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tags/tag3.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tags/tag4.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tags/tag5.xml" ContentType="application/vnd.openxmlformats-officedocument.presentationml.tags+xml"/>
  <Override PartName="/ppt/notesSlides/notesSlide6.xml" ContentType="application/vnd.openxmlformats-officedocument.presentationml.notesSlide+xml"/>
  <Override PartName="/ppt/charts/chart4.xml" ContentType="application/vnd.openxmlformats-officedocument.drawingml.chart+xml"/>
  <Override PartName="/ppt/tags/tag6.xml" ContentType="application/vnd.openxmlformats-officedocument.presentationml.tags+xml"/>
  <Override PartName="/ppt/notesSlides/notesSlide7.xml" ContentType="application/vnd.openxmlformats-officedocument.presentationml.notesSlide+xml"/>
  <Override PartName="/ppt/charts/chart5.xml" ContentType="application/vnd.openxmlformats-officedocument.drawingml.chart+xml"/>
  <Override PartName="/ppt/tags/tag7.xml" ContentType="application/vnd.openxmlformats-officedocument.presentationml.tags+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8.xml" ContentType="application/vnd.openxmlformats-officedocument.drawingml.chart+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15.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1.xml" ContentType="application/vnd.openxmlformats-officedocument.drawingml.chart+xml"/>
  <Override PartName="/ppt/notesSlides/notesSlide18.xml" ContentType="application/vnd.openxmlformats-officedocument.presentationml.notesSlide+xml"/>
  <Override PartName="/ppt/charts/chart12.xml" ContentType="application/vnd.openxmlformats-officedocument.drawingml.chart+xml"/>
  <Override PartName="/ppt/tags/tag9.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3.xml" ContentType="application/vnd.openxmlformats-officedocument.drawingml.chart+xml"/>
  <Override PartName="/ppt/notesSlides/notesSlide24.xml" ContentType="application/vnd.openxmlformats-officedocument.presentationml.notesSlide+xml"/>
  <Override PartName="/ppt/charts/chart14.xml" ContentType="application/vnd.openxmlformats-officedocument.drawingml.chart+xml"/>
  <Override PartName="/ppt/tags/tag10.xml" ContentType="application/vnd.openxmlformats-officedocument.presentationml.tags+xml"/>
  <Override PartName="/ppt/notesSlides/notesSlide25.xml" ContentType="application/vnd.openxmlformats-officedocument.presentationml.notesSlide+xml"/>
  <Override PartName="/ppt/charts/chart15.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7.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4.xml" ContentType="application/vnd.openxmlformats-officedocument.presentationml.notesSlide+xml"/>
  <Override PartName="/ppt/tags/tag11.xml" ContentType="application/vnd.openxmlformats-officedocument.presentationml.tags+xml"/>
  <Override PartName="/ppt/notesSlides/notesSlide35.xml" ContentType="application/vnd.openxmlformats-officedocument.presentationml.notesSlide+xml"/>
  <Override PartName="/ppt/charts/chart18.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handoutMasterIdLst>
    <p:handoutMasterId r:id="rId48"/>
  </p:handoutMasterIdLst>
  <p:sldIdLst>
    <p:sldId id="824" r:id="rId2"/>
    <p:sldId id="4023" r:id="rId3"/>
    <p:sldId id="6893" r:id="rId4"/>
    <p:sldId id="6892" r:id="rId5"/>
    <p:sldId id="6891" r:id="rId6"/>
    <p:sldId id="1052" r:id="rId7"/>
    <p:sldId id="4049" r:id="rId8"/>
    <p:sldId id="4024" r:id="rId9"/>
    <p:sldId id="4053" r:id="rId10"/>
    <p:sldId id="4027" r:id="rId11"/>
    <p:sldId id="4016" r:id="rId12"/>
    <p:sldId id="6898" r:id="rId13"/>
    <p:sldId id="924" r:id="rId14"/>
    <p:sldId id="6888" r:id="rId15"/>
    <p:sldId id="4069" r:id="rId16"/>
    <p:sldId id="897" r:id="rId17"/>
    <p:sldId id="1006" r:id="rId18"/>
    <p:sldId id="919" r:id="rId19"/>
    <p:sldId id="6889" r:id="rId20"/>
    <p:sldId id="912" r:id="rId21"/>
    <p:sldId id="911" r:id="rId22"/>
    <p:sldId id="915" r:id="rId23"/>
    <p:sldId id="925" r:id="rId24"/>
    <p:sldId id="4036" r:id="rId25"/>
    <p:sldId id="4037" r:id="rId26"/>
    <p:sldId id="1060" r:id="rId27"/>
    <p:sldId id="4038" r:id="rId28"/>
    <p:sldId id="914" r:id="rId29"/>
    <p:sldId id="4076" r:id="rId30"/>
    <p:sldId id="4077" r:id="rId31"/>
    <p:sldId id="4062" r:id="rId32"/>
    <p:sldId id="305" r:id="rId33"/>
    <p:sldId id="4061" r:id="rId34"/>
    <p:sldId id="4063" r:id="rId35"/>
    <p:sldId id="6882" r:id="rId36"/>
    <p:sldId id="1101" r:id="rId37"/>
    <p:sldId id="6887" r:id="rId38"/>
    <p:sldId id="5316" r:id="rId39"/>
    <p:sldId id="6886" r:id="rId40"/>
    <p:sldId id="4008" r:id="rId41"/>
    <p:sldId id="861" r:id="rId42"/>
    <p:sldId id="4006" r:id="rId43"/>
    <p:sldId id="871" r:id="rId44"/>
    <p:sldId id="718" r:id="rId45"/>
    <p:sldId id="788" r:id="rId46"/>
  </p:sldIdLst>
  <p:sldSz cx="9144000" cy="6858000" type="screen4x3"/>
  <p:notesSz cx="7102475" cy="9388475"/>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2" userDrawn="1">
          <p15:clr>
            <a:srgbClr val="A4A3A4"/>
          </p15:clr>
        </p15:guide>
        <p15:guide id="2" pos="2880">
          <p15:clr>
            <a:srgbClr val="A4A3A4"/>
          </p15:clr>
        </p15:guide>
        <p15:guide id="3" pos="840" userDrawn="1">
          <p15:clr>
            <a:srgbClr val="A4A3A4"/>
          </p15:clr>
        </p15:guide>
        <p15:guide id="4" orient="horz" pos="1128" userDrawn="1">
          <p15:clr>
            <a:srgbClr val="A4A3A4"/>
          </p15:clr>
        </p15:guide>
        <p15:guide id="5" orient="horz" pos="2880" userDrawn="1">
          <p15:clr>
            <a:srgbClr val="A4A3A4"/>
          </p15:clr>
        </p15:guide>
        <p15:guide id="6" orient="horz" pos="3600">
          <p15:clr>
            <a:srgbClr val="A4A3A4"/>
          </p15:clr>
        </p15:guide>
        <p15:guide id="7" orient="horz" pos="1142">
          <p15:clr>
            <a:srgbClr val="A4A3A4"/>
          </p15:clr>
        </p15:guide>
        <p15:guide id="8" pos="5208" userDrawn="1">
          <p15:clr>
            <a:srgbClr val="A4A3A4"/>
          </p15:clr>
        </p15:guide>
        <p15:guide id="9" pos="605">
          <p15:clr>
            <a:srgbClr val="A4A3A4"/>
          </p15:clr>
        </p15:guide>
        <p15:guide id="10" orient="horz" pos="3120" userDrawn="1">
          <p15:clr>
            <a:srgbClr val="A4A3A4"/>
          </p15:clr>
        </p15:guide>
        <p15:guide id="11" orient="horz" pos="1008" userDrawn="1">
          <p15:clr>
            <a:srgbClr val="A4A3A4"/>
          </p15:clr>
        </p15:guide>
        <p15:guide id="12" orient="horz">
          <p15:clr>
            <a:srgbClr val="A4A3A4"/>
          </p15:clr>
        </p15:guide>
        <p15:guide id="14" orient="horz" pos="320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ch, James" initials="LJ" lastIdx="1" clrIdx="0">
    <p:extLst>
      <p:ext uri="{19B8F6BF-5375-455C-9EA6-DF929625EA0E}">
        <p15:presenceInfo xmlns:p15="http://schemas.microsoft.com/office/powerpoint/2012/main" userId="S-1-12-1-880524412-1118439724-3670997161-39377811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2F8571"/>
    <a:srgbClr val="337DBE"/>
    <a:srgbClr val="EBEBEB"/>
    <a:srgbClr val="D0D0D3"/>
    <a:srgbClr val="F69322"/>
    <a:srgbClr val="234568"/>
    <a:srgbClr val="A6D8E7"/>
    <a:srgbClr val="D9AE3A"/>
    <a:srgbClr val="BD9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87" autoAdjust="0"/>
  </p:normalViewPr>
  <p:slideViewPr>
    <p:cSldViewPr snapToGrid="0">
      <p:cViewPr varScale="1">
        <p:scale>
          <a:sx n="114" d="100"/>
          <a:sy n="114" d="100"/>
        </p:scale>
        <p:origin x="1560" y="108"/>
      </p:cViewPr>
      <p:guideLst>
        <p:guide orient="horz" pos="3312"/>
        <p:guide pos="2880"/>
        <p:guide pos="840"/>
        <p:guide orient="horz" pos="1128"/>
        <p:guide orient="horz" pos="2880"/>
        <p:guide orient="horz" pos="3600"/>
        <p:guide orient="horz" pos="1142"/>
        <p:guide pos="5208"/>
        <p:guide pos="605"/>
        <p:guide orient="horz" pos="3120"/>
        <p:guide orient="horz" pos="1008"/>
        <p:guide orient="horz"/>
        <p:guide orient="horz" pos="3200"/>
      </p:guideLst>
    </p:cSldViewPr>
  </p:slideViewPr>
  <p:notesTextViewPr>
    <p:cViewPr>
      <p:scale>
        <a:sx n="1" d="1"/>
        <a:sy n="1" d="1"/>
      </p:scale>
      <p:origin x="0" y="0"/>
    </p:cViewPr>
  </p:notesTextViewPr>
  <p:sorterViewPr>
    <p:cViewPr varScale="1">
      <p:scale>
        <a:sx n="1" d="1"/>
        <a:sy n="1" d="1"/>
      </p:scale>
      <p:origin x="0" y="-6168"/>
    </p:cViewPr>
  </p:sorterViewPr>
  <p:notesViewPr>
    <p:cSldViewPr snapToGrid="0">
      <p:cViewPr varScale="1">
        <p:scale>
          <a:sx n="99" d="100"/>
          <a:sy n="99" d="100"/>
        </p:scale>
        <p:origin x="-3492" y="-96"/>
      </p:cViewPr>
      <p:guideLst>
        <p:guide orient="horz" pos="2957"/>
        <p:guide pos="2237"/>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xml"/><Relationship Id="rId1" Type="http://schemas.microsoft.com/office/2011/relationships/chartStyle" Target="style1.xml"/></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615892056522"/>
          <c:y val="5.46737444983392E-2"/>
          <c:w val="0.87717749873884598"/>
          <c:h val="0.83679604162953203"/>
        </c:manualLayout>
      </c:layout>
      <c:lineChart>
        <c:grouping val="standard"/>
        <c:varyColors val="0"/>
        <c:ser>
          <c:idx val="0"/>
          <c:order val="0"/>
          <c:tx>
            <c:strRef>
              <c:f>Sheet1!#REF!</c:f>
              <c:strCache>
                <c:ptCount val="1"/>
                <c:pt idx="0">
                  <c:v>#REF!</c:v>
                </c:pt>
              </c:strCache>
            </c:strRef>
          </c:tx>
          <c:marker>
            <c:symbol val="none"/>
          </c:marker>
          <c:dPt>
            <c:idx val="17"/>
            <c:bubble3D val="0"/>
            <c:extLst>
              <c:ext xmlns:c16="http://schemas.microsoft.com/office/drawing/2014/chart" uri="{C3380CC4-5D6E-409C-BE32-E72D297353CC}">
                <c16:uniqueId val="{00000003-AFFB-4A8B-8A2F-0E1ECFEFC1D7}"/>
              </c:ext>
            </c:extLst>
          </c:dPt>
          <c:dPt>
            <c:idx val="18"/>
            <c:bubble3D val="0"/>
            <c:extLst>
              <c:ext xmlns:c16="http://schemas.microsoft.com/office/drawing/2014/chart" uri="{C3380CC4-5D6E-409C-BE32-E72D297353CC}">
                <c16:uniqueId val="{00000001-AFFB-4A8B-8A2F-0E1ECFEFC1D7}"/>
              </c:ext>
            </c:extLst>
          </c:dPt>
          <c:dPt>
            <c:idx val="37"/>
            <c:bubble3D val="0"/>
            <c:spPr>
              <a:ln>
                <a:solidFill>
                  <a:schemeClr val="accent1"/>
                </a:solidFill>
              </a:ln>
            </c:spPr>
            <c:extLst>
              <c:ext xmlns:c16="http://schemas.microsoft.com/office/drawing/2014/chart" uri="{C3380CC4-5D6E-409C-BE32-E72D297353CC}">
                <c16:uniqueId val="{00000003-A171-4298-8DB5-CF288B9252B6}"/>
              </c:ext>
            </c:extLst>
          </c:dPt>
          <c:dPt>
            <c:idx val="38"/>
            <c:bubble3D val="0"/>
            <c:spPr>
              <a:ln>
                <a:solidFill>
                  <a:schemeClr val="accent1"/>
                </a:solidFill>
              </a:ln>
            </c:spPr>
            <c:extLst>
              <c:ext xmlns:c16="http://schemas.microsoft.com/office/drawing/2014/chart" uri="{C3380CC4-5D6E-409C-BE32-E72D297353CC}">
                <c16:uniqueId val="{00000005-A171-4298-8DB5-CF288B9252B6}"/>
              </c:ext>
            </c:extLst>
          </c:dPt>
          <c:dPt>
            <c:idx val="39"/>
            <c:bubble3D val="0"/>
            <c:spPr>
              <a:ln>
                <a:solidFill>
                  <a:schemeClr val="accent1"/>
                </a:solidFill>
              </a:ln>
            </c:spPr>
            <c:extLst>
              <c:ext xmlns:c16="http://schemas.microsoft.com/office/drawing/2014/chart" uri="{C3380CC4-5D6E-409C-BE32-E72D297353CC}">
                <c16:uniqueId val="{00000007-A171-4298-8DB5-CF288B9252B6}"/>
              </c:ext>
            </c:extLst>
          </c:dPt>
          <c:cat>
            <c:strRef>
              <c:f>Sheet1!$B$1:$BY$1</c:f>
              <c:strCache>
                <c:ptCount val="51"/>
                <c:pt idx="0">
                  <c:v>71</c:v>
                </c:pt>
                <c:pt idx="1">
                  <c:v>72</c:v>
                </c:pt>
                <c:pt idx="2">
                  <c:v>73</c:v>
                </c:pt>
                <c:pt idx="3">
                  <c:v>74</c:v>
                </c:pt>
                <c:pt idx="4">
                  <c:v>75</c:v>
                </c:pt>
                <c:pt idx="5">
                  <c:v>76</c:v>
                </c:pt>
                <c:pt idx="6">
                  <c:v>77</c:v>
                </c:pt>
                <c:pt idx="7">
                  <c:v>78</c:v>
                </c:pt>
                <c:pt idx="8">
                  <c:v>79</c:v>
                </c:pt>
                <c:pt idx="9">
                  <c:v>80</c:v>
                </c:pt>
                <c:pt idx="10">
                  <c:v>81</c:v>
                </c:pt>
                <c:pt idx="11">
                  <c:v>82</c:v>
                </c:pt>
                <c:pt idx="12">
                  <c:v>83</c:v>
                </c:pt>
                <c:pt idx="13">
                  <c:v>84</c:v>
                </c:pt>
                <c:pt idx="14">
                  <c:v>85</c:v>
                </c:pt>
                <c:pt idx="15">
                  <c:v>86</c:v>
                </c:pt>
                <c:pt idx="16">
                  <c:v>87</c:v>
                </c:pt>
                <c:pt idx="17">
                  <c:v>88</c:v>
                </c:pt>
                <c:pt idx="18">
                  <c:v>89</c:v>
                </c:pt>
                <c:pt idx="19">
                  <c:v>90</c:v>
                </c:pt>
                <c:pt idx="20">
                  <c:v>91</c:v>
                </c:pt>
                <c:pt idx="21">
                  <c:v>92</c:v>
                </c:pt>
                <c:pt idx="22">
                  <c:v>93</c:v>
                </c:pt>
                <c:pt idx="23">
                  <c:v>94</c:v>
                </c:pt>
                <c:pt idx="24">
                  <c:v>95</c:v>
                </c:pt>
                <c:pt idx="25">
                  <c:v>96</c:v>
                </c:pt>
                <c:pt idx="26">
                  <c:v>97</c:v>
                </c:pt>
                <c:pt idx="27">
                  <c:v>98</c:v>
                </c:pt>
                <c:pt idx="28">
                  <c:v>99</c:v>
                </c:pt>
                <c:pt idx="29">
                  <c:v>00</c:v>
                </c:pt>
                <c:pt idx="30">
                  <c:v>01</c:v>
                </c:pt>
                <c:pt idx="31">
                  <c:v>02</c:v>
                </c:pt>
                <c:pt idx="32">
                  <c:v>03</c:v>
                </c:pt>
                <c:pt idx="33">
                  <c:v>04</c:v>
                </c:pt>
                <c:pt idx="34">
                  <c:v>05</c:v>
                </c:pt>
                <c:pt idx="35">
                  <c:v>06</c:v>
                </c:pt>
                <c:pt idx="36">
                  <c:v>07</c:v>
                </c:pt>
                <c:pt idx="37">
                  <c:v>08</c:v>
                </c:pt>
                <c:pt idx="38">
                  <c:v>09</c:v>
                </c:pt>
                <c:pt idx="39">
                  <c:v>10</c:v>
                </c:pt>
                <c:pt idx="40">
                  <c:v>11</c:v>
                </c:pt>
                <c:pt idx="41">
                  <c:v>12</c:v>
                </c:pt>
                <c:pt idx="42">
                  <c:v>13</c:v>
                </c:pt>
                <c:pt idx="43">
                  <c:v>14</c:v>
                </c:pt>
                <c:pt idx="44">
                  <c:v>15</c:v>
                </c:pt>
                <c:pt idx="45">
                  <c:v>16</c:v>
                </c:pt>
                <c:pt idx="46">
                  <c:v>17</c:v>
                </c:pt>
                <c:pt idx="47">
                  <c:v>18</c:v>
                </c:pt>
                <c:pt idx="48">
                  <c:v>19</c:v>
                </c:pt>
                <c:pt idx="49">
                  <c:v>20</c:v>
                </c:pt>
                <c:pt idx="50">
                  <c:v>21</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AFFB-4A8B-8A2F-0E1ECFEFC1D7}"/>
            </c:ext>
          </c:extLst>
        </c:ser>
        <c:ser>
          <c:idx val="1"/>
          <c:order val="1"/>
          <c:tx>
            <c:strRef>
              <c:f>Sheet1!$A$2</c:f>
              <c:strCache>
                <c:ptCount val="1"/>
                <c:pt idx="0">
                  <c:v>Nominal GDP</c:v>
                </c:pt>
              </c:strCache>
            </c:strRef>
          </c:tx>
          <c:marker>
            <c:symbol val="none"/>
          </c:marker>
          <c:cat>
            <c:strRef>
              <c:f>Sheet1!$B$1:$BY$1</c:f>
              <c:strCache>
                <c:ptCount val="51"/>
                <c:pt idx="0">
                  <c:v>71</c:v>
                </c:pt>
                <c:pt idx="1">
                  <c:v>72</c:v>
                </c:pt>
                <c:pt idx="2">
                  <c:v>73</c:v>
                </c:pt>
                <c:pt idx="3">
                  <c:v>74</c:v>
                </c:pt>
                <c:pt idx="4">
                  <c:v>75</c:v>
                </c:pt>
                <c:pt idx="5">
                  <c:v>76</c:v>
                </c:pt>
                <c:pt idx="6">
                  <c:v>77</c:v>
                </c:pt>
                <c:pt idx="7">
                  <c:v>78</c:v>
                </c:pt>
                <c:pt idx="8">
                  <c:v>79</c:v>
                </c:pt>
                <c:pt idx="9">
                  <c:v>80</c:v>
                </c:pt>
                <c:pt idx="10">
                  <c:v>81</c:v>
                </c:pt>
                <c:pt idx="11">
                  <c:v>82</c:v>
                </c:pt>
                <c:pt idx="12">
                  <c:v>83</c:v>
                </c:pt>
                <c:pt idx="13">
                  <c:v>84</c:v>
                </c:pt>
                <c:pt idx="14">
                  <c:v>85</c:v>
                </c:pt>
                <c:pt idx="15">
                  <c:v>86</c:v>
                </c:pt>
                <c:pt idx="16">
                  <c:v>87</c:v>
                </c:pt>
                <c:pt idx="17">
                  <c:v>88</c:v>
                </c:pt>
                <c:pt idx="18">
                  <c:v>89</c:v>
                </c:pt>
                <c:pt idx="19">
                  <c:v>90</c:v>
                </c:pt>
                <c:pt idx="20">
                  <c:v>91</c:v>
                </c:pt>
                <c:pt idx="21">
                  <c:v>92</c:v>
                </c:pt>
                <c:pt idx="22">
                  <c:v>93</c:v>
                </c:pt>
                <c:pt idx="23">
                  <c:v>94</c:v>
                </c:pt>
                <c:pt idx="24">
                  <c:v>95</c:v>
                </c:pt>
                <c:pt idx="25">
                  <c:v>96</c:v>
                </c:pt>
                <c:pt idx="26">
                  <c:v>97</c:v>
                </c:pt>
                <c:pt idx="27">
                  <c:v>98</c:v>
                </c:pt>
                <c:pt idx="28">
                  <c:v>99</c:v>
                </c:pt>
                <c:pt idx="29">
                  <c:v>00</c:v>
                </c:pt>
                <c:pt idx="30">
                  <c:v>01</c:v>
                </c:pt>
                <c:pt idx="31">
                  <c:v>02</c:v>
                </c:pt>
                <c:pt idx="32">
                  <c:v>03</c:v>
                </c:pt>
                <c:pt idx="33">
                  <c:v>04</c:v>
                </c:pt>
                <c:pt idx="34">
                  <c:v>05</c:v>
                </c:pt>
                <c:pt idx="35">
                  <c:v>06</c:v>
                </c:pt>
                <c:pt idx="36">
                  <c:v>07</c:v>
                </c:pt>
                <c:pt idx="37">
                  <c:v>08</c:v>
                </c:pt>
                <c:pt idx="38">
                  <c:v>09</c:v>
                </c:pt>
                <c:pt idx="39">
                  <c:v>10</c:v>
                </c:pt>
                <c:pt idx="40">
                  <c:v>11</c:v>
                </c:pt>
                <c:pt idx="41">
                  <c:v>12</c:v>
                </c:pt>
                <c:pt idx="42">
                  <c:v>13</c:v>
                </c:pt>
                <c:pt idx="43">
                  <c:v>14</c:v>
                </c:pt>
                <c:pt idx="44">
                  <c:v>15</c:v>
                </c:pt>
                <c:pt idx="45">
                  <c:v>16</c:v>
                </c:pt>
                <c:pt idx="46">
                  <c:v>17</c:v>
                </c:pt>
                <c:pt idx="47">
                  <c:v>18</c:v>
                </c:pt>
                <c:pt idx="48">
                  <c:v>19</c:v>
                </c:pt>
                <c:pt idx="49">
                  <c:v>20</c:v>
                </c:pt>
                <c:pt idx="50">
                  <c:v>21</c:v>
                </c:pt>
              </c:strCache>
            </c:strRef>
          </c:cat>
          <c:val>
            <c:numRef>
              <c:f>Sheet1!$B$2:$BY$2</c:f>
              <c:numCache>
                <c:formatCode>0.0%</c:formatCode>
                <c:ptCount val="51"/>
                <c:pt idx="0">
                  <c:v>8.5400000000000004E-2</c:v>
                </c:pt>
                <c:pt idx="1">
                  <c:v>9.8100000000000007E-2</c:v>
                </c:pt>
                <c:pt idx="2">
                  <c:v>0.114</c:v>
                </c:pt>
                <c:pt idx="3">
                  <c:v>8.4099999999999994E-2</c:v>
                </c:pt>
                <c:pt idx="4">
                  <c:v>9.0499999999999997E-2</c:v>
                </c:pt>
                <c:pt idx="5">
                  <c:v>0.11169999999999999</c:v>
                </c:pt>
                <c:pt idx="6">
                  <c:v>0.111</c:v>
                </c:pt>
                <c:pt idx="7">
                  <c:v>0.12970000000000001</c:v>
                </c:pt>
                <c:pt idx="8">
                  <c:v>0.1169</c:v>
                </c:pt>
                <c:pt idx="9">
                  <c:v>8.7499999999999994E-2</c:v>
                </c:pt>
                <c:pt idx="10">
                  <c:v>0.1217</c:v>
                </c:pt>
                <c:pt idx="11">
                  <c:v>4.1700000000000001E-2</c:v>
                </c:pt>
                <c:pt idx="12">
                  <c:v>8.7599999999999997E-2</c:v>
                </c:pt>
                <c:pt idx="13">
                  <c:v>0.11070000000000001</c:v>
                </c:pt>
                <c:pt idx="14">
                  <c:v>7.5749999999999998E-2</c:v>
                </c:pt>
                <c:pt idx="15">
                  <c:v>5.6000000000000001E-2</c:v>
                </c:pt>
                <c:pt idx="16">
                  <c:v>6.0999999999999999E-2</c:v>
                </c:pt>
                <c:pt idx="17">
                  <c:v>7.85E-2</c:v>
                </c:pt>
                <c:pt idx="18">
                  <c:v>7.7100000000000002E-2</c:v>
                </c:pt>
                <c:pt idx="19">
                  <c:v>5.6899999999999999E-2</c:v>
                </c:pt>
                <c:pt idx="20">
                  <c:v>3.2500000000000001E-2</c:v>
                </c:pt>
                <c:pt idx="21">
                  <c:v>5.9150000000000001E-2</c:v>
                </c:pt>
                <c:pt idx="22">
                  <c:v>5.1900000000000002E-2</c:v>
                </c:pt>
                <c:pt idx="23">
                  <c:v>6.25E-2</c:v>
                </c:pt>
                <c:pt idx="24">
                  <c:v>4.8599999999999997E-2</c:v>
                </c:pt>
                <c:pt idx="25">
                  <c:v>5.6899999999999999E-2</c:v>
                </c:pt>
                <c:pt idx="26">
                  <c:v>6.275E-2</c:v>
                </c:pt>
                <c:pt idx="27">
                  <c:v>5.5800000000000002E-2</c:v>
                </c:pt>
                <c:pt idx="28">
                  <c:v>6.2859999999999999E-2</c:v>
                </c:pt>
                <c:pt idx="29">
                  <c:v>6.4600000000000005E-2</c:v>
                </c:pt>
                <c:pt idx="30">
                  <c:v>3.2759999999999997E-2</c:v>
                </c:pt>
                <c:pt idx="31">
                  <c:v>3.3500000000000002E-2</c:v>
                </c:pt>
                <c:pt idx="32">
                  <c:v>4.8570000000000002E-2</c:v>
                </c:pt>
                <c:pt idx="33">
                  <c:v>6.6390000000000005E-2</c:v>
                </c:pt>
                <c:pt idx="34">
                  <c:v>6.6699999999999995E-2</c:v>
                </c:pt>
                <c:pt idx="35">
                  <c:v>5.8200000000000002E-2</c:v>
                </c:pt>
                <c:pt idx="36">
                  <c:v>4.4900000000000002E-2</c:v>
                </c:pt>
                <c:pt idx="37">
                  <c:v>1.66E-2</c:v>
                </c:pt>
                <c:pt idx="38">
                  <c:v>-2.0400000000000001E-2</c:v>
                </c:pt>
                <c:pt idx="39">
                  <c:v>3.78E-2</c:v>
                </c:pt>
                <c:pt idx="40">
                  <c:v>3.6999999999999998E-2</c:v>
                </c:pt>
                <c:pt idx="41">
                  <c:v>4.1099999999999998E-2</c:v>
                </c:pt>
                <c:pt idx="42">
                  <c:v>3.32E-2</c:v>
                </c:pt>
                <c:pt idx="43">
                  <c:v>4.3999999999999997E-2</c:v>
                </c:pt>
                <c:pt idx="44">
                  <c:v>0.04</c:v>
                </c:pt>
                <c:pt idx="45">
                  <c:v>2.7E-2</c:v>
                </c:pt>
                <c:pt idx="46">
                  <c:v>4.2999999999999997E-2</c:v>
                </c:pt>
                <c:pt idx="47">
                  <c:v>5.3999999999999999E-2</c:v>
                </c:pt>
                <c:pt idx="48">
                  <c:v>4.1000000000000002E-2</c:v>
                </c:pt>
                <c:pt idx="49">
                  <c:v>-0.03</c:v>
                </c:pt>
                <c:pt idx="50">
                  <c:v>5.5E-2</c:v>
                </c:pt>
              </c:numCache>
            </c:numRef>
          </c:val>
          <c:smooth val="0"/>
          <c:extLst>
            <c:ext xmlns:c16="http://schemas.microsoft.com/office/drawing/2014/chart" uri="{C3380CC4-5D6E-409C-BE32-E72D297353CC}">
              <c16:uniqueId val="{00000046-7D47-451D-A1AE-4439CBCA85AE}"/>
            </c:ext>
          </c:extLst>
        </c:ser>
        <c:dLbls>
          <c:showLegendKey val="0"/>
          <c:showVal val="0"/>
          <c:showCatName val="0"/>
          <c:showSerName val="0"/>
          <c:showPercent val="0"/>
          <c:showBubbleSize val="0"/>
        </c:dLbls>
        <c:smooth val="0"/>
        <c:axId val="327966528"/>
        <c:axId val="327954376"/>
      </c:lineChart>
      <c:catAx>
        <c:axId val="327966528"/>
        <c:scaling>
          <c:orientation val="minMax"/>
        </c:scaling>
        <c:delete val="0"/>
        <c:axPos val="b"/>
        <c:numFmt formatCode="0" sourceLinked="0"/>
        <c:majorTickMark val="out"/>
        <c:minorTickMark val="none"/>
        <c:tickLblPos val="low"/>
        <c:txPr>
          <a:bodyPr rot="0" vert="horz"/>
          <a:lstStyle/>
          <a:p>
            <a:pPr>
              <a:defRPr sz="1400"/>
            </a:pPr>
            <a:endParaRPr lang="en-US"/>
          </a:p>
        </c:txPr>
        <c:crossAx val="327954376"/>
        <c:crossesAt val="0"/>
        <c:auto val="1"/>
        <c:lblAlgn val="ctr"/>
        <c:lblOffset val="100"/>
        <c:tickLblSkip val="2"/>
        <c:tickMarkSkip val="1"/>
        <c:noMultiLvlLbl val="0"/>
      </c:catAx>
      <c:valAx>
        <c:axId val="327954376"/>
        <c:scaling>
          <c:orientation val="minMax"/>
          <c:max val="0.24000000000000002"/>
          <c:min val="-6.0000000000000012E-2"/>
        </c:scaling>
        <c:delete val="0"/>
        <c:axPos val="l"/>
        <c:majorGridlines/>
        <c:numFmt formatCode="0%" sourceLinked="0"/>
        <c:majorTickMark val="out"/>
        <c:minorTickMark val="none"/>
        <c:tickLblPos val="nextTo"/>
        <c:txPr>
          <a:bodyPr/>
          <a:lstStyle/>
          <a:p>
            <a:pPr>
              <a:defRPr sz="1400"/>
            </a:pPr>
            <a:endParaRPr lang="en-US"/>
          </a:p>
        </c:txPr>
        <c:crossAx val="327966528"/>
        <c:crossesAt val="1"/>
        <c:crossBetween val="between"/>
        <c:majorUnit val="3.0000000000000006E-2"/>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882567349704437E-2"/>
          <c:y val="2.864626132259783E-2"/>
          <c:w val="0.86583646814177906"/>
          <c:h val="0.8282429696287964"/>
        </c:manualLayout>
      </c:layout>
      <c:barChart>
        <c:barDir val="col"/>
        <c:grouping val="clustered"/>
        <c:varyColors val="0"/>
        <c:ser>
          <c:idx val="0"/>
          <c:order val="0"/>
          <c:tx>
            <c:strRef>
              <c:f>Sheet1!$B$1</c:f>
              <c:strCache>
                <c:ptCount val="1"/>
                <c:pt idx="0">
                  <c:v>Losses $ B</c:v>
                </c:pt>
              </c:strCache>
            </c:strRef>
          </c:tx>
          <c:spPr>
            <a:solidFill>
              <a:schemeClr val="accent1"/>
            </a:solidFill>
          </c:spPr>
          <c:invertIfNegative val="0"/>
          <c:dPt>
            <c:idx val="14"/>
            <c:invertIfNegative val="0"/>
            <c:bubble3D val="0"/>
            <c:extLst>
              <c:ext xmlns:c16="http://schemas.microsoft.com/office/drawing/2014/chart" uri="{C3380CC4-5D6E-409C-BE32-E72D297353CC}">
                <c16:uniqueId val="{00000000-AC74-493F-90D3-7BC3CBDAB987}"/>
              </c:ext>
            </c:extLst>
          </c:dPt>
          <c:dPt>
            <c:idx val="16"/>
            <c:invertIfNegative val="0"/>
            <c:bubble3D val="0"/>
            <c:extLst>
              <c:ext xmlns:c16="http://schemas.microsoft.com/office/drawing/2014/chart" uri="{C3380CC4-5D6E-409C-BE32-E72D297353CC}">
                <c16:uniqueId val="{00000001-AC74-493F-90D3-7BC3CBDAB987}"/>
              </c:ext>
            </c:extLst>
          </c:dPt>
          <c:dPt>
            <c:idx val="17"/>
            <c:invertIfNegative val="0"/>
            <c:bubble3D val="0"/>
            <c:extLst>
              <c:ext xmlns:c16="http://schemas.microsoft.com/office/drawing/2014/chart" uri="{C3380CC4-5D6E-409C-BE32-E72D297353CC}">
                <c16:uniqueId val="{00000003-AC74-493F-90D3-7BC3CBDAB987}"/>
              </c:ext>
            </c:extLst>
          </c:dPt>
          <c:dPt>
            <c:idx val="19"/>
            <c:invertIfNegative val="0"/>
            <c:bubble3D val="0"/>
            <c:extLst>
              <c:ext xmlns:c16="http://schemas.microsoft.com/office/drawing/2014/chart" uri="{C3380CC4-5D6E-409C-BE32-E72D297353CC}">
                <c16:uniqueId val="{00000003-3BE6-4C8B-9C7D-CBE440554E4E}"/>
              </c:ext>
            </c:extLst>
          </c:dPt>
          <c:dPt>
            <c:idx val="22"/>
            <c:invertIfNegative val="0"/>
            <c:bubble3D val="0"/>
            <c:extLst>
              <c:ext xmlns:c16="http://schemas.microsoft.com/office/drawing/2014/chart" uri="{C3380CC4-5D6E-409C-BE32-E72D297353CC}">
                <c16:uniqueId val="{00000006-F16A-41C9-977A-9EDD99BEF60F}"/>
              </c:ext>
            </c:extLst>
          </c:dPt>
          <c:dPt>
            <c:idx val="34"/>
            <c:invertIfNegative val="0"/>
            <c:bubble3D val="0"/>
            <c:extLst>
              <c:ext xmlns:c16="http://schemas.microsoft.com/office/drawing/2014/chart" uri="{C3380CC4-5D6E-409C-BE32-E72D297353CC}">
                <c16:uniqueId val="{00000007-3BAC-486D-9DB5-11FF1BEA56F2}"/>
              </c:ext>
            </c:extLst>
          </c:dPt>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CE3-4032-BC0D-1D18111A6664}"/>
                </c:ext>
              </c:extLst>
            </c:dLbl>
            <c:dLbl>
              <c:idx val="2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710-43AA-898A-8DB93BB646C2}"/>
                </c:ext>
              </c:extLst>
            </c:dLbl>
            <c:dLbl>
              <c:idx val="2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710-43AA-898A-8DB93BB646C2}"/>
                </c:ext>
              </c:extLst>
            </c:dLbl>
            <c:dLbl>
              <c:idx val="3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710-43AA-898A-8DB93BB646C2}"/>
                </c:ext>
              </c:extLst>
            </c:dLbl>
            <c:dLbl>
              <c:idx val="3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710-43AA-898A-8DB93BB646C2}"/>
                </c:ext>
              </c:extLst>
            </c:dLbl>
            <c:dLbl>
              <c:idx val="3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5D8-42B2-B231-D40972C0E328}"/>
                </c:ext>
              </c:extLst>
            </c:dLbl>
            <c:dLbl>
              <c:idx val="4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0D7-4FE3-ACE8-DAADF0129CD8}"/>
                </c:ext>
              </c:extLst>
            </c:dLbl>
            <c:numFmt formatCode="#,##0" sourceLinked="0"/>
            <c:spPr>
              <a:noFill/>
              <a:ln>
                <a:noFill/>
              </a:ln>
              <a:effectLst/>
            </c:spPr>
            <c:txPr>
              <a:bodyPr wrap="square" lIns="38100" tIns="19050" rIns="38100" bIns="19050" anchor="ctr">
                <a:spAutoFit/>
              </a:bodyPr>
              <a:lstStyle/>
              <a:p>
                <a:pPr>
                  <a:defRPr b="1"/>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Sheet1!$A$5:$A$45</c:f>
              <c:strCache>
                <c:ptCount val="41"/>
                <c:pt idx="0">
                  <c:v>80</c:v>
                </c:pt>
                <c:pt idx="1">
                  <c:v>81</c:v>
                </c:pt>
                <c:pt idx="2">
                  <c:v>82</c:v>
                </c:pt>
                <c:pt idx="3">
                  <c:v>83</c:v>
                </c:pt>
                <c:pt idx="4">
                  <c:v>84</c:v>
                </c:pt>
                <c:pt idx="5">
                  <c:v>85</c:v>
                </c:pt>
                <c:pt idx="6">
                  <c:v>86</c:v>
                </c:pt>
                <c:pt idx="7">
                  <c:v>87</c:v>
                </c:pt>
                <c:pt idx="8">
                  <c:v>88</c:v>
                </c:pt>
                <c:pt idx="9">
                  <c:v>89</c:v>
                </c:pt>
                <c:pt idx="10">
                  <c:v>90</c:v>
                </c:pt>
                <c:pt idx="11">
                  <c:v>91</c:v>
                </c:pt>
                <c:pt idx="12">
                  <c:v>92</c:v>
                </c:pt>
                <c:pt idx="13">
                  <c:v>93</c:v>
                </c:pt>
                <c:pt idx="14">
                  <c:v>94</c:v>
                </c:pt>
                <c:pt idx="15">
                  <c:v>95</c:v>
                </c:pt>
                <c:pt idx="16">
                  <c:v>96</c:v>
                </c:pt>
                <c:pt idx="17">
                  <c:v>97</c:v>
                </c:pt>
                <c:pt idx="18">
                  <c:v>98</c:v>
                </c:pt>
                <c:pt idx="19">
                  <c:v>99</c:v>
                </c:pt>
                <c:pt idx="20">
                  <c:v>00</c:v>
                </c:pt>
                <c:pt idx="21">
                  <c:v>01</c:v>
                </c:pt>
                <c:pt idx="22">
                  <c:v>02</c:v>
                </c:pt>
                <c:pt idx="23">
                  <c:v>03</c:v>
                </c:pt>
                <c:pt idx="24">
                  <c:v>04</c:v>
                </c:pt>
                <c:pt idx="25">
                  <c:v>05</c:v>
                </c:pt>
                <c:pt idx="26">
                  <c:v>06</c:v>
                </c:pt>
                <c:pt idx="27">
                  <c:v>07</c:v>
                </c:pt>
                <c:pt idx="28">
                  <c:v>08</c:v>
                </c:pt>
                <c:pt idx="29">
                  <c:v>09</c:v>
                </c:pt>
                <c:pt idx="30">
                  <c:v>10</c:v>
                </c:pt>
                <c:pt idx="31">
                  <c:v>11</c:v>
                </c:pt>
                <c:pt idx="32">
                  <c:v>12</c:v>
                </c:pt>
                <c:pt idx="33">
                  <c:v>13</c:v>
                </c:pt>
                <c:pt idx="34">
                  <c:v>14</c:v>
                </c:pt>
                <c:pt idx="35">
                  <c:v>15</c:v>
                </c:pt>
                <c:pt idx="36">
                  <c:v>16</c:v>
                </c:pt>
                <c:pt idx="37">
                  <c:v>17</c:v>
                </c:pt>
                <c:pt idx="38">
                  <c:v>18</c:v>
                </c:pt>
                <c:pt idx="39">
                  <c:v>19</c:v>
                </c:pt>
                <c:pt idx="40">
                  <c:v>20*</c:v>
                </c:pt>
              </c:strCache>
            </c:strRef>
          </c:cat>
          <c:val>
            <c:numRef>
              <c:f>Sheet1!$B$5:$B$45</c:f>
              <c:numCache>
                <c:formatCode>"$"#,##0.0</c:formatCode>
                <c:ptCount val="41"/>
                <c:pt idx="0">
                  <c:v>3.48</c:v>
                </c:pt>
                <c:pt idx="1">
                  <c:v>1.95</c:v>
                </c:pt>
                <c:pt idx="2">
                  <c:v>3.99</c:v>
                </c:pt>
                <c:pt idx="3">
                  <c:v>5.73</c:v>
                </c:pt>
                <c:pt idx="4">
                  <c:v>3.78</c:v>
                </c:pt>
                <c:pt idx="5">
                  <c:v>6.65</c:v>
                </c:pt>
                <c:pt idx="6">
                  <c:v>2.0499999999999998</c:v>
                </c:pt>
                <c:pt idx="7">
                  <c:v>2.0499999999999998</c:v>
                </c:pt>
                <c:pt idx="8">
                  <c:v>2.97</c:v>
                </c:pt>
                <c:pt idx="9">
                  <c:v>15.34</c:v>
                </c:pt>
                <c:pt idx="10">
                  <c:v>5.32</c:v>
                </c:pt>
                <c:pt idx="11">
                  <c:v>8.8000000000000007</c:v>
                </c:pt>
                <c:pt idx="12">
                  <c:v>41.32</c:v>
                </c:pt>
                <c:pt idx="13">
                  <c:v>9.7200000000000006</c:v>
                </c:pt>
                <c:pt idx="14">
                  <c:v>28.84</c:v>
                </c:pt>
                <c:pt idx="15">
                  <c:v>13.81</c:v>
                </c:pt>
                <c:pt idx="16">
                  <c:v>11.97</c:v>
                </c:pt>
                <c:pt idx="17">
                  <c:v>4.1900000000000004</c:v>
                </c:pt>
                <c:pt idx="18">
                  <c:v>15.75</c:v>
                </c:pt>
                <c:pt idx="19">
                  <c:v>12.58</c:v>
                </c:pt>
                <c:pt idx="20">
                  <c:v>6.65</c:v>
                </c:pt>
                <c:pt idx="21">
                  <c:v>37.950000000000003</c:v>
                </c:pt>
                <c:pt idx="22">
                  <c:v>8.2899999999999991</c:v>
                </c:pt>
                <c:pt idx="23">
                  <c:v>17.8</c:v>
                </c:pt>
                <c:pt idx="24">
                  <c:v>36.82</c:v>
                </c:pt>
                <c:pt idx="25">
                  <c:v>80.400000000000006</c:v>
                </c:pt>
                <c:pt idx="26">
                  <c:v>11.56</c:v>
                </c:pt>
                <c:pt idx="27">
                  <c:v>8.18</c:v>
                </c:pt>
                <c:pt idx="28">
                  <c:v>32.020000000000003</c:v>
                </c:pt>
                <c:pt idx="29">
                  <c:v>12.23</c:v>
                </c:pt>
                <c:pt idx="30">
                  <c:v>16.7</c:v>
                </c:pt>
                <c:pt idx="31">
                  <c:v>38.5</c:v>
                </c:pt>
                <c:pt idx="32">
                  <c:v>39.299999999999997</c:v>
                </c:pt>
                <c:pt idx="33">
                  <c:v>14.2</c:v>
                </c:pt>
                <c:pt idx="34">
                  <c:v>16.8</c:v>
                </c:pt>
                <c:pt idx="35">
                  <c:v>16.399999999999999</c:v>
                </c:pt>
                <c:pt idx="36">
                  <c:v>23</c:v>
                </c:pt>
                <c:pt idx="37">
                  <c:v>111</c:v>
                </c:pt>
                <c:pt idx="38">
                  <c:v>50.9</c:v>
                </c:pt>
                <c:pt idx="39">
                  <c:v>24.2</c:v>
                </c:pt>
                <c:pt idx="40">
                  <c:v>24.7</c:v>
                </c:pt>
              </c:numCache>
            </c:numRef>
          </c:val>
          <c:extLst>
            <c:ext xmlns:c16="http://schemas.microsoft.com/office/drawing/2014/chart" uri="{C3380CC4-5D6E-409C-BE32-E72D297353CC}">
              <c16:uniqueId val="{00000004-AC74-493F-90D3-7BC3CBDAB987}"/>
            </c:ext>
          </c:extLst>
        </c:ser>
        <c:dLbls>
          <c:showLegendKey val="0"/>
          <c:showVal val="0"/>
          <c:showCatName val="0"/>
          <c:showSerName val="0"/>
          <c:showPercent val="0"/>
          <c:showBubbleSize val="0"/>
        </c:dLbls>
        <c:gapWidth val="50"/>
        <c:axId val="1303126992"/>
        <c:axId val="1303443920"/>
      </c:barChart>
      <c:lineChart>
        <c:grouping val="standard"/>
        <c:varyColors val="0"/>
        <c:ser>
          <c:idx val="2"/>
          <c:order val="1"/>
          <c:tx>
            <c:strRef>
              <c:f>Sheet1!$D$1</c:f>
              <c:strCache>
                <c:ptCount val="1"/>
                <c:pt idx="0">
                  <c:v>Average for Decade</c:v>
                </c:pt>
              </c:strCache>
            </c:strRef>
          </c:tx>
          <c:spPr>
            <a:ln w="19050">
              <a:solidFill>
                <a:schemeClr val="tx1">
                  <a:lumMod val="75000"/>
                  <a:lumOff val="25000"/>
                </a:schemeClr>
              </a:solidFill>
            </a:ln>
          </c:spPr>
          <c:marker>
            <c:symbol val="none"/>
          </c:marker>
          <c:dLbls>
            <c:dLbl>
              <c:idx val="0"/>
              <c:layout>
                <c:manualLayout>
                  <c:x val="4.9862730437627019E-2"/>
                  <c:y val="-0.2437593984962407"/>
                </c:manualLayout>
              </c:layout>
              <c:tx>
                <c:rich>
                  <a:bodyPr/>
                  <a:lstStyle/>
                  <a:p>
                    <a:r>
                      <a:rPr lang="en-US" dirty="0"/>
                      <a:t>1980s:$</a:t>
                    </a:r>
                    <a:fld id="{1E4725C8-E8DB-49AC-99C8-2CBDA2CA931B}" type="VALUE">
                      <a:rPr lang="en-US" smtClean="0"/>
                      <a:pPr/>
                      <a:t>[VALUE]</a:t>
                    </a:fld>
                    <a:r>
                      <a:rPr lang="en-US" dirty="0"/>
                      <a:t> B</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9-F9DC-4CD7-A5CC-256FA0ED0B14}"/>
                </c:ext>
              </c:extLst>
            </c:dLbl>
            <c:dLbl>
              <c:idx val="10"/>
              <c:layout>
                <c:manualLayout>
                  <c:x val="-0.11169887146895956"/>
                  <c:y val="-0.27684210526315794"/>
                </c:manualLayout>
              </c:layout>
              <c:tx>
                <c:rich>
                  <a:bodyPr/>
                  <a:lstStyle/>
                  <a:p>
                    <a:r>
                      <a:rPr lang="en-US" dirty="0"/>
                      <a:t>1990s: $</a:t>
                    </a:r>
                    <a:fld id="{84E1BFDB-0918-4CC9-8196-609CE08F8062}" type="VALUE">
                      <a:rPr lang="en-US" smtClean="0"/>
                      <a:pPr/>
                      <a:t>[VALUE]</a:t>
                    </a:fld>
                    <a:r>
                      <a:rPr lang="en-US" dirty="0"/>
                      <a:t> B</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F9DC-4CD7-A5CC-256FA0ED0B14}"/>
                </c:ext>
              </c:extLst>
            </c:dLbl>
            <c:dLbl>
              <c:idx val="20"/>
              <c:layout>
                <c:manualLayout>
                  <c:x val="-0.14211418491086245"/>
                  <c:y val="-0.22270664851104138"/>
                </c:manualLayout>
              </c:layout>
              <c:tx>
                <c:rich>
                  <a:bodyPr wrap="square" lIns="38100" tIns="19050" rIns="38100" bIns="19050" anchor="ctr">
                    <a:noAutofit/>
                  </a:bodyPr>
                  <a:lstStyle/>
                  <a:p>
                    <a:pPr>
                      <a:defRPr sz="1400" b="1"/>
                    </a:pPr>
                    <a:r>
                      <a:rPr lang="en-US" dirty="0"/>
                      <a:t>2000s: $</a:t>
                    </a:r>
                    <a:fld id="{0BFF2094-A064-4D60-AEED-4ED1FDC3B945}" type="VALUE">
                      <a:rPr lang="en-US" smtClean="0"/>
                      <a:pPr>
                        <a:defRPr sz="1400" b="1"/>
                      </a:pPr>
                      <a:t>[VALUE]</a:t>
                    </a:fld>
                    <a:r>
                      <a:rPr lang="en-US" dirty="0"/>
                      <a:t> B</a:t>
                    </a:r>
                  </a:p>
                </c:rich>
              </c:tx>
              <c:numFmt formatCode="#,##0" sourceLinked="0"/>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manualLayout>
                      <c:w val="0.16108308605341246"/>
                      <c:h val="5.1428571428571421E-2"/>
                    </c:manualLayout>
                  </c15:layout>
                  <c15:dlblFieldTable/>
                  <c15:showDataLabelsRange val="0"/>
                </c:ext>
                <c:ext xmlns:c16="http://schemas.microsoft.com/office/drawing/2014/chart" uri="{C3380CC4-5D6E-409C-BE32-E72D297353CC}">
                  <c16:uniqueId val="{0000000A-F9DC-4CD7-A5CC-256FA0ED0B14}"/>
                </c:ext>
              </c:extLst>
            </c:dLbl>
            <c:dLbl>
              <c:idx val="30"/>
              <c:layout>
                <c:manualLayout>
                  <c:x val="-5.531904951050258E-2"/>
                  <c:y val="-0.15353383458646616"/>
                </c:manualLayout>
              </c:layout>
              <c:tx>
                <c:rich>
                  <a:bodyPr/>
                  <a:lstStyle/>
                  <a:p>
                    <a:r>
                      <a:rPr lang="en-US" dirty="0"/>
                      <a:t>2010s: $</a:t>
                    </a:r>
                    <a:fld id="{0E3ADEC9-83B9-43E8-8B31-4F6E9597E785}" type="VALUE">
                      <a:rPr lang="en-US" smtClean="0"/>
                      <a:pPr/>
                      <a:t>[VALUE]</a:t>
                    </a:fld>
                    <a:r>
                      <a:rPr lang="en-US" dirty="0"/>
                      <a:t> B</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30-F9DC-4CD7-A5CC-256FA0ED0B14}"/>
                </c:ext>
              </c:extLst>
            </c:dLbl>
            <c:numFmt formatCode="#,##0" sourceLinked="0"/>
            <c:spPr>
              <a:noFill/>
              <a:ln>
                <a:noFill/>
              </a:ln>
              <a:effectLst/>
            </c:spPr>
            <c:txPr>
              <a:bodyPr wrap="square" lIns="38100" tIns="19050" rIns="38100" bIns="19050" anchor="ctr">
                <a:spAutoFit/>
              </a:bodyPr>
              <a:lstStyle/>
              <a:p>
                <a:pPr>
                  <a:defRPr sz="1400" b="1"/>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ext>
            </c:extLst>
          </c:dLbls>
          <c:cat>
            <c:strRef>
              <c:f>Sheet1!$A$2:$A$47</c:f>
              <c:strCache>
                <c:ptCount val="44"/>
                <c:pt idx="0">
                  <c:v>77</c:v>
                </c:pt>
                <c:pt idx="1">
                  <c:v>78</c:v>
                </c:pt>
                <c:pt idx="2">
                  <c:v>79</c:v>
                </c:pt>
                <c:pt idx="3">
                  <c:v>80</c:v>
                </c:pt>
                <c:pt idx="4">
                  <c:v>81</c:v>
                </c:pt>
                <c:pt idx="5">
                  <c:v>82</c:v>
                </c:pt>
                <c:pt idx="6">
                  <c:v>83</c:v>
                </c:pt>
                <c:pt idx="7">
                  <c:v>84</c:v>
                </c:pt>
                <c:pt idx="8">
                  <c:v>85</c:v>
                </c:pt>
                <c:pt idx="9">
                  <c:v>86</c:v>
                </c:pt>
                <c:pt idx="10">
                  <c:v>87</c:v>
                </c:pt>
                <c:pt idx="11">
                  <c:v>88</c:v>
                </c:pt>
                <c:pt idx="12">
                  <c:v>89</c:v>
                </c:pt>
                <c:pt idx="13">
                  <c:v>90</c:v>
                </c:pt>
                <c:pt idx="14">
                  <c:v>91</c:v>
                </c:pt>
                <c:pt idx="15">
                  <c:v>92</c:v>
                </c:pt>
                <c:pt idx="16">
                  <c:v>93</c:v>
                </c:pt>
                <c:pt idx="17">
                  <c:v>94</c:v>
                </c:pt>
                <c:pt idx="18">
                  <c:v>95</c:v>
                </c:pt>
                <c:pt idx="19">
                  <c:v>96</c:v>
                </c:pt>
                <c:pt idx="20">
                  <c:v>97</c:v>
                </c:pt>
                <c:pt idx="21">
                  <c:v>98</c:v>
                </c:pt>
                <c:pt idx="22">
                  <c:v>99</c:v>
                </c:pt>
                <c:pt idx="23">
                  <c:v>00</c:v>
                </c:pt>
                <c:pt idx="24">
                  <c:v>01</c:v>
                </c:pt>
                <c:pt idx="25">
                  <c:v>02</c:v>
                </c:pt>
                <c:pt idx="26">
                  <c:v>03</c:v>
                </c:pt>
                <c:pt idx="27">
                  <c:v>04</c:v>
                </c:pt>
                <c:pt idx="28">
                  <c:v>05</c:v>
                </c:pt>
                <c:pt idx="29">
                  <c:v>06</c:v>
                </c:pt>
                <c:pt idx="30">
                  <c:v>07</c:v>
                </c:pt>
                <c:pt idx="31">
                  <c:v>08</c:v>
                </c:pt>
                <c:pt idx="32">
                  <c:v>09</c:v>
                </c:pt>
                <c:pt idx="33">
                  <c:v>10</c:v>
                </c:pt>
                <c:pt idx="34">
                  <c:v>11</c:v>
                </c:pt>
                <c:pt idx="35">
                  <c:v>12</c:v>
                </c:pt>
                <c:pt idx="36">
                  <c:v>13</c:v>
                </c:pt>
                <c:pt idx="37">
                  <c:v>14</c:v>
                </c:pt>
                <c:pt idx="38">
                  <c:v>15</c:v>
                </c:pt>
                <c:pt idx="39">
                  <c:v>16</c:v>
                </c:pt>
                <c:pt idx="40">
                  <c:v>17</c:v>
                </c:pt>
                <c:pt idx="41">
                  <c:v>18</c:v>
                </c:pt>
                <c:pt idx="42">
                  <c:v>19</c:v>
                </c:pt>
                <c:pt idx="43">
                  <c:v>20*</c:v>
                </c:pt>
              </c:strCache>
            </c:strRef>
          </c:cat>
          <c:val>
            <c:numRef>
              <c:f>Sheet1!$D$5:$D$45</c:f>
              <c:numCache>
                <c:formatCode>"$"#,##0.0</c:formatCode>
                <c:ptCount val="41"/>
                <c:pt idx="0">
                  <c:v>4.7989999999999995</c:v>
                </c:pt>
                <c:pt idx="1">
                  <c:v>4.7989999999999995</c:v>
                </c:pt>
                <c:pt idx="2">
                  <c:v>4.7989999999999995</c:v>
                </c:pt>
                <c:pt idx="3">
                  <c:v>4.7989999999999995</c:v>
                </c:pt>
                <c:pt idx="4">
                  <c:v>4.7989999999999995</c:v>
                </c:pt>
                <c:pt idx="5">
                  <c:v>4.7989999999999995</c:v>
                </c:pt>
                <c:pt idx="6">
                  <c:v>4.7989999999999995</c:v>
                </c:pt>
                <c:pt idx="7">
                  <c:v>4.7989999999999995</c:v>
                </c:pt>
                <c:pt idx="8">
                  <c:v>4.7989999999999995</c:v>
                </c:pt>
                <c:pt idx="9">
                  <c:v>4.7989999999999995</c:v>
                </c:pt>
                <c:pt idx="10">
                  <c:v>15.23</c:v>
                </c:pt>
                <c:pt idx="11">
                  <c:v>15.23</c:v>
                </c:pt>
                <c:pt idx="12">
                  <c:v>15.23</c:v>
                </c:pt>
                <c:pt idx="13">
                  <c:v>15.23</c:v>
                </c:pt>
                <c:pt idx="14">
                  <c:v>15.23</c:v>
                </c:pt>
                <c:pt idx="15">
                  <c:v>15.23</c:v>
                </c:pt>
                <c:pt idx="16">
                  <c:v>15.23</c:v>
                </c:pt>
                <c:pt idx="17">
                  <c:v>15.23</c:v>
                </c:pt>
                <c:pt idx="18">
                  <c:v>15.23</c:v>
                </c:pt>
                <c:pt idx="19">
                  <c:v>15.23</c:v>
                </c:pt>
                <c:pt idx="20">
                  <c:v>25.19</c:v>
                </c:pt>
                <c:pt idx="21">
                  <c:v>25.19</c:v>
                </c:pt>
                <c:pt idx="22">
                  <c:v>25.19</c:v>
                </c:pt>
                <c:pt idx="23">
                  <c:v>25.19</c:v>
                </c:pt>
                <c:pt idx="24">
                  <c:v>25.19</c:v>
                </c:pt>
                <c:pt idx="25">
                  <c:v>25.19</c:v>
                </c:pt>
                <c:pt idx="26">
                  <c:v>25.19</c:v>
                </c:pt>
                <c:pt idx="27">
                  <c:v>25.19</c:v>
                </c:pt>
                <c:pt idx="28">
                  <c:v>25.19</c:v>
                </c:pt>
                <c:pt idx="29">
                  <c:v>25.19</c:v>
                </c:pt>
                <c:pt idx="30">
                  <c:v>35.099999999999994</c:v>
                </c:pt>
                <c:pt idx="31">
                  <c:v>35.099999999999994</c:v>
                </c:pt>
                <c:pt idx="32">
                  <c:v>35.099999999999994</c:v>
                </c:pt>
                <c:pt idx="33">
                  <c:v>35.099999999999994</c:v>
                </c:pt>
                <c:pt idx="34">
                  <c:v>35.099999999999994</c:v>
                </c:pt>
                <c:pt idx="35">
                  <c:v>35.099999999999994</c:v>
                </c:pt>
                <c:pt idx="36">
                  <c:v>35.099999999999994</c:v>
                </c:pt>
                <c:pt idx="37">
                  <c:v>35.099999999999994</c:v>
                </c:pt>
                <c:pt idx="38">
                  <c:v>35.099999999999994</c:v>
                </c:pt>
                <c:pt idx="39">
                  <c:v>35.099999999999994</c:v>
                </c:pt>
              </c:numCache>
            </c:numRef>
          </c:val>
          <c:smooth val="0"/>
          <c:extLst>
            <c:ext xmlns:c16="http://schemas.microsoft.com/office/drawing/2014/chart" uri="{C3380CC4-5D6E-409C-BE32-E72D297353CC}">
              <c16:uniqueId val="{00000009-F9DC-4CD7-A5CC-256FA0ED0B14}"/>
            </c:ext>
          </c:extLst>
        </c:ser>
        <c:dLbls>
          <c:showLegendKey val="0"/>
          <c:showVal val="0"/>
          <c:showCatName val="0"/>
          <c:showSerName val="0"/>
          <c:showPercent val="0"/>
          <c:showBubbleSize val="0"/>
        </c:dLbls>
        <c:marker val="1"/>
        <c:smooth val="0"/>
        <c:axId val="1303126992"/>
        <c:axId val="1303443920"/>
      </c:lineChart>
      <c:catAx>
        <c:axId val="1303126992"/>
        <c:scaling>
          <c:orientation val="minMax"/>
        </c:scaling>
        <c:delete val="0"/>
        <c:axPos val="b"/>
        <c:numFmt formatCode="General" sourceLinked="0"/>
        <c:majorTickMark val="out"/>
        <c:minorTickMark val="none"/>
        <c:tickLblPos val="low"/>
        <c:crossAx val="1303443920"/>
        <c:crosses val="autoZero"/>
        <c:auto val="1"/>
        <c:lblAlgn val="ctr"/>
        <c:lblOffset val="100"/>
        <c:tickLblSkip val="2"/>
        <c:noMultiLvlLbl val="0"/>
      </c:catAx>
      <c:valAx>
        <c:axId val="1303443920"/>
        <c:scaling>
          <c:orientation val="minMax"/>
          <c:max val="115"/>
          <c:min val="0"/>
        </c:scaling>
        <c:delete val="0"/>
        <c:axPos val="l"/>
        <c:title>
          <c:tx>
            <c:rich>
              <a:bodyPr/>
              <a:lstStyle/>
              <a:p>
                <a:pPr>
                  <a:defRPr sz="1600"/>
                </a:pPr>
                <a:r>
                  <a:rPr lang="en-US" sz="1600" dirty="0"/>
                  <a:t>Billions, 2019 $</a:t>
                </a:r>
              </a:p>
            </c:rich>
          </c:tx>
          <c:overlay val="0"/>
        </c:title>
        <c:numFmt formatCode="&quot;$&quot;#,##0" sourceLinked="0"/>
        <c:majorTickMark val="out"/>
        <c:minorTickMark val="none"/>
        <c:tickLblPos val="nextTo"/>
        <c:crossAx val="1303126992"/>
        <c:crosses val="autoZero"/>
        <c:crossBetween val="between"/>
        <c:majorUnit val="10"/>
        <c:minorUnit val="0.01"/>
      </c:valAx>
    </c:plotArea>
    <c:legend>
      <c:legendPos val="r"/>
      <c:legendEntry>
        <c:idx val="0"/>
        <c:delete val="1"/>
      </c:legendEntry>
      <c:layout>
        <c:manualLayout>
          <c:xMode val="edge"/>
          <c:yMode val="edge"/>
          <c:x val="0.13195004556181217"/>
          <c:y val="4.5034870641169851E-2"/>
          <c:w val="0.21077992476459728"/>
          <c:h val="0.11293777751465277"/>
        </c:manualLayout>
      </c:layout>
      <c:overlay val="0"/>
    </c:legend>
    <c:plotVisOnly val="1"/>
    <c:dispBlanksAs val="gap"/>
    <c:showDLblsOverMax val="0"/>
  </c:chart>
  <c:txPr>
    <a:bodyPr/>
    <a:lstStyle/>
    <a:p>
      <a:pPr>
        <a:defRPr sz="12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33360592537209"/>
          <c:y val="2.7693606429123122E-2"/>
          <c:w val="0.88660798149489495"/>
          <c:h val="0.86734061468123003"/>
        </c:manualLayout>
      </c:layout>
      <c:barChart>
        <c:barDir val="col"/>
        <c:grouping val="clustered"/>
        <c:varyColors val="0"/>
        <c:ser>
          <c:idx val="0"/>
          <c:order val="0"/>
          <c:tx>
            <c:strRef>
              <c:f>Sheet1!$B$1</c:f>
              <c:strCache>
                <c:ptCount val="1"/>
                <c:pt idx="0">
                  <c:v>Statutory U/W results ($millions)</c:v>
                </c:pt>
              </c:strCache>
            </c:strRef>
          </c:tx>
          <c:spPr>
            <a:solidFill>
              <a:srgbClr val="00B050"/>
            </a:solidFill>
          </c:spPr>
          <c:invertIfNegative val="0"/>
          <c:dPt>
            <c:idx val="0"/>
            <c:invertIfNegative val="0"/>
            <c:bubble3D val="0"/>
            <c:spPr>
              <a:solidFill>
                <a:srgbClr val="FF0000"/>
              </a:solidFill>
            </c:spPr>
            <c:extLst>
              <c:ext xmlns:c16="http://schemas.microsoft.com/office/drawing/2014/chart" uri="{C3380CC4-5D6E-409C-BE32-E72D297353CC}">
                <c16:uniqueId val="{00000003-6C64-471C-8F81-661FDB8A1ABC}"/>
              </c:ext>
            </c:extLst>
          </c:dPt>
          <c:dPt>
            <c:idx val="1"/>
            <c:invertIfNegative val="0"/>
            <c:bubble3D val="0"/>
            <c:spPr>
              <a:solidFill>
                <a:srgbClr val="FF0000"/>
              </a:solidFill>
            </c:spPr>
            <c:extLst>
              <c:ext xmlns:c16="http://schemas.microsoft.com/office/drawing/2014/chart" uri="{C3380CC4-5D6E-409C-BE32-E72D297353CC}">
                <c16:uniqueId val="{00000004-6C64-471C-8F81-661FDB8A1ABC}"/>
              </c:ext>
            </c:extLst>
          </c:dPt>
          <c:dPt>
            <c:idx val="2"/>
            <c:invertIfNegative val="0"/>
            <c:bubble3D val="0"/>
            <c:spPr>
              <a:solidFill>
                <a:srgbClr val="FF0000"/>
              </a:solidFill>
            </c:spPr>
            <c:extLst>
              <c:ext xmlns:c16="http://schemas.microsoft.com/office/drawing/2014/chart" uri="{C3380CC4-5D6E-409C-BE32-E72D297353CC}">
                <c16:uniqueId val="{00000001-6C64-471C-8F81-661FDB8A1ABC}"/>
              </c:ext>
            </c:extLst>
          </c:dPt>
          <c:dPt>
            <c:idx val="3"/>
            <c:invertIfNegative val="0"/>
            <c:bubble3D val="0"/>
            <c:spPr>
              <a:solidFill>
                <a:srgbClr val="FF0000"/>
              </a:solidFill>
            </c:spPr>
            <c:extLst>
              <c:ext xmlns:c16="http://schemas.microsoft.com/office/drawing/2014/chart" uri="{C3380CC4-5D6E-409C-BE32-E72D297353CC}">
                <c16:uniqueId val="{00000005-6C64-471C-8F81-661FDB8A1ABC}"/>
              </c:ext>
            </c:extLst>
          </c:dPt>
          <c:dPt>
            <c:idx val="4"/>
            <c:invertIfNegative val="0"/>
            <c:bubble3D val="0"/>
            <c:spPr>
              <a:solidFill>
                <a:srgbClr val="FF0000"/>
              </a:solidFill>
            </c:spPr>
            <c:extLst>
              <c:ext xmlns:c16="http://schemas.microsoft.com/office/drawing/2014/chart" uri="{C3380CC4-5D6E-409C-BE32-E72D297353CC}">
                <c16:uniqueId val="{00000006-6C64-471C-8F81-661FDB8A1ABC}"/>
              </c:ext>
            </c:extLst>
          </c:dPt>
          <c:dPt>
            <c:idx val="5"/>
            <c:invertIfNegative val="0"/>
            <c:bubble3D val="0"/>
            <c:extLst>
              <c:ext xmlns:c16="http://schemas.microsoft.com/office/drawing/2014/chart" uri="{C3380CC4-5D6E-409C-BE32-E72D297353CC}">
                <c16:uniqueId val="{00000007-6C64-471C-8F81-661FDB8A1ABC}"/>
              </c:ext>
            </c:extLst>
          </c:dPt>
          <c:dPt>
            <c:idx val="6"/>
            <c:invertIfNegative val="0"/>
            <c:bubble3D val="0"/>
            <c:extLst>
              <c:ext xmlns:c16="http://schemas.microsoft.com/office/drawing/2014/chart" uri="{C3380CC4-5D6E-409C-BE32-E72D297353CC}">
                <c16:uniqueId val="{00000004-C0F4-4DB2-A308-D8DBC4180399}"/>
              </c:ext>
            </c:extLst>
          </c:dPt>
          <c:dPt>
            <c:idx val="7"/>
            <c:invertIfNegative val="0"/>
            <c:bubble3D val="0"/>
            <c:extLst>
              <c:ext xmlns:c16="http://schemas.microsoft.com/office/drawing/2014/chart" uri="{C3380CC4-5D6E-409C-BE32-E72D297353CC}">
                <c16:uniqueId val="{00000005-C0F4-4DB2-A308-D8DBC4180399}"/>
              </c:ext>
            </c:extLst>
          </c:dPt>
          <c:dPt>
            <c:idx val="8"/>
            <c:invertIfNegative val="0"/>
            <c:bubble3D val="0"/>
            <c:spPr>
              <a:solidFill>
                <a:srgbClr val="FF0000"/>
              </a:solidFill>
            </c:spPr>
            <c:extLst>
              <c:ext xmlns:c16="http://schemas.microsoft.com/office/drawing/2014/chart" uri="{C3380CC4-5D6E-409C-BE32-E72D297353CC}">
                <c16:uniqueId val="{00000000-6C64-471C-8F81-661FDB8A1ABC}"/>
              </c:ext>
            </c:extLst>
          </c:dPt>
          <c:dPt>
            <c:idx val="9"/>
            <c:invertIfNegative val="0"/>
            <c:bubble3D val="0"/>
            <c:spPr>
              <a:solidFill>
                <a:srgbClr val="FF0000"/>
              </a:solidFill>
            </c:spPr>
            <c:extLst>
              <c:ext xmlns:c16="http://schemas.microsoft.com/office/drawing/2014/chart" uri="{C3380CC4-5D6E-409C-BE32-E72D297353CC}">
                <c16:uniqueId val="{00000002-6C64-471C-8F81-661FDB8A1ABC}"/>
              </c:ext>
            </c:extLst>
          </c:dPt>
          <c:dPt>
            <c:idx val="10"/>
            <c:invertIfNegative val="0"/>
            <c:bubble3D val="0"/>
            <c:extLst>
              <c:ext xmlns:c16="http://schemas.microsoft.com/office/drawing/2014/chart" uri="{C3380CC4-5D6E-409C-BE32-E72D297353CC}">
                <c16:uniqueId val="{00000006-C0F4-4DB2-A308-D8DBC4180399}"/>
              </c:ext>
            </c:extLst>
          </c:dPt>
          <c:dPt>
            <c:idx val="23"/>
            <c:invertIfNegative val="0"/>
            <c:bubble3D val="0"/>
            <c:extLst>
              <c:ext xmlns:c16="http://schemas.microsoft.com/office/drawing/2014/chart" uri="{C3380CC4-5D6E-409C-BE32-E72D297353CC}">
                <c16:uniqueId val="{00000000-AC74-493F-90D3-7BC3CBDAB987}"/>
              </c:ext>
            </c:extLst>
          </c:dPt>
          <c:dPt>
            <c:idx val="25"/>
            <c:invertIfNegative val="0"/>
            <c:bubble3D val="0"/>
            <c:extLst>
              <c:ext xmlns:c16="http://schemas.microsoft.com/office/drawing/2014/chart" uri="{C3380CC4-5D6E-409C-BE32-E72D297353CC}">
                <c16:uniqueId val="{00000001-AC74-493F-90D3-7BC3CBDAB987}"/>
              </c:ext>
            </c:extLst>
          </c:dPt>
          <c:dPt>
            <c:idx val="26"/>
            <c:invertIfNegative val="0"/>
            <c:bubble3D val="0"/>
            <c:extLst>
              <c:ext xmlns:c16="http://schemas.microsoft.com/office/drawing/2014/chart" uri="{C3380CC4-5D6E-409C-BE32-E72D297353CC}">
                <c16:uniqueId val="{00000003-AC74-493F-90D3-7BC3CBDAB987}"/>
              </c:ext>
            </c:extLst>
          </c:dPt>
          <c:dLbls>
            <c:dLbl>
              <c:idx val="3"/>
              <c:layout>
                <c:manualLayout>
                  <c:x val="-5.4400954147029048E-17"/>
                  <c:y val="1.7882760901150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64-471C-8F81-661FDB8A1ABC}"/>
                </c:ext>
              </c:extLst>
            </c:dLbl>
            <c:dLbl>
              <c:idx val="6"/>
              <c:layout>
                <c:manualLayout>
                  <c:x val="-5.4400954147029701E-17"/>
                  <c:y val="-3.58422939068100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F4-4DB2-A308-D8DBC4180399}"/>
                </c:ext>
              </c:extLst>
            </c:dLbl>
            <c:dLbl>
              <c:idx val="7"/>
              <c:layout>
                <c:manualLayout>
                  <c:x val="0"/>
                  <c:y val="1.433691756272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F4-4DB2-A308-D8DBC4180399}"/>
                </c:ext>
              </c:extLst>
            </c:dLbl>
            <c:dLbl>
              <c:idx val="10"/>
              <c:layout>
                <c:manualLayout>
                  <c:x val="-5.4400954147029701E-17"/>
                  <c:y val="1.0752688172042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F4-4DB2-A308-D8DBC4180399}"/>
                </c:ext>
              </c:extLst>
            </c:dLbl>
            <c:dLbl>
              <c:idx val="20"/>
              <c:layout>
                <c:manualLayout>
                  <c:x val="0"/>
                  <c:y val="3.58422939068100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0F4-4DB2-A308-D8DBC4180399}"/>
                </c:ext>
              </c:extLst>
            </c:dLbl>
            <c:dLbl>
              <c:idx val="22"/>
              <c:layout>
                <c:manualLayout>
                  <c:x val="0"/>
                  <c:y val="7.168458781362009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0F4-4DB2-A308-D8DBC4180399}"/>
                </c:ext>
              </c:extLst>
            </c:dLbl>
            <c:dLbl>
              <c:idx val="23"/>
              <c:layout>
                <c:manualLayout>
                  <c:x val="-1.08801908294058E-16"/>
                  <c:y val="-7.16845878136206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74-493F-90D3-7BC3CBDAB987}"/>
                </c:ext>
              </c:extLst>
            </c:dLbl>
            <c:dLbl>
              <c:idx val="24"/>
              <c:layout>
                <c:manualLayout>
                  <c:x val="1.08801908294058E-16"/>
                  <c:y val="1.0752688172042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0F4-4DB2-A308-D8DBC4180399}"/>
                </c:ext>
              </c:extLst>
            </c:dLbl>
            <c:dLbl>
              <c:idx val="25"/>
              <c:layout>
                <c:manualLayout>
                  <c:x val="0"/>
                  <c:y val="-1.0752688172042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74-493F-90D3-7BC3CBDAB987}"/>
                </c:ext>
              </c:extLst>
            </c:dLbl>
            <c:dLbl>
              <c:idx val="26"/>
              <c:layout>
                <c:manualLayout>
                  <c:x val="1.48367952522266E-3"/>
                  <c:y val="1.0752688172042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74-493F-90D3-7BC3CBDAB987}"/>
                </c:ext>
              </c:extLst>
            </c:dLbl>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08</c:v>
                </c:pt>
                <c:pt idx="1">
                  <c:v>09</c:v>
                </c:pt>
                <c:pt idx="2">
                  <c:v>10</c:v>
                </c:pt>
                <c:pt idx="3">
                  <c:v>11</c:v>
                </c:pt>
                <c:pt idx="4">
                  <c:v>12</c:v>
                </c:pt>
                <c:pt idx="5">
                  <c:v>13</c:v>
                </c:pt>
                <c:pt idx="6">
                  <c:v>14</c:v>
                </c:pt>
                <c:pt idx="7">
                  <c:v>15</c:v>
                </c:pt>
                <c:pt idx="8">
                  <c:v>16</c:v>
                </c:pt>
                <c:pt idx="9">
                  <c:v>17</c:v>
                </c:pt>
                <c:pt idx="10">
                  <c:v>18</c:v>
                </c:pt>
                <c:pt idx="11">
                  <c:v>19</c:v>
                </c:pt>
                <c:pt idx="12">
                  <c:v>20</c:v>
                </c:pt>
              </c:strCache>
            </c:strRef>
          </c:cat>
          <c:val>
            <c:numRef>
              <c:f>Sheet1!$B$2:$B$14</c:f>
              <c:numCache>
                <c:formatCode>"$"#,##0</c:formatCode>
                <c:ptCount val="13"/>
                <c:pt idx="0">
                  <c:v>-6300</c:v>
                </c:pt>
                <c:pt idx="1">
                  <c:v>-2500</c:v>
                </c:pt>
                <c:pt idx="2">
                  <c:v>-5700</c:v>
                </c:pt>
                <c:pt idx="3">
                  <c:v>-26100</c:v>
                </c:pt>
                <c:pt idx="4">
                  <c:v>-7500</c:v>
                </c:pt>
                <c:pt idx="5">
                  <c:v>2400</c:v>
                </c:pt>
                <c:pt idx="6">
                  <c:v>300</c:v>
                </c:pt>
                <c:pt idx="7">
                  <c:v>3500</c:v>
                </c:pt>
                <c:pt idx="8">
                  <c:v>-1500</c:v>
                </c:pt>
                <c:pt idx="9">
                  <c:v>-4500</c:v>
                </c:pt>
                <c:pt idx="10">
                  <c:v>6000</c:v>
                </c:pt>
                <c:pt idx="11">
                  <c:v>5400</c:v>
                </c:pt>
                <c:pt idx="12">
                  <c:v>4600</c:v>
                </c:pt>
              </c:numCache>
            </c:numRef>
          </c:val>
          <c:extLst>
            <c:ext xmlns:c16="http://schemas.microsoft.com/office/drawing/2014/chart" uri="{C3380CC4-5D6E-409C-BE32-E72D297353CC}">
              <c16:uniqueId val="{00000004-AC74-493F-90D3-7BC3CBDAB987}"/>
            </c:ext>
          </c:extLst>
        </c:ser>
        <c:dLbls>
          <c:showLegendKey val="0"/>
          <c:showVal val="0"/>
          <c:showCatName val="0"/>
          <c:showSerName val="0"/>
          <c:showPercent val="0"/>
          <c:showBubbleSize val="0"/>
        </c:dLbls>
        <c:gapWidth val="50"/>
        <c:axId val="1306718992"/>
        <c:axId val="1304183856"/>
      </c:barChart>
      <c:catAx>
        <c:axId val="1306718992"/>
        <c:scaling>
          <c:orientation val="minMax"/>
        </c:scaling>
        <c:delete val="0"/>
        <c:axPos val="b"/>
        <c:numFmt formatCode="General" sourceLinked="0"/>
        <c:majorTickMark val="out"/>
        <c:minorTickMark val="none"/>
        <c:tickLblPos val="low"/>
        <c:crossAx val="1304183856"/>
        <c:crosses val="autoZero"/>
        <c:auto val="1"/>
        <c:lblAlgn val="ctr"/>
        <c:lblOffset val="100"/>
        <c:noMultiLvlLbl val="0"/>
      </c:catAx>
      <c:valAx>
        <c:axId val="1304183856"/>
        <c:scaling>
          <c:orientation val="minMax"/>
          <c:max val="8000"/>
          <c:min val="-28000"/>
        </c:scaling>
        <c:delete val="0"/>
        <c:axPos val="l"/>
        <c:majorGridlines/>
        <c:numFmt formatCode="&quot;$&quot;#,##0" sourceLinked="0"/>
        <c:majorTickMark val="out"/>
        <c:minorTickMark val="none"/>
        <c:tickLblPos val="nextTo"/>
        <c:crossAx val="1306718992"/>
        <c:crosses val="autoZero"/>
        <c:crossBetween val="between"/>
        <c:majorUnit val="4000"/>
        <c:minorUnit val="0.01"/>
      </c:valAx>
    </c:plotArea>
    <c:plotVisOnly val="1"/>
    <c:dispBlanksAs val="gap"/>
    <c:showDLblsOverMax val="0"/>
  </c:chart>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33360592537209"/>
          <c:y val="2.253787440389712E-2"/>
          <c:w val="0.88660798149489495"/>
          <c:h val="0.86734061468123003"/>
        </c:manualLayout>
      </c:layout>
      <c:barChart>
        <c:barDir val="col"/>
        <c:grouping val="stacked"/>
        <c:varyColors val="0"/>
        <c:ser>
          <c:idx val="0"/>
          <c:order val="0"/>
          <c:tx>
            <c:strRef>
              <c:f>Sheet1!$B$1</c:f>
              <c:strCache>
                <c:ptCount val="1"/>
                <c:pt idx="0">
                  <c:v>net income after taxes</c:v>
                </c:pt>
              </c:strCache>
            </c:strRef>
          </c:tx>
          <c:spPr>
            <a:solidFill>
              <a:srgbClr val="00B050"/>
            </a:solidFill>
          </c:spPr>
          <c:invertIfNegative val="0"/>
          <c:dPt>
            <c:idx val="0"/>
            <c:invertIfNegative val="0"/>
            <c:bubble3D val="0"/>
            <c:extLst>
              <c:ext xmlns:c16="http://schemas.microsoft.com/office/drawing/2014/chart" uri="{C3380CC4-5D6E-409C-BE32-E72D297353CC}">
                <c16:uniqueId val="{00000003-6C64-471C-8F81-661FDB8A1ABC}"/>
              </c:ext>
            </c:extLst>
          </c:dPt>
          <c:dPt>
            <c:idx val="1"/>
            <c:invertIfNegative val="0"/>
            <c:bubble3D val="0"/>
            <c:extLst>
              <c:ext xmlns:c16="http://schemas.microsoft.com/office/drawing/2014/chart" uri="{C3380CC4-5D6E-409C-BE32-E72D297353CC}">
                <c16:uniqueId val="{00000004-6C64-471C-8F81-661FDB8A1ABC}"/>
              </c:ext>
            </c:extLst>
          </c:dPt>
          <c:dPt>
            <c:idx val="2"/>
            <c:invertIfNegative val="0"/>
            <c:bubble3D val="0"/>
            <c:extLst>
              <c:ext xmlns:c16="http://schemas.microsoft.com/office/drawing/2014/chart" uri="{C3380CC4-5D6E-409C-BE32-E72D297353CC}">
                <c16:uniqueId val="{00000001-6C64-471C-8F81-661FDB8A1ABC}"/>
              </c:ext>
            </c:extLst>
          </c:dPt>
          <c:dPt>
            <c:idx val="3"/>
            <c:invertIfNegative val="0"/>
            <c:bubble3D val="0"/>
            <c:extLst>
              <c:ext xmlns:c16="http://schemas.microsoft.com/office/drawing/2014/chart" uri="{C3380CC4-5D6E-409C-BE32-E72D297353CC}">
                <c16:uniqueId val="{00000005-6C64-471C-8F81-661FDB8A1ABC}"/>
              </c:ext>
            </c:extLst>
          </c:dPt>
          <c:dPt>
            <c:idx val="4"/>
            <c:invertIfNegative val="0"/>
            <c:bubble3D val="0"/>
            <c:extLst>
              <c:ext xmlns:c16="http://schemas.microsoft.com/office/drawing/2014/chart" uri="{C3380CC4-5D6E-409C-BE32-E72D297353CC}">
                <c16:uniqueId val="{00000006-6C64-471C-8F81-661FDB8A1ABC}"/>
              </c:ext>
            </c:extLst>
          </c:dPt>
          <c:dPt>
            <c:idx val="5"/>
            <c:invertIfNegative val="0"/>
            <c:bubble3D val="0"/>
            <c:extLst>
              <c:ext xmlns:c16="http://schemas.microsoft.com/office/drawing/2014/chart" uri="{C3380CC4-5D6E-409C-BE32-E72D297353CC}">
                <c16:uniqueId val="{00000007-6C64-471C-8F81-661FDB8A1ABC}"/>
              </c:ext>
            </c:extLst>
          </c:dPt>
          <c:dPt>
            <c:idx val="6"/>
            <c:invertIfNegative val="0"/>
            <c:bubble3D val="0"/>
            <c:extLst>
              <c:ext xmlns:c16="http://schemas.microsoft.com/office/drawing/2014/chart" uri="{C3380CC4-5D6E-409C-BE32-E72D297353CC}">
                <c16:uniqueId val="{00000004-C0F4-4DB2-A308-D8DBC4180399}"/>
              </c:ext>
            </c:extLst>
          </c:dPt>
          <c:dPt>
            <c:idx val="7"/>
            <c:invertIfNegative val="0"/>
            <c:bubble3D val="0"/>
            <c:extLst>
              <c:ext xmlns:c16="http://schemas.microsoft.com/office/drawing/2014/chart" uri="{C3380CC4-5D6E-409C-BE32-E72D297353CC}">
                <c16:uniqueId val="{00000005-C0F4-4DB2-A308-D8DBC4180399}"/>
              </c:ext>
            </c:extLst>
          </c:dPt>
          <c:dPt>
            <c:idx val="8"/>
            <c:invertIfNegative val="0"/>
            <c:bubble3D val="0"/>
            <c:extLst>
              <c:ext xmlns:c16="http://schemas.microsoft.com/office/drawing/2014/chart" uri="{C3380CC4-5D6E-409C-BE32-E72D297353CC}">
                <c16:uniqueId val="{00000000-6C64-471C-8F81-661FDB8A1ABC}"/>
              </c:ext>
            </c:extLst>
          </c:dPt>
          <c:dPt>
            <c:idx val="9"/>
            <c:invertIfNegative val="0"/>
            <c:bubble3D val="0"/>
            <c:extLst>
              <c:ext xmlns:c16="http://schemas.microsoft.com/office/drawing/2014/chart" uri="{C3380CC4-5D6E-409C-BE32-E72D297353CC}">
                <c16:uniqueId val="{00000002-6C64-471C-8F81-661FDB8A1ABC}"/>
              </c:ext>
            </c:extLst>
          </c:dPt>
          <c:dPt>
            <c:idx val="10"/>
            <c:invertIfNegative val="0"/>
            <c:bubble3D val="0"/>
            <c:extLst>
              <c:ext xmlns:c16="http://schemas.microsoft.com/office/drawing/2014/chart" uri="{C3380CC4-5D6E-409C-BE32-E72D297353CC}">
                <c16:uniqueId val="{00000006-C0F4-4DB2-A308-D8DBC4180399}"/>
              </c:ext>
            </c:extLst>
          </c:dPt>
          <c:dPt>
            <c:idx val="23"/>
            <c:invertIfNegative val="0"/>
            <c:bubble3D val="0"/>
            <c:extLst>
              <c:ext xmlns:c16="http://schemas.microsoft.com/office/drawing/2014/chart" uri="{C3380CC4-5D6E-409C-BE32-E72D297353CC}">
                <c16:uniqueId val="{00000000-AC74-493F-90D3-7BC3CBDAB987}"/>
              </c:ext>
            </c:extLst>
          </c:dPt>
          <c:dPt>
            <c:idx val="25"/>
            <c:invertIfNegative val="0"/>
            <c:bubble3D val="0"/>
            <c:extLst>
              <c:ext xmlns:c16="http://schemas.microsoft.com/office/drawing/2014/chart" uri="{C3380CC4-5D6E-409C-BE32-E72D297353CC}">
                <c16:uniqueId val="{00000001-AC74-493F-90D3-7BC3CBDAB987}"/>
              </c:ext>
            </c:extLst>
          </c:dPt>
          <c:dPt>
            <c:idx val="26"/>
            <c:invertIfNegative val="0"/>
            <c:bubble3D val="0"/>
            <c:extLst>
              <c:ext xmlns:c16="http://schemas.microsoft.com/office/drawing/2014/chart" uri="{C3380CC4-5D6E-409C-BE32-E72D297353CC}">
                <c16:uniqueId val="{00000003-AC74-493F-90D3-7BC3CBDAB987}"/>
              </c:ext>
            </c:extLst>
          </c:dPt>
          <c:dLbls>
            <c:spPr>
              <a:noFill/>
              <a:ln>
                <a:noFill/>
              </a:ln>
              <a:effectLst/>
            </c:spPr>
            <c:txPr>
              <a:bodyPr wrap="square" lIns="38100" tIns="19050" rIns="38100" bIns="19050" anchor="ctr">
                <a:spAutoFit/>
              </a:bodyPr>
              <a:lstStyle/>
              <a:p>
                <a:pPr>
                  <a:defRPr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08</c:v>
                </c:pt>
                <c:pt idx="1">
                  <c:v>09</c:v>
                </c:pt>
                <c:pt idx="2">
                  <c:v>10</c:v>
                </c:pt>
                <c:pt idx="3">
                  <c:v>11</c:v>
                </c:pt>
                <c:pt idx="4">
                  <c:v>12</c:v>
                </c:pt>
                <c:pt idx="5">
                  <c:v>13</c:v>
                </c:pt>
                <c:pt idx="6">
                  <c:v>14</c:v>
                </c:pt>
                <c:pt idx="7">
                  <c:v>15</c:v>
                </c:pt>
                <c:pt idx="8">
                  <c:v>16</c:v>
                </c:pt>
                <c:pt idx="9">
                  <c:v>17</c:v>
                </c:pt>
                <c:pt idx="10">
                  <c:v>18</c:v>
                </c:pt>
                <c:pt idx="11">
                  <c:v>19</c:v>
                </c:pt>
                <c:pt idx="12">
                  <c:v>20</c:v>
                </c:pt>
              </c:strCache>
            </c:strRef>
          </c:cat>
          <c:val>
            <c:numRef>
              <c:f>Sheet1!$B$2:$B$14</c:f>
              <c:numCache>
                <c:formatCode>"$"#,##0.0</c:formatCode>
                <c:ptCount val="13"/>
                <c:pt idx="0">
                  <c:v>18</c:v>
                </c:pt>
                <c:pt idx="1">
                  <c:v>7.7</c:v>
                </c:pt>
                <c:pt idx="2">
                  <c:v>21.5</c:v>
                </c:pt>
                <c:pt idx="3">
                  <c:v>5.8</c:v>
                </c:pt>
                <c:pt idx="4">
                  <c:v>19.3</c:v>
                </c:pt>
                <c:pt idx="5">
                  <c:v>27.2</c:v>
                </c:pt>
                <c:pt idx="6">
                  <c:v>28.3</c:v>
                </c:pt>
                <c:pt idx="7">
                  <c:v>33.700000000000003</c:v>
                </c:pt>
                <c:pt idx="8">
                  <c:v>23</c:v>
                </c:pt>
                <c:pt idx="9">
                  <c:v>16</c:v>
                </c:pt>
                <c:pt idx="10">
                  <c:v>34</c:v>
                </c:pt>
                <c:pt idx="11">
                  <c:v>32.799999999999997</c:v>
                </c:pt>
                <c:pt idx="12">
                  <c:v>24.3</c:v>
                </c:pt>
              </c:numCache>
            </c:numRef>
          </c:val>
          <c:extLst>
            <c:ext xmlns:c16="http://schemas.microsoft.com/office/drawing/2014/chart" uri="{C3380CC4-5D6E-409C-BE32-E72D297353CC}">
              <c16:uniqueId val="{00000004-AC74-493F-90D3-7BC3CBDAB987}"/>
            </c:ext>
          </c:extLst>
        </c:ser>
        <c:dLbls>
          <c:dLblPos val="ctr"/>
          <c:showLegendKey val="0"/>
          <c:showVal val="1"/>
          <c:showCatName val="0"/>
          <c:showSerName val="0"/>
          <c:showPercent val="0"/>
          <c:showBubbleSize val="0"/>
        </c:dLbls>
        <c:gapWidth val="50"/>
        <c:overlap val="100"/>
        <c:axId val="1306718992"/>
        <c:axId val="1304183856"/>
      </c:barChart>
      <c:catAx>
        <c:axId val="1306718992"/>
        <c:scaling>
          <c:orientation val="minMax"/>
        </c:scaling>
        <c:delete val="0"/>
        <c:axPos val="b"/>
        <c:numFmt formatCode="General" sourceLinked="0"/>
        <c:majorTickMark val="out"/>
        <c:minorTickMark val="none"/>
        <c:tickLblPos val="low"/>
        <c:crossAx val="1304183856"/>
        <c:crosses val="autoZero"/>
        <c:auto val="1"/>
        <c:lblAlgn val="ctr"/>
        <c:lblOffset val="100"/>
        <c:noMultiLvlLbl val="0"/>
      </c:catAx>
      <c:valAx>
        <c:axId val="1304183856"/>
        <c:scaling>
          <c:orientation val="minMax"/>
          <c:max val="35"/>
          <c:min val="0"/>
        </c:scaling>
        <c:delete val="0"/>
        <c:axPos val="l"/>
        <c:majorGridlines/>
        <c:numFmt formatCode="&quot;$&quot;#,##0" sourceLinked="0"/>
        <c:majorTickMark val="out"/>
        <c:minorTickMark val="none"/>
        <c:tickLblPos val="nextTo"/>
        <c:txPr>
          <a:bodyPr/>
          <a:lstStyle/>
          <a:p>
            <a:pPr>
              <a:defRPr sz="1400"/>
            </a:pPr>
            <a:endParaRPr lang="en-US"/>
          </a:p>
        </c:txPr>
        <c:crossAx val="1306718992"/>
        <c:crosses val="autoZero"/>
        <c:crossBetween val="between"/>
        <c:majorUnit val="5"/>
        <c:minorUnit val="0.01"/>
      </c:valAx>
    </c:plotArea>
    <c:plotVisOnly val="1"/>
    <c:dispBlanksAs val="gap"/>
    <c:showDLblsOverMax val="0"/>
  </c:chart>
  <c:txPr>
    <a:bodyPr/>
    <a:lstStyle/>
    <a:p>
      <a:pPr>
        <a:defRPr sz="12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78464450103974"/>
          <c:y val="2.7693622521807366E-2"/>
          <c:w val="0.88660798149489495"/>
          <c:h val="0.86734061468123003"/>
        </c:manualLayout>
      </c:layout>
      <c:barChart>
        <c:barDir val="col"/>
        <c:grouping val="stacked"/>
        <c:varyColors val="0"/>
        <c:ser>
          <c:idx val="0"/>
          <c:order val="0"/>
          <c:tx>
            <c:strRef>
              <c:f>Sheet1!$B$1</c:f>
              <c:strCache>
                <c:ptCount val="1"/>
                <c:pt idx="0">
                  <c:v>net investment income</c:v>
                </c:pt>
              </c:strCache>
            </c:strRef>
          </c:tx>
          <c:spPr>
            <a:solidFill>
              <a:srgbClr val="00B050"/>
            </a:solidFill>
          </c:spPr>
          <c:invertIfNegative val="0"/>
          <c:dPt>
            <c:idx val="0"/>
            <c:invertIfNegative val="0"/>
            <c:bubble3D val="0"/>
            <c:extLst>
              <c:ext xmlns:c16="http://schemas.microsoft.com/office/drawing/2014/chart" uri="{C3380CC4-5D6E-409C-BE32-E72D297353CC}">
                <c16:uniqueId val="{00000003-6C64-471C-8F81-661FDB8A1ABC}"/>
              </c:ext>
            </c:extLst>
          </c:dPt>
          <c:dPt>
            <c:idx val="1"/>
            <c:invertIfNegative val="0"/>
            <c:bubble3D val="0"/>
            <c:extLst>
              <c:ext xmlns:c16="http://schemas.microsoft.com/office/drawing/2014/chart" uri="{C3380CC4-5D6E-409C-BE32-E72D297353CC}">
                <c16:uniqueId val="{00000004-6C64-471C-8F81-661FDB8A1ABC}"/>
              </c:ext>
            </c:extLst>
          </c:dPt>
          <c:dPt>
            <c:idx val="2"/>
            <c:invertIfNegative val="0"/>
            <c:bubble3D val="0"/>
            <c:extLst>
              <c:ext xmlns:c16="http://schemas.microsoft.com/office/drawing/2014/chart" uri="{C3380CC4-5D6E-409C-BE32-E72D297353CC}">
                <c16:uniqueId val="{00000001-6C64-471C-8F81-661FDB8A1ABC}"/>
              </c:ext>
            </c:extLst>
          </c:dPt>
          <c:dPt>
            <c:idx val="3"/>
            <c:invertIfNegative val="0"/>
            <c:bubble3D val="0"/>
            <c:extLst>
              <c:ext xmlns:c16="http://schemas.microsoft.com/office/drawing/2014/chart" uri="{C3380CC4-5D6E-409C-BE32-E72D297353CC}">
                <c16:uniqueId val="{00000005-6C64-471C-8F81-661FDB8A1ABC}"/>
              </c:ext>
            </c:extLst>
          </c:dPt>
          <c:dPt>
            <c:idx val="4"/>
            <c:invertIfNegative val="0"/>
            <c:bubble3D val="0"/>
            <c:extLst>
              <c:ext xmlns:c16="http://schemas.microsoft.com/office/drawing/2014/chart" uri="{C3380CC4-5D6E-409C-BE32-E72D297353CC}">
                <c16:uniqueId val="{00000006-6C64-471C-8F81-661FDB8A1ABC}"/>
              </c:ext>
            </c:extLst>
          </c:dPt>
          <c:dPt>
            <c:idx val="5"/>
            <c:invertIfNegative val="0"/>
            <c:bubble3D val="0"/>
            <c:extLst>
              <c:ext xmlns:c16="http://schemas.microsoft.com/office/drawing/2014/chart" uri="{C3380CC4-5D6E-409C-BE32-E72D297353CC}">
                <c16:uniqueId val="{00000007-6C64-471C-8F81-661FDB8A1ABC}"/>
              </c:ext>
            </c:extLst>
          </c:dPt>
          <c:dPt>
            <c:idx val="6"/>
            <c:invertIfNegative val="0"/>
            <c:bubble3D val="0"/>
            <c:extLst>
              <c:ext xmlns:c16="http://schemas.microsoft.com/office/drawing/2014/chart" uri="{C3380CC4-5D6E-409C-BE32-E72D297353CC}">
                <c16:uniqueId val="{00000004-C0F4-4DB2-A308-D8DBC4180399}"/>
              </c:ext>
            </c:extLst>
          </c:dPt>
          <c:dPt>
            <c:idx val="7"/>
            <c:invertIfNegative val="0"/>
            <c:bubble3D val="0"/>
            <c:extLst>
              <c:ext xmlns:c16="http://schemas.microsoft.com/office/drawing/2014/chart" uri="{C3380CC4-5D6E-409C-BE32-E72D297353CC}">
                <c16:uniqueId val="{00000005-C0F4-4DB2-A308-D8DBC4180399}"/>
              </c:ext>
            </c:extLst>
          </c:dPt>
          <c:dPt>
            <c:idx val="8"/>
            <c:invertIfNegative val="0"/>
            <c:bubble3D val="0"/>
            <c:extLst>
              <c:ext xmlns:c16="http://schemas.microsoft.com/office/drawing/2014/chart" uri="{C3380CC4-5D6E-409C-BE32-E72D297353CC}">
                <c16:uniqueId val="{00000000-6C64-471C-8F81-661FDB8A1ABC}"/>
              </c:ext>
            </c:extLst>
          </c:dPt>
          <c:dPt>
            <c:idx val="9"/>
            <c:invertIfNegative val="0"/>
            <c:bubble3D val="0"/>
            <c:extLst>
              <c:ext xmlns:c16="http://schemas.microsoft.com/office/drawing/2014/chart" uri="{C3380CC4-5D6E-409C-BE32-E72D297353CC}">
                <c16:uniqueId val="{00000002-6C64-471C-8F81-661FDB8A1ABC}"/>
              </c:ext>
            </c:extLst>
          </c:dPt>
          <c:dPt>
            <c:idx val="10"/>
            <c:invertIfNegative val="0"/>
            <c:bubble3D val="0"/>
            <c:extLst>
              <c:ext xmlns:c16="http://schemas.microsoft.com/office/drawing/2014/chart" uri="{C3380CC4-5D6E-409C-BE32-E72D297353CC}">
                <c16:uniqueId val="{00000006-C0F4-4DB2-A308-D8DBC4180399}"/>
              </c:ext>
            </c:extLst>
          </c:dPt>
          <c:dPt>
            <c:idx val="23"/>
            <c:invertIfNegative val="0"/>
            <c:bubble3D val="0"/>
            <c:extLst>
              <c:ext xmlns:c16="http://schemas.microsoft.com/office/drawing/2014/chart" uri="{C3380CC4-5D6E-409C-BE32-E72D297353CC}">
                <c16:uniqueId val="{00000000-AC74-493F-90D3-7BC3CBDAB987}"/>
              </c:ext>
            </c:extLst>
          </c:dPt>
          <c:dPt>
            <c:idx val="25"/>
            <c:invertIfNegative val="0"/>
            <c:bubble3D val="0"/>
            <c:extLst>
              <c:ext xmlns:c16="http://schemas.microsoft.com/office/drawing/2014/chart" uri="{C3380CC4-5D6E-409C-BE32-E72D297353CC}">
                <c16:uniqueId val="{00000001-AC74-493F-90D3-7BC3CBDAB987}"/>
              </c:ext>
            </c:extLst>
          </c:dPt>
          <c:dPt>
            <c:idx val="26"/>
            <c:invertIfNegative val="0"/>
            <c:bubble3D val="0"/>
            <c:extLst>
              <c:ext xmlns:c16="http://schemas.microsoft.com/office/drawing/2014/chart" uri="{C3380CC4-5D6E-409C-BE32-E72D297353CC}">
                <c16:uniqueId val="{00000003-AC74-493F-90D3-7BC3CBDAB987}"/>
              </c:ext>
            </c:extLst>
          </c:dPt>
          <c:dLbls>
            <c:spPr>
              <a:noFill/>
              <a:ln>
                <a:noFill/>
              </a:ln>
              <a:effectLst/>
            </c:spPr>
            <c:txPr>
              <a:bodyPr wrap="square" lIns="38100" tIns="19050" rIns="38100" bIns="19050" anchor="ctr">
                <a:spAutoFit/>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07</c:v>
                </c:pt>
                <c:pt idx="1">
                  <c:v>08</c:v>
                </c:pt>
                <c:pt idx="2">
                  <c:v>09</c:v>
                </c:pt>
                <c:pt idx="3">
                  <c:v>10</c:v>
                </c:pt>
                <c:pt idx="4">
                  <c:v>11</c:v>
                </c:pt>
                <c:pt idx="5">
                  <c:v>12</c:v>
                </c:pt>
                <c:pt idx="6">
                  <c:v>13</c:v>
                </c:pt>
                <c:pt idx="7">
                  <c:v>14</c:v>
                </c:pt>
                <c:pt idx="8">
                  <c:v>15</c:v>
                </c:pt>
                <c:pt idx="9">
                  <c:v>16</c:v>
                </c:pt>
                <c:pt idx="10">
                  <c:v>17</c:v>
                </c:pt>
                <c:pt idx="11">
                  <c:v>18</c:v>
                </c:pt>
                <c:pt idx="12">
                  <c:v>19</c:v>
                </c:pt>
                <c:pt idx="13">
                  <c:v>20</c:v>
                </c:pt>
              </c:strCache>
            </c:strRef>
          </c:cat>
          <c:val>
            <c:numRef>
              <c:f>Sheet1!$B$2:$B$15</c:f>
              <c:numCache>
                <c:formatCode>"$"#,##0.0</c:formatCode>
                <c:ptCount val="14"/>
                <c:pt idx="0">
                  <c:v>31</c:v>
                </c:pt>
                <c:pt idx="1">
                  <c:v>29</c:v>
                </c:pt>
                <c:pt idx="2">
                  <c:v>26.9</c:v>
                </c:pt>
                <c:pt idx="3">
                  <c:v>26.6</c:v>
                </c:pt>
                <c:pt idx="4">
                  <c:v>27</c:v>
                </c:pt>
                <c:pt idx="5">
                  <c:v>25.3</c:v>
                </c:pt>
                <c:pt idx="6">
                  <c:v>24.4</c:v>
                </c:pt>
                <c:pt idx="7">
                  <c:v>23.7</c:v>
                </c:pt>
                <c:pt idx="8">
                  <c:v>24.1</c:v>
                </c:pt>
                <c:pt idx="9">
                  <c:v>22.6</c:v>
                </c:pt>
                <c:pt idx="10">
                  <c:v>23.4</c:v>
                </c:pt>
                <c:pt idx="11">
                  <c:v>26.8</c:v>
                </c:pt>
                <c:pt idx="12">
                  <c:v>26.9</c:v>
                </c:pt>
                <c:pt idx="13">
                  <c:v>25.5</c:v>
                </c:pt>
              </c:numCache>
            </c:numRef>
          </c:val>
          <c:extLst>
            <c:ext xmlns:c16="http://schemas.microsoft.com/office/drawing/2014/chart" uri="{C3380CC4-5D6E-409C-BE32-E72D297353CC}">
              <c16:uniqueId val="{00000004-AC74-493F-90D3-7BC3CBDAB987}"/>
            </c:ext>
          </c:extLst>
        </c:ser>
        <c:ser>
          <c:idx val="1"/>
          <c:order val="1"/>
          <c:tx>
            <c:strRef>
              <c:f>Sheet1!$C$1</c:f>
              <c:strCache>
                <c:ptCount val="1"/>
                <c:pt idx="0">
                  <c:v>realized capital gains/losses</c:v>
                </c:pt>
              </c:strCache>
            </c:strRef>
          </c:tx>
          <c:spPr>
            <a:solidFill>
              <a:schemeClr val="accent2"/>
            </a:solidFill>
          </c:spPr>
          <c:invertIfNegative val="0"/>
          <c:dLbls>
            <c:dLbl>
              <c:idx val="1"/>
              <c:spPr>
                <a:noFill/>
                <a:ln>
                  <a:noFill/>
                </a:ln>
                <a:effectLst/>
              </c:spPr>
              <c:txPr>
                <a:bodyPr wrap="square" lIns="38100" tIns="19050" rIns="38100" bIns="19050" anchor="ctr">
                  <a:spAutoFit/>
                </a:bodyPr>
                <a:lstStyle/>
                <a:p>
                  <a:pPr>
                    <a:defRPr sz="1100" b="1">
                      <a:solidFill>
                        <a:schemeClr val="bg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402E-473C-B171-5334054D2B64}"/>
                </c:ext>
              </c:extLst>
            </c:dLbl>
            <c:dLbl>
              <c:idx val="2"/>
              <c:spPr>
                <a:noFill/>
                <a:ln>
                  <a:noFill/>
                </a:ln>
                <a:effectLst/>
              </c:spPr>
              <c:txPr>
                <a:bodyPr wrap="square" lIns="38100" tIns="19050" rIns="38100" bIns="19050" anchor="ctr">
                  <a:noAutofit/>
                </a:bodyPr>
                <a:lstStyle/>
                <a:p>
                  <a:pPr>
                    <a:defRPr sz="1100" b="1">
                      <a:solidFill>
                        <a:schemeClr val="bg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9391691394658754E-2"/>
                      <c:h val="5.1315567912951159E-2"/>
                    </c:manualLayout>
                  </c15:layout>
                </c:ext>
                <c:ext xmlns:c16="http://schemas.microsoft.com/office/drawing/2014/chart" uri="{C3380CC4-5D6E-409C-BE32-E72D297353CC}">
                  <c16:uniqueId val="{0000000E-402E-473C-B171-5334054D2B64}"/>
                </c:ext>
              </c:extLst>
            </c:dLbl>
            <c:spPr>
              <a:noFill/>
              <a:ln>
                <a:noFill/>
              </a:ln>
              <a:effectLst/>
            </c:spPr>
            <c:txPr>
              <a:bodyPr wrap="square" lIns="38100" tIns="19050" rIns="38100" bIns="19050" anchor="ctr">
                <a:spAutoFit/>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07</c:v>
                </c:pt>
                <c:pt idx="1">
                  <c:v>08</c:v>
                </c:pt>
                <c:pt idx="2">
                  <c:v>09</c:v>
                </c:pt>
                <c:pt idx="3">
                  <c:v>10</c:v>
                </c:pt>
                <c:pt idx="4">
                  <c:v>11</c:v>
                </c:pt>
                <c:pt idx="5">
                  <c:v>12</c:v>
                </c:pt>
                <c:pt idx="6">
                  <c:v>13</c:v>
                </c:pt>
                <c:pt idx="7">
                  <c:v>14</c:v>
                </c:pt>
                <c:pt idx="8">
                  <c:v>15</c:v>
                </c:pt>
                <c:pt idx="9">
                  <c:v>16</c:v>
                </c:pt>
                <c:pt idx="10">
                  <c:v>17</c:v>
                </c:pt>
                <c:pt idx="11">
                  <c:v>18</c:v>
                </c:pt>
                <c:pt idx="12">
                  <c:v>19</c:v>
                </c:pt>
                <c:pt idx="13">
                  <c:v>20</c:v>
                </c:pt>
              </c:strCache>
            </c:strRef>
          </c:cat>
          <c:val>
            <c:numRef>
              <c:f>Sheet1!$C$2:$C$15</c:f>
              <c:numCache>
                <c:formatCode>"$"#,##0.0</c:formatCode>
                <c:ptCount val="14"/>
                <c:pt idx="0">
                  <c:v>5</c:v>
                </c:pt>
                <c:pt idx="1">
                  <c:v>-1.2</c:v>
                </c:pt>
                <c:pt idx="2">
                  <c:v>-12.8</c:v>
                </c:pt>
                <c:pt idx="3">
                  <c:v>2.5</c:v>
                </c:pt>
                <c:pt idx="4">
                  <c:v>3.9</c:v>
                </c:pt>
                <c:pt idx="5">
                  <c:v>1.8</c:v>
                </c:pt>
                <c:pt idx="6">
                  <c:v>4.0999999999999996</c:v>
                </c:pt>
                <c:pt idx="7">
                  <c:v>7.4</c:v>
                </c:pt>
                <c:pt idx="8">
                  <c:v>3.5</c:v>
                </c:pt>
                <c:pt idx="9">
                  <c:v>4.5</c:v>
                </c:pt>
                <c:pt idx="10">
                  <c:v>3.6</c:v>
                </c:pt>
                <c:pt idx="11">
                  <c:v>5.4</c:v>
                </c:pt>
                <c:pt idx="12">
                  <c:v>4.3</c:v>
                </c:pt>
                <c:pt idx="13">
                  <c:v>-1.4</c:v>
                </c:pt>
              </c:numCache>
            </c:numRef>
          </c:val>
          <c:extLst>
            <c:ext xmlns:c16="http://schemas.microsoft.com/office/drawing/2014/chart" uri="{C3380CC4-5D6E-409C-BE32-E72D297353CC}">
              <c16:uniqueId val="{00000000-E921-4C7B-8141-4F9BA410D64F}"/>
            </c:ext>
          </c:extLst>
        </c:ser>
        <c:dLbls>
          <c:dLblPos val="ctr"/>
          <c:showLegendKey val="0"/>
          <c:showVal val="1"/>
          <c:showCatName val="0"/>
          <c:showSerName val="0"/>
          <c:showPercent val="0"/>
          <c:showBubbleSize val="0"/>
        </c:dLbls>
        <c:gapWidth val="50"/>
        <c:overlap val="100"/>
        <c:axId val="1306718992"/>
        <c:axId val="1304183856"/>
      </c:barChart>
      <c:catAx>
        <c:axId val="1306718992"/>
        <c:scaling>
          <c:orientation val="minMax"/>
        </c:scaling>
        <c:delete val="0"/>
        <c:axPos val="b"/>
        <c:numFmt formatCode="General" sourceLinked="0"/>
        <c:majorTickMark val="out"/>
        <c:minorTickMark val="none"/>
        <c:tickLblPos val="low"/>
        <c:crossAx val="1304183856"/>
        <c:crosses val="autoZero"/>
        <c:auto val="1"/>
        <c:lblAlgn val="ctr"/>
        <c:lblOffset val="100"/>
        <c:noMultiLvlLbl val="0"/>
      </c:catAx>
      <c:valAx>
        <c:axId val="1304183856"/>
        <c:scaling>
          <c:orientation val="minMax"/>
          <c:max val="36"/>
          <c:min val="-15"/>
        </c:scaling>
        <c:delete val="0"/>
        <c:axPos val="l"/>
        <c:majorGridlines/>
        <c:numFmt formatCode="&quot;$&quot;#,##0" sourceLinked="0"/>
        <c:majorTickMark val="out"/>
        <c:minorTickMark val="none"/>
        <c:tickLblPos val="nextTo"/>
        <c:txPr>
          <a:bodyPr/>
          <a:lstStyle/>
          <a:p>
            <a:pPr>
              <a:defRPr sz="1400"/>
            </a:pPr>
            <a:endParaRPr lang="en-US"/>
          </a:p>
        </c:txPr>
        <c:crossAx val="1306718992"/>
        <c:crosses val="autoZero"/>
        <c:crossBetween val="between"/>
        <c:majorUnit val="5"/>
        <c:minorUnit val="0.01"/>
      </c:valAx>
    </c:plotArea>
    <c:legend>
      <c:legendPos val="t"/>
      <c:overlay val="0"/>
      <c:txPr>
        <a:bodyPr/>
        <a:lstStyle/>
        <a:p>
          <a:pPr>
            <a:defRPr sz="1400" baseline="0"/>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071195473189428E-2"/>
          <c:y val="2.5101519739491509E-2"/>
          <c:w val="0.896346815963594"/>
          <c:h val="0.74636486919563505"/>
        </c:manualLayout>
      </c:layout>
      <c:barChart>
        <c:barDir val="col"/>
        <c:grouping val="clustered"/>
        <c:varyColors val="0"/>
        <c:ser>
          <c:idx val="2"/>
          <c:order val="0"/>
          <c:tx>
            <c:strRef>
              <c:f>Sheet1!$A$2</c:f>
              <c:strCache>
                <c:ptCount val="1"/>
                <c:pt idx="0">
                  <c:v>Portfolio Yield</c:v>
                </c:pt>
              </c:strCache>
            </c:strRef>
          </c:tx>
          <c:spPr>
            <a:solidFill>
              <a:schemeClr val="accent2"/>
            </a:solidFill>
          </c:spPr>
          <c:invertIfNegative val="0"/>
          <c:dPt>
            <c:idx val="8"/>
            <c:invertIfNegative val="0"/>
            <c:bubble3D val="0"/>
            <c:extLst>
              <c:ext xmlns:c16="http://schemas.microsoft.com/office/drawing/2014/chart" uri="{C3380CC4-5D6E-409C-BE32-E72D297353CC}">
                <c16:uniqueId val="{00000000-7809-46E7-AEF9-C66AF2E7F361}"/>
              </c:ext>
            </c:extLst>
          </c:dPt>
          <c:dPt>
            <c:idx val="9"/>
            <c:invertIfNegative val="0"/>
            <c:bubble3D val="0"/>
            <c:extLst>
              <c:ext xmlns:c16="http://schemas.microsoft.com/office/drawing/2014/chart" uri="{C3380CC4-5D6E-409C-BE32-E72D297353CC}">
                <c16:uniqueId val="{00000001-7809-46E7-AEF9-C66AF2E7F361}"/>
              </c:ext>
            </c:extLst>
          </c:dPt>
          <c:dPt>
            <c:idx val="15"/>
            <c:invertIfNegative val="0"/>
            <c:bubble3D val="0"/>
            <c:extLst>
              <c:ext xmlns:c16="http://schemas.microsoft.com/office/drawing/2014/chart" uri="{C3380CC4-5D6E-409C-BE32-E72D297353CC}">
                <c16:uniqueId val="{00000000-17A7-413B-A9B3-6FD57A22FF25}"/>
              </c:ext>
            </c:extLst>
          </c:dPt>
          <c:dLbls>
            <c:numFmt formatCode="#,##0.00" sourceLinked="0"/>
            <c:spPr>
              <a:noFill/>
              <a:ln>
                <a:noFill/>
              </a:ln>
              <a:effectLst/>
            </c:spPr>
            <c:txPr>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Sheet1!$B$1:$T$1</c:f>
              <c:strCache>
                <c:ptCount val="19"/>
                <c:pt idx="0">
                  <c:v>02</c:v>
                </c:pt>
                <c:pt idx="1">
                  <c:v>03</c:v>
                </c:pt>
                <c:pt idx="2">
                  <c:v>04</c:v>
                </c:pt>
                <c:pt idx="3">
                  <c:v>05</c:v>
                </c:pt>
                <c:pt idx="4">
                  <c:v>06</c:v>
                </c:pt>
                <c:pt idx="5">
                  <c:v>07</c:v>
                </c:pt>
                <c:pt idx="6">
                  <c:v>08</c:v>
                </c:pt>
                <c:pt idx="7">
                  <c:v>09</c:v>
                </c:pt>
                <c:pt idx="8">
                  <c:v>10</c:v>
                </c:pt>
                <c:pt idx="9">
                  <c:v>11</c:v>
                </c:pt>
                <c:pt idx="10">
                  <c:v>12</c:v>
                </c:pt>
                <c:pt idx="11">
                  <c:v>13</c:v>
                </c:pt>
                <c:pt idx="12">
                  <c:v>14</c:v>
                </c:pt>
                <c:pt idx="13">
                  <c:v>15</c:v>
                </c:pt>
                <c:pt idx="14">
                  <c:v>16</c:v>
                </c:pt>
                <c:pt idx="15">
                  <c:v>17</c:v>
                </c:pt>
                <c:pt idx="16">
                  <c:v>18</c:v>
                </c:pt>
                <c:pt idx="17">
                  <c:v>19</c:v>
                </c:pt>
                <c:pt idx="18">
                  <c:v>20:1H</c:v>
                </c:pt>
              </c:strCache>
            </c:strRef>
          </c:cat>
          <c:val>
            <c:numRef>
              <c:f>Sheet1!$B$2:$T$2</c:f>
              <c:numCache>
                <c:formatCode>0.00</c:formatCode>
                <c:ptCount val="19"/>
                <c:pt idx="0">
                  <c:v>4.8499999999999996</c:v>
                </c:pt>
                <c:pt idx="1">
                  <c:v>4.4400000000000004</c:v>
                </c:pt>
                <c:pt idx="2">
                  <c:v>4.03</c:v>
                </c:pt>
                <c:pt idx="3">
                  <c:v>4.59</c:v>
                </c:pt>
                <c:pt idx="4">
                  <c:v>4.5</c:v>
                </c:pt>
                <c:pt idx="5">
                  <c:v>4.49</c:v>
                </c:pt>
                <c:pt idx="6">
                  <c:v>4.2</c:v>
                </c:pt>
                <c:pt idx="7">
                  <c:v>3.93</c:v>
                </c:pt>
                <c:pt idx="8">
                  <c:v>3.73</c:v>
                </c:pt>
                <c:pt idx="9">
                  <c:v>3.83</c:v>
                </c:pt>
                <c:pt idx="10">
                  <c:v>3.68</c:v>
                </c:pt>
                <c:pt idx="11">
                  <c:v>3.43</c:v>
                </c:pt>
                <c:pt idx="12">
                  <c:v>3.64</c:v>
                </c:pt>
                <c:pt idx="13">
                  <c:v>3.18</c:v>
                </c:pt>
                <c:pt idx="14">
                  <c:v>3.04</c:v>
                </c:pt>
                <c:pt idx="15">
                  <c:v>3.03</c:v>
                </c:pt>
                <c:pt idx="16">
                  <c:v>3.35</c:v>
                </c:pt>
                <c:pt idx="17">
                  <c:v>3.22</c:v>
                </c:pt>
                <c:pt idx="18">
                  <c:v>2.96</c:v>
                </c:pt>
              </c:numCache>
            </c:numRef>
          </c:val>
          <c:extLst>
            <c:ext xmlns:c16="http://schemas.microsoft.com/office/drawing/2014/chart" uri="{C3380CC4-5D6E-409C-BE32-E72D297353CC}">
              <c16:uniqueId val="{00000004-17A7-413B-A9B3-6FD57A22FF25}"/>
            </c:ext>
          </c:extLst>
        </c:ser>
        <c:dLbls>
          <c:showLegendKey val="0"/>
          <c:showVal val="0"/>
          <c:showCatName val="0"/>
          <c:showSerName val="0"/>
          <c:showPercent val="0"/>
          <c:showBubbleSize val="0"/>
        </c:dLbls>
        <c:gapWidth val="52"/>
        <c:axId val="546614696"/>
        <c:axId val="546613912"/>
      </c:barChart>
      <c:lineChart>
        <c:grouping val="standard"/>
        <c:varyColors val="0"/>
        <c:ser>
          <c:idx val="0"/>
          <c:order val="1"/>
          <c:tx>
            <c:strRef>
              <c:f>Sheet1!$A$3</c:f>
              <c:strCache>
                <c:ptCount val="1"/>
                <c:pt idx="0">
                  <c:v>US Treasury 10 Yr Yield</c:v>
                </c:pt>
              </c:strCache>
            </c:strRef>
          </c:tx>
          <c:marker>
            <c:symbol val="none"/>
          </c:marker>
          <c:cat>
            <c:strRef>
              <c:f>Sheet1!$B$1:$T$1</c:f>
              <c:strCache>
                <c:ptCount val="19"/>
                <c:pt idx="0">
                  <c:v>02</c:v>
                </c:pt>
                <c:pt idx="1">
                  <c:v>03</c:v>
                </c:pt>
                <c:pt idx="2">
                  <c:v>04</c:v>
                </c:pt>
                <c:pt idx="3">
                  <c:v>05</c:v>
                </c:pt>
                <c:pt idx="4">
                  <c:v>06</c:v>
                </c:pt>
                <c:pt idx="5">
                  <c:v>07</c:v>
                </c:pt>
                <c:pt idx="6">
                  <c:v>08</c:v>
                </c:pt>
                <c:pt idx="7">
                  <c:v>09</c:v>
                </c:pt>
                <c:pt idx="8">
                  <c:v>10</c:v>
                </c:pt>
                <c:pt idx="9">
                  <c:v>11</c:v>
                </c:pt>
                <c:pt idx="10">
                  <c:v>12</c:v>
                </c:pt>
                <c:pt idx="11">
                  <c:v>13</c:v>
                </c:pt>
                <c:pt idx="12">
                  <c:v>14</c:v>
                </c:pt>
                <c:pt idx="13">
                  <c:v>15</c:v>
                </c:pt>
                <c:pt idx="14">
                  <c:v>16</c:v>
                </c:pt>
                <c:pt idx="15">
                  <c:v>17</c:v>
                </c:pt>
                <c:pt idx="16">
                  <c:v>18</c:v>
                </c:pt>
                <c:pt idx="17">
                  <c:v>19</c:v>
                </c:pt>
                <c:pt idx="18">
                  <c:v>20:1H</c:v>
                </c:pt>
              </c:strCache>
            </c:strRef>
          </c:cat>
          <c:val>
            <c:numRef>
              <c:f>Sheet1!$B$3:$T$3</c:f>
              <c:numCache>
                <c:formatCode>General</c:formatCode>
                <c:ptCount val="19"/>
                <c:pt idx="0">
                  <c:v>4.6100000000000003</c:v>
                </c:pt>
                <c:pt idx="1">
                  <c:v>4.01</c:v>
                </c:pt>
                <c:pt idx="2">
                  <c:v>4.2699999999999996</c:v>
                </c:pt>
                <c:pt idx="3">
                  <c:v>4.29</c:v>
                </c:pt>
                <c:pt idx="4">
                  <c:v>4.8</c:v>
                </c:pt>
                <c:pt idx="5">
                  <c:v>4.63</c:v>
                </c:pt>
                <c:pt idx="6">
                  <c:v>3.66</c:v>
                </c:pt>
                <c:pt idx="7">
                  <c:v>3.26</c:v>
                </c:pt>
                <c:pt idx="8">
                  <c:v>3.22</c:v>
                </c:pt>
                <c:pt idx="9">
                  <c:v>2.78</c:v>
                </c:pt>
                <c:pt idx="10">
                  <c:v>1.8</c:v>
                </c:pt>
                <c:pt idx="11">
                  <c:v>2.35</c:v>
                </c:pt>
                <c:pt idx="12">
                  <c:v>2.54</c:v>
                </c:pt>
                <c:pt idx="13">
                  <c:v>2.14</c:v>
                </c:pt>
                <c:pt idx="14">
                  <c:v>1.84</c:v>
                </c:pt>
                <c:pt idx="15">
                  <c:v>2.33</c:v>
                </c:pt>
                <c:pt idx="16">
                  <c:v>2.91</c:v>
                </c:pt>
                <c:pt idx="17">
                  <c:v>2.14</c:v>
                </c:pt>
                <c:pt idx="18">
                  <c:v>2.4900000000000002</c:v>
                </c:pt>
              </c:numCache>
            </c:numRef>
          </c:val>
          <c:smooth val="0"/>
          <c:extLst>
            <c:ext xmlns:c16="http://schemas.microsoft.com/office/drawing/2014/chart" uri="{C3380CC4-5D6E-409C-BE32-E72D297353CC}">
              <c16:uniqueId val="{00000000-81BD-4FC7-8B12-FC3773D3D622}"/>
            </c:ext>
          </c:extLst>
        </c:ser>
        <c:dLbls>
          <c:showLegendKey val="0"/>
          <c:showVal val="0"/>
          <c:showCatName val="0"/>
          <c:showSerName val="0"/>
          <c:showPercent val="0"/>
          <c:showBubbleSize val="0"/>
        </c:dLbls>
        <c:marker val="1"/>
        <c:smooth val="0"/>
        <c:axId val="546614696"/>
        <c:axId val="546613912"/>
      </c:lineChart>
      <c:catAx>
        <c:axId val="546614696"/>
        <c:scaling>
          <c:orientation val="minMax"/>
        </c:scaling>
        <c:delete val="0"/>
        <c:axPos val="b"/>
        <c:numFmt formatCode="General" sourceLinked="1"/>
        <c:majorTickMark val="out"/>
        <c:minorTickMark val="none"/>
        <c:tickLblPos val="nextTo"/>
        <c:txPr>
          <a:bodyPr rot="-5400000" vert="horz"/>
          <a:lstStyle/>
          <a:p>
            <a:pPr>
              <a:defRPr sz="1200"/>
            </a:pPr>
            <a:endParaRPr lang="en-US"/>
          </a:p>
        </c:txPr>
        <c:crossAx val="546613912"/>
        <c:crosses val="autoZero"/>
        <c:auto val="0"/>
        <c:lblAlgn val="ctr"/>
        <c:lblOffset val="100"/>
        <c:noMultiLvlLbl val="0"/>
      </c:catAx>
      <c:valAx>
        <c:axId val="546613912"/>
        <c:scaling>
          <c:orientation val="minMax"/>
          <c:max val="6"/>
          <c:min val="0"/>
        </c:scaling>
        <c:delete val="0"/>
        <c:axPos val="l"/>
        <c:numFmt formatCode="0&quot;%&quot;" sourceLinked="0"/>
        <c:majorTickMark val="out"/>
        <c:minorTickMark val="none"/>
        <c:tickLblPos val="nextTo"/>
        <c:txPr>
          <a:bodyPr/>
          <a:lstStyle/>
          <a:p>
            <a:pPr>
              <a:defRPr sz="1200"/>
            </a:pPr>
            <a:endParaRPr lang="en-US"/>
          </a:p>
        </c:txPr>
        <c:crossAx val="546614696"/>
        <c:crosses val="autoZero"/>
        <c:crossBetween val="between"/>
        <c:majorUnit val="1"/>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11432860298107"/>
          <c:y val="3.4766292941986833E-2"/>
          <c:w val="0.85244796941876044"/>
          <c:h val="0.83679604162953203"/>
        </c:manualLayout>
      </c:layout>
      <c:barChart>
        <c:barDir val="bar"/>
        <c:grouping val="stacked"/>
        <c:varyColors val="0"/>
        <c:ser>
          <c:idx val="0"/>
          <c:order val="0"/>
          <c:tx>
            <c:strRef>
              <c:f>Sheet1!$A$2</c:f>
              <c:strCache>
                <c:ptCount val="1"/>
                <c:pt idx="0">
                  <c:v>Under 1 Year</c:v>
                </c:pt>
              </c:strCache>
            </c:strRef>
          </c:tx>
          <c:invertIfNegative val="0"/>
          <c:dPt>
            <c:idx val="16"/>
            <c:invertIfNegative val="0"/>
            <c:bubble3D val="0"/>
            <c:extLst>
              <c:ext xmlns:c16="http://schemas.microsoft.com/office/drawing/2014/chart" uri="{C3380CC4-5D6E-409C-BE32-E72D297353CC}">
                <c16:uniqueId val="{00000003-AFFB-4A8B-8A2F-0E1ECFEFC1D7}"/>
              </c:ext>
            </c:extLst>
          </c:dPt>
          <c:dPt>
            <c:idx val="17"/>
            <c:invertIfNegative val="0"/>
            <c:bubble3D val="0"/>
            <c:extLst>
              <c:ext xmlns:c16="http://schemas.microsoft.com/office/drawing/2014/chart" uri="{C3380CC4-5D6E-409C-BE32-E72D297353CC}">
                <c16:uniqueId val="{00000001-AFFB-4A8B-8A2F-0E1ECFEFC1D7}"/>
              </c:ext>
            </c:extLst>
          </c:dPt>
          <c:dPt>
            <c:idx val="36"/>
            <c:invertIfNegative val="0"/>
            <c:bubble3D val="0"/>
            <c:spPr>
              <a:ln>
                <a:solidFill>
                  <a:schemeClr val="accent6"/>
                </a:solidFill>
              </a:ln>
            </c:spPr>
            <c:extLst>
              <c:ext xmlns:c16="http://schemas.microsoft.com/office/drawing/2014/chart" uri="{C3380CC4-5D6E-409C-BE32-E72D297353CC}">
                <c16:uniqueId val="{00000003-A171-4298-8DB5-CF288B9252B6}"/>
              </c:ext>
            </c:extLst>
          </c:dPt>
          <c:dPt>
            <c:idx val="37"/>
            <c:invertIfNegative val="0"/>
            <c:bubble3D val="0"/>
            <c:spPr>
              <a:ln>
                <a:solidFill>
                  <a:schemeClr val="accent6"/>
                </a:solidFill>
              </a:ln>
            </c:spPr>
            <c:extLst>
              <c:ext xmlns:c16="http://schemas.microsoft.com/office/drawing/2014/chart" uri="{C3380CC4-5D6E-409C-BE32-E72D297353CC}">
                <c16:uniqueId val="{00000005-A171-4298-8DB5-CF288B9252B6}"/>
              </c:ext>
            </c:extLst>
          </c:dPt>
          <c:dPt>
            <c:idx val="38"/>
            <c:invertIfNegative val="0"/>
            <c:bubble3D val="0"/>
            <c:spPr>
              <a:ln>
                <a:solidFill>
                  <a:schemeClr val="accent6"/>
                </a:solidFill>
              </a:ln>
            </c:spPr>
            <c:extLst>
              <c:ext xmlns:c16="http://schemas.microsoft.com/office/drawing/2014/chart" uri="{C3380CC4-5D6E-409C-BE32-E72D297353CC}">
                <c16:uniqueId val="{00000007-A171-4298-8DB5-CF288B9252B6}"/>
              </c:ext>
            </c:extLst>
          </c:dPt>
          <c:dLbls>
            <c:dLbl>
              <c:idx val="10"/>
              <c:spPr>
                <a:noFill/>
                <a:ln>
                  <a:noFill/>
                </a:ln>
                <a:effectLst/>
              </c:spPr>
              <c:txPr>
                <a:bodyPr wrap="square" lIns="38100" tIns="19050" rIns="38100" bIns="19050" anchor="ctr">
                  <a:noAutofit/>
                </a:bodyPr>
                <a:lstStyle/>
                <a:p>
                  <a:pPr>
                    <a:defRPr sz="1100"/>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5780928511913415E-2"/>
                      <c:h val="3.3131602023971279E-2"/>
                    </c:manualLayout>
                  </c15:layout>
                </c:ext>
                <c:ext xmlns:c16="http://schemas.microsoft.com/office/drawing/2014/chart" uri="{C3380CC4-5D6E-409C-BE32-E72D297353CC}">
                  <c16:uniqueId val="{00000008-EDEC-460F-8A62-C74862BB6259}"/>
                </c:ext>
              </c:extLst>
            </c:dLbl>
            <c:spPr>
              <a:noFill/>
              <a:ln>
                <a:noFill/>
              </a:ln>
              <a:effectLst/>
            </c:spPr>
            <c:txPr>
              <a:bodyPr wrap="square" lIns="38100" tIns="19050" rIns="38100" bIns="19050" anchor="ctr">
                <a:spAutoFit/>
              </a:bodyPr>
              <a:lstStyle/>
              <a:p>
                <a:pPr>
                  <a:defRPr sz="11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Sheet1!$B$2:$AF$2</c:f>
              <c:numCache>
                <c:formatCode>0.00%</c:formatCode>
                <c:ptCount val="6"/>
                <c:pt idx="0">
                  <c:v>0.15620000000000001</c:v>
                </c:pt>
                <c:pt idx="1">
                  <c:v>0.1489</c:v>
                </c:pt>
                <c:pt idx="2">
                  <c:v>0.16450000000000001</c:v>
                </c:pt>
                <c:pt idx="3">
                  <c:v>0.16309999999999999</c:v>
                </c:pt>
                <c:pt idx="4">
                  <c:v>0.1532</c:v>
                </c:pt>
                <c:pt idx="5">
                  <c:v>0.155</c:v>
                </c:pt>
              </c:numCache>
            </c:numRef>
          </c:val>
          <c:extLst>
            <c:ext xmlns:c16="http://schemas.microsoft.com/office/drawing/2014/chart" uri="{C3380CC4-5D6E-409C-BE32-E72D297353CC}">
              <c16:uniqueId val="{00000004-AFFB-4A8B-8A2F-0E1ECFEFC1D7}"/>
            </c:ext>
          </c:extLst>
        </c:ser>
        <c:ser>
          <c:idx val="1"/>
          <c:order val="1"/>
          <c:tx>
            <c:strRef>
              <c:f>Sheet1!$A$3</c:f>
              <c:strCache>
                <c:ptCount val="1"/>
                <c:pt idx="0">
                  <c:v>1-5 Years</c:v>
                </c:pt>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Sheet1!$B$3:$AF$3</c:f>
              <c:numCache>
                <c:formatCode>0.00%</c:formatCode>
                <c:ptCount val="6"/>
                <c:pt idx="0">
                  <c:v>0.36370000000000002</c:v>
                </c:pt>
                <c:pt idx="1">
                  <c:v>0.41220000000000001</c:v>
                </c:pt>
                <c:pt idx="2">
                  <c:v>0.3876</c:v>
                </c:pt>
                <c:pt idx="3">
                  <c:v>0.35849999999999999</c:v>
                </c:pt>
                <c:pt idx="4">
                  <c:v>0.37119999999999997</c:v>
                </c:pt>
                <c:pt idx="5">
                  <c:v>0.40579999999999999</c:v>
                </c:pt>
              </c:numCache>
            </c:numRef>
          </c:val>
          <c:extLst>
            <c:ext xmlns:c16="http://schemas.microsoft.com/office/drawing/2014/chart" uri="{C3380CC4-5D6E-409C-BE32-E72D297353CC}">
              <c16:uniqueId val="{00000000-F63F-4511-9E46-488F92087ABD}"/>
            </c:ext>
          </c:extLst>
        </c:ser>
        <c:ser>
          <c:idx val="2"/>
          <c:order val="2"/>
          <c:tx>
            <c:strRef>
              <c:f>Sheet1!$A$4</c:f>
              <c:strCache>
                <c:ptCount val="1"/>
                <c:pt idx="0">
                  <c:v>5-10 Years</c:v>
                </c:pt>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Sheet1!$B$4:$AF$4</c:f>
              <c:numCache>
                <c:formatCode>0.00%</c:formatCode>
                <c:ptCount val="6"/>
                <c:pt idx="0">
                  <c:v>0.2903</c:v>
                </c:pt>
                <c:pt idx="1">
                  <c:v>0.2732</c:v>
                </c:pt>
                <c:pt idx="2">
                  <c:v>0.2928</c:v>
                </c:pt>
                <c:pt idx="3">
                  <c:v>0.33700000000000002</c:v>
                </c:pt>
                <c:pt idx="4">
                  <c:v>0.34260000000000002</c:v>
                </c:pt>
                <c:pt idx="5">
                  <c:v>0.32379999999999998</c:v>
                </c:pt>
              </c:numCache>
            </c:numRef>
          </c:val>
          <c:extLst>
            <c:ext xmlns:c16="http://schemas.microsoft.com/office/drawing/2014/chart" uri="{C3380CC4-5D6E-409C-BE32-E72D297353CC}">
              <c16:uniqueId val="{00000001-F63F-4511-9E46-488F92087ABD}"/>
            </c:ext>
          </c:extLst>
        </c:ser>
        <c:ser>
          <c:idx val="3"/>
          <c:order val="3"/>
          <c:tx>
            <c:strRef>
              <c:f>Sheet1!$A$5</c:f>
              <c:strCache>
                <c:ptCount val="1"/>
                <c:pt idx="0">
                  <c:v>10 Years or more</c:v>
                </c:pt>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Sheet1!$B$5:$AF$5</c:f>
              <c:numCache>
                <c:formatCode>0.00%</c:formatCode>
                <c:ptCount val="6"/>
                <c:pt idx="0">
                  <c:v>0.1898</c:v>
                </c:pt>
                <c:pt idx="1">
                  <c:v>0.16569999999999999</c:v>
                </c:pt>
                <c:pt idx="2">
                  <c:v>0.155</c:v>
                </c:pt>
                <c:pt idx="3">
                  <c:v>0.14130000000000001</c:v>
                </c:pt>
                <c:pt idx="4">
                  <c:v>0.13070000000000001</c:v>
                </c:pt>
                <c:pt idx="5">
                  <c:v>0.1139</c:v>
                </c:pt>
              </c:numCache>
            </c:numRef>
          </c:val>
          <c:extLst>
            <c:ext xmlns:c16="http://schemas.microsoft.com/office/drawing/2014/chart" uri="{C3380CC4-5D6E-409C-BE32-E72D297353CC}">
              <c16:uniqueId val="{00000002-F63F-4511-9E46-488F92087ABD}"/>
            </c:ext>
          </c:extLst>
        </c:ser>
        <c:ser>
          <c:idx val="4"/>
          <c:order val="4"/>
          <c:tx>
            <c:strRef>
              <c:f>Sheet1!$A$6</c:f>
              <c:strCache>
                <c:ptCount val="1"/>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Sheet1!$B$6:$AF$6</c:f>
              <c:numCache>
                <c:formatCode>General</c:formatCode>
                <c:ptCount val="6"/>
              </c:numCache>
            </c:numRef>
          </c:val>
          <c:extLst>
            <c:ext xmlns:c16="http://schemas.microsoft.com/office/drawing/2014/chart" uri="{C3380CC4-5D6E-409C-BE32-E72D297353CC}">
              <c16:uniqueId val="{00000003-F63F-4511-9E46-488F92087ABD}"/>
            </c:ext>
          </c:extLst>
        </c:ser>
        <c:ser>
          <c:idx val="5"/>
          <c:order val="5"/>
          <c:tx>
            <c:strRef>
              <c:f>Sheet1!#REF!</c:f>
              <c:strCache>
                <c:ptCount val="1"/>
                <c:pt idx="0">
                  <c:v>#REF!</c:v>
                </c:pt>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Sheet1!#REF!</c:f>
              <c:numCache>
                <c:formatCode>General</c:formatCode>
                <c:ptCount val="1"/>
                <c:pt idx="0">
                  <c:v>1</c:v>
                </c:pt>
              </c:numCache>
            </c:numRef>
          </c:val>
          <c:extLst>
            <c:ext xmlns:c16="http://schemas.microsoft.com/office/drawing/2014/chart" uri="{C3380CC4-5D6E-409C-BE32-E72D297353CC}">
              <c16:uniqueId val="{00000004-F63F-4511-9E46-488F92087ABD}"/>
            </c:ext>
          </c:extLst>
        </c:ser>
        <c:ser>
          <c:idx val="6"/>
          <c:order val="6"/>
          <c:tx>
            <c:strRef>
              <c:f>Sheet1!#REF!</c:f>
              <c:strCache>
                <c:ptCount val="1"/>
                <c:pt idx="0">
                  <c:v>#REF!</c:v>
                </c:pt>
              </c:strCache>
            </c:strRef>
          </c:tx>
          <c:invertIfNegative val="0"/>
          <c:dLbls>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Sheet1!$B$1:$AF$1</c:f>
              <c:strCache>
                <c:ptCount val="6"/>
                <c:pt idx="0">
                  <c:v>2009</c:v>
                </c:pt>
                <c:pt idx="1">
                  <c:v>2011</c:v>
                </c:pt>
                <c:pt idx="2">
                  <c:v>2013</c:v>
                </c:pt>
                <c:pt idx="3">
                  <c:v>2015</c:v>
                </c:pt>
                <c:pt idx="4">
                  <c:v>2017</c:v>
                </c:pt>
                <c:pt idx="5">
                  <c:v>2019</c:v>
                </c:pt>
              </c:strCache>
            </c:strRef>
          </c:cat>
          <c:val>
            <c:numRef>
              <c:f>Sheet1!#REF!</c:f>
              <c:numCache>
                <c:formatCode>General</c:formatCode>
                <c:ptCount val="1"/>
                <c:pt idx="0">
                  <c:v>1</c:v>
                </c:pt>
              </c:numCache>
            </c:numRef>
          </c:val>
          <c:extLst>
            <c:ext xmlns:c16="http://schemas.microsoft.com/office/drawing/2014/chart" uri="{C3380CC4-5D6E-409C-BE32-E72D297353CC}">
              <c16:uniqueId val="{00000005-F63F-4511-9E46-488F92087ABD}"/>
            </c:ext>
          </c:extLst>
        </c:ser>
        <c:dLbls>
          <c:dLblPos val="ctr"/>
          <c:showLegendKey val="0"/>
          <c:showVal val="1"/>
          <c:showCatName val="0"/>
          <c:showSerName val="0"/>
          <c:showPercent val="0"/>
          <c:showBubbleSize val="0"/>
        </c:dLbls>
        <c:gapWidth val="150"/>
        <c:overlap val="100"/>
        <c:axId val="327966528"/>
        <c:axId val="327954376"/>
      </c:barChart>
      <c:catAx>
        <c:axId val="327966528"/>
        <c:scaling>
          <c:orientation val="minMax"/>
        </c:scaling>
        <c:delete val="0"/>
        <c:axPos val="l"/>
        <c:numFmt formatCode="0" sourceLinked="0"/>
        <c:majorTickMark val="out"/>
        <c:minorTickMark val="none"/>
        <c:tickLblPos val="low"/>
        <c:txPr>
          <a:bodyPr rot="0" vert="horz"/>
          <a:lstStyle/>
          <a:p>
            <a:pPr>
              <a:defRPr sz="1400"/>
            </a:pPr>
            <a:endParaRPr lang="en-US"/>
          </a:p>
        </c:txPr>
        <c:crossAx val="327954376"/>
        <c:crossesAt val="0"/>
        <c:auto val="1"/>
        <c:lblAlgn val="ctr"/>
        <c:lblOffset val="100"/>
        <c:noMultiLvlLbl val="0"/>
      </c:catAx>
      <c:valAx>
        <c:axId val="327954376"/>
        <c:scaling>
          <c:orientation val="minMax"/>
          <c:max val="1"/>
          <c:min val="0"/>
        </c:scaling>
        <c:delete val="0"/>
        <c:axPos val="b"/>
        <c:majorGridlines>
          <c:spPr>
            <a:effectLst>
              <a:outerShdw dist="50800" dir="5400000" sx="1000" sy="1000" algn="ctr" rotWithShape="0">
                <a:srgbClr val="000000"/>
              </a:outerShdw>
            </a:effectLst>
          </c:spPr>
        </c:majorGridlines>
        <c:numFmt formatCode="0%" sourceLinked="0"/>
        <c:majorTickMark val="out"/>
        <c:minorTickMark val="none"/>
        <c:tickLblPos val="nextTo"/>
        <c:txPr>
          <a:bodyPr/>
          <a:lstStyle/>
          <a:p>
            <a:pPr>
              <a:defRPr sz="1400"/>
            </a:pPr>
            <a:endParaRPr lang="en-US"/>
          </a:p>
        </c:txPr>
        <c:crossAx val="327966528"/>
        <c:crosses val="autoZero"/>
        <c:crossBetween val="between"/>
        <c:majorUnit val="0.25"/>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339440927601679E-2"/>
          <c:y val="5.0344627996668889E-2"/>
          <c:w val="0.90035862196084304"/>
          <c:h val="0.85363657386479019"/>
        </c:manualLayout>
      </c:layout>
      <c:barChart>
        <c:barDir val="col"/>
        <c:grouping val="clustered"/>
        <c:varyColors val="0"/>
        <c:ser>
          <c:idx val="0"/>
          <c:order val="0"/>
          <c:invertIfNegative val="0"/>
          <c:dLbls>
            <c:dLbl>
              <c:idx val="69"/>
              <c:delete val="1"/>
              <c:extLst>
                <c:ext xmlns:c15="http://schemas.microsoft.com/office/drawing/2012/chart" uri="{CE6537A1-D6FC-4f65-9D91-7224C49458BB}"/>
                <c:ext xmlns:c16="http://schemas.microsoft.com/office/drawing/2014/chart" uri="{C3380CC4-5D6E-409C-BE32-E72D297353CC}">
                  <c16:uniqueId val="{00000000-49D9-41A4-BD1F-8DD3B5639EAB}"/>
                </c:ext>
              </c:extLst>
            </c:dLbl>
            <c:dLbl>
              <c:idx val="70"/>
              <c:delete val="1"/>
              <c:extLst>
                <c:ext xmlns:c15="http://schemas.microsoft.com/office/drawing/2012/chart" uri="{CE6537A1-D6FC-4f65-9D91-7224C49458BB}"/>
                <c:ext xmlns:c16="http://schemas.microsoft.com/office/drawing/2014/chart" uri="{C3380CC4-5D6E-409C-BE32-E72D297353CC}">
                  <c16:uniqueId val="{00000001-49D9-41A4-BD1F-8DD3B5639EAB}"/>
                </c:ext>
              </c:extLst>
            </c:dLbl>
            <c:spPr>
              <a:noFill/>
              <a:ln>
                <a:noFill/>
              </a:ln>
              <a:effectLst/>
            </c:spPr>
            <c:txPr>
              <a:bodyPr rot="0" vert="horz"/>
              <a:lstStyle/>
              <a:p>
                <a:pPr>
                  <a:defRPr sz="9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Sheet1!$CM$1:$GK$1</c:f>
              <c:strCache>
                <c:ptCount val="45"/>
                <c:pt idx="0">
                  <c:v>2009:Q3</c:v>
                </c:pt>
                <c:pt idx="1">
                  <c:v>2009:Q4</c:v>
                </c:pt>
                <c:pt idx="2">
                  <c:v>2010:Q1</c:v>
                </c:pt>
                <c:pt idx="3">
                  <c:v>2010:Q2</c:v>
                </c:pt>
                <c:pt idx="4">
                  <c:v>2010:Q3</c:v>
                </c:pt>
                <c:pt idx="5">
                  <c:v>2010:Q4</c:v>
                </c:pt>
                <c:pt idx="6">
                  <c:v>2011:Q1</c:v>
                </c:pt>
                <c:pt idx="7">
                  <c:v>2011:Q2</c:v>
                </c:pt>
                <c:pt idx="8">
                  <c:v>2011:Q3</c:v>
                </c:pt>
                <c:pt idx="9">
                  <c:v>2011:Q4</c:v>
                </c:pt>
                <c:pt idx="10">
                  <c:v>2012:Q1</c:v>
                </c:pt>
                <c:pt idx="11">
                  <c:v>2012:Q2</c:v>
                </c:pt>
                <c:pt idx="12">
                  <c:v>2012:Q3</c:v>
                </c:pt>
                <c:pt idx="13">
                  <c:v>2012:Q4</c:v>
                </c:pt>
                <c:pt idx="14">
                  <c:v>2013:Q1</c:v>
                </c:pt>
                <c:pt idx="15">
                  <c:v>2013:Q2</c:v>
                </c:pt>
                <c:pt idx="16">
                  <c:v>2013:Q3</c:v>
                </c:pt>
                <c:pt idx="17">
                  <c:v>2013:Q4</c:v>
                </c:pt>
                <c:pt idx="18">
                  <c:v>2014:Q1</c:v>
                </c:pt>
                <c:pt idx="19">
                  <c:v>2014:Q2</c:v>
                </c:pt>
                <c:pt idx="20">
                  <c:v>2014:Q3</c:v>
                </c:pt>
                <c:pt idx="21">
                  <c:v>2014:Q4</c:v>
                </c:pt>
                <c:pt idx="22">
                  <c:v>2015:Q1</c:v>
                </c:pt>
                <c:pt idx="23">
                  <c:v>2015:Q2</c:v>
                </c:pt>
                <c:pt idx="24">
                  <c:v>2015:Q3</c:v>
                </c:pt>
                <c:pt idx="25">
                  <c:v>2015:Q4</c:v>
                </c:pt>
                <c:pt idx="26">
                  <c:v>2016:Q1</c:v>
                </c:pt>
                <c:pt idx="27">
                  <c:v>2016:Q2</c:v>
                </c:pt>
                <c:pt idx="28">
                  <c:v>2016:Q3</c:v>
                </c:pt>
                <c:pt idx="29">
                  <c:v>2016:Q4</c:v>
                </c:pt>
                <c:pt idx="30">
                  <c:v>2017:Q1</c:v>
                </c:pt>
                <c:pt idx="31">
                  <c:v>2017:Q2</c:v>
                </c:pt>
                <c:pt idx="32">
                  <c:v>2017:Q3</c:v>
                </c:pt>
                <c:pt idx="33">
                  <c:v>2017:Q4</c:v>
                </c:pt>
                <c:pt idx="34">
                  <c:v>2018:Q1</c:v>
                </c:pt>
                <c:pt idx="35">
                  <c:v>2018:Q2</c:v>
                </c:pt>
                <c:pt idx="36">
                  <c:v>2018:Q3</c:v>
                </c:pt>
                <c:pt idx="37">
                  <c:v>2018:Q4</c:v>
                </c:pt>
                <c:pt idx="38">
                  <c:v>2019:Q1</c:v>
                </c:pt>
                <c:pt idx="39">
                  <c:v>2019:Q2</c:v>
                </c:pt>
                <c:pt idx="40">
                  <c:v>2019:Q3</c:v>
                </c:pt>
                <c:pt idx="41">
                  <c:v>2019:Q4</c:v>
                </c:pt>
                <c:pt idx="42">
                  <c:v>2020:Q1</c:v>
                </c:pt>
                <c:pt idx="43">
                  <c:v>2020:Q2</c:v>
                </c:pt>
                <c:pt idx="44">
                  <c:v>2020:Q3</c:v>
                </c:pt>
              </c:strCache>
            </c:strRef>
          </c:cat>
          <c:val>
            <c:numRef>
              <c:f>Sheet1!$CM$2:$GK$2</c:f>
              <c:numCache>
                <c:formatCode>General</c:formatCode>
                <c:ptCount val="45"/>
                <c:pt idx="0">
                  <c:v>-4</c:v>
                </c:pt>
                <c:pt idx="1">
                  <c:v>-4</c:v>
                </c:pt>
                <c:pt idx="2">
                  <c:v>-4</c:v>
                </c:pt>
                <c:pt idx="3">
                  <c:v>-3</c:v>
                </c:pt>
                <c:pt idx="4">
                  <c:v>-4</c:v>
                </c:pt>
                <c:pt idx="5">
                  <c:v>-5</c:v>
                </c:pt>
                <c:pt idx="6">
                  <c:v>-4</c:v>
                </c:pt>
                <c:pt idx="7">
                  <c:v>-3</c:v>
                </c:pt>
                <c:pt idx="8">
                  <c:v>0</c:v>
                </c:pt>
                <c:pt idx="9">
                  <c:v>1</c:v>
                </c:pt>
                <c:pt idx="10">
                  <c:v>3</c:v>
                </c:pt>
                <c:pt idx="11">
                  <c:v>4</c:v>
                </c:pt>
                <c:pt idx="12">
                  <c:v>5</c:v>
                </c:pt>
                <c:pt idx="13">
                  <c:v>5</c:v>
                </c:pt>
                <c:pt idx="14">
                  <c:v>5</c:v>
                </c:pt>
                <c:pt idx="15">
                  <c:v>5</c:v>
                </c:pt>
                <c:pt idx="16">
                  <c:v>5</c:v>
                </c:pt>
                <c:pt idx="17">
                  <c:v>3</c:v>
                </c:pt>
                <c:pt idx="18">
                  <c:v>3</c:v>
                </c:pt>
                <c:pt idx="19">
                  <c:v>2</c:v>
                </c:pt>
                <c:pt idx="20">
                  <c:v>2</c:v>
                </c:pt>
                <c:pt idx="21">
                  <c:v>0</c:v>
                </c:pt>
                <c:pt idx="22">
                  <c:v>0</c:v>
                </c:pt>
                <c:pt idx="23">
                  <c:v>0</c:v>
                </c:pt>
                <c:pt idx="24">
                  <c:v>-1</c:v>
                </c:pt>
                <c:pt idx="25">
                  <c:v>-4</c:v>
                </c:pt>
                <c:pt idx="26">
                  <c:v>-3</c:v>
                </c:pt>
                <c:pt idx="27">
                  <c:v>-1</c:v>
                </c:pt>
                <c:pt idx="28">
                  <c:v>-1</c:v>
                </c:pt>
                <c:pt idx="29">
                  <c:v>-1</c:v>
                </c:pt>
                <c:pt idx="30">
                  <c:v>1</c:v>
                </c:pt>
                <c:pt idx="31">
                  <c:v>1</c:v>
                </c:pt>
                <c:pt idx="32">
                  <c:v>1</c:v>
                </c:pt>
                <c:pt idx="33">
                  <c:v>2</c:v>
                </c:pt>
                <c:pt idx="34">
                  <c:v>2</c:v>
                </c:pt>
                <c:pt idx="35">
                  <c:v>2.5</c:v>
                </c:pt>
                <c:pt idx="36">
                  <c:v>2.5</c:v>
                </c:pt>
                <c:pt idx="37">
                  <c:v>2</c:v>
                </c:pt>
                <c:pt idx="38">
                  <c:v>2</c:v>
                </c:pt>
                <c:pt idx="39">
                  <c:v>3</c:v>
                </c:pt>
                <c:pt idx="40">
                  <c:v>4</c:v>
                </c:pt>
                <c:pt idx="41">
                  <c:v>5</c:v>
                </c:pt>
                <c:pt idx="42">
                  <c:v>4.5</c:v>
                </c:pt>
                <c:pt idx="43">
                  <c:v>4.8</c:v>
                </c:pt>
                <c:pt idx="44">
                  <c:v>6.25</c:v>
                </c:pt>
              </c:numCache>
            </c:numRef>
          </c:val>
          <c:extLst>
            <c:ext xmlns:c16="http://schemas.microsoft.com/office/drawing/2014/chart" uri="{C3380CC4-5D6E-409C-BE32-E72D297353CC}">
              <c16:uniqueId val="{00000002-49D9-41A4-BD1F-8DD3B5639EAB}"/>
            </c:ext>
          </c:extLst>
        </c:ser>
        <c:dLbls>
          <c:showLegendKey val="0"/>
          <c:showVal val="0"/>
          <c:showCatName val="0"/>
          <c:showSerName val="0"/>
          <c:showPercent val="0"/>
          <c:showBubbleSize val="0"/>
        </c:dLbls>
        <c:gapWidth val="33"/>
        <c:axId val="226598280"/>
        <c:axId val="226602200"/>
      </c:barChart>
      <c:catAx>
        <c:axId val="226598280"/>
        <c:scaling>
          <c:orientation val="minMax"/>
        </c:scaling>
        <c:delete val="0"/>
        <c:axPos val="b"/>
        <c:numFmt formatCode="General" sourceLinked="1"/>
        <c:majorTickMark val="out"/>
        <c:minorTickMark val="none"/>
        <c:tickLblPos val="low"/>
        <c:txPr>
          <a:bodyPr rot="-5400000" vert="horz"/>
          <a:lstStyle/>
          <a:p>
            <a:pPr>
              <a:defRPr/>
            </a:pPr>
            <a:endParaRPr lang="en-US"/>
          </a:p>
        </c:txPr>
        <c:crossAx val="226602200"/>
        <c:crosses val="autoZero"/>
        <c:auto val="1"/>
        <c:lblAlgn val="ctr"/>
        <c:lblOffset val="200"/>
        <c:tickLblSkip val="1"/>
        <c:tickMarkSkip val="1"/>
        <c:noMultiLvlLbl val="0"/>
      </c:catAx>
      <c:valAx>
        <c:axId val="226602200"/>
        <c:scaling>
          <c:orientation val="minMax"/>
          <c:max val="7"/>
          <c:min val="-8"/>
        </c:scaling>
        <c:delete val="0"/>
        <c:axPos val="l"/>
        <c:numFmt formatCode="#,##0&quot;%&quot;" sourceLinked="0"/>
        <c:majorTickMark val="out"/>
        <c:minorTickMark val="none"/>
        <c:tickLblPos val="nextTo"/>
        <c:txPr>
          <a:bodyPr rot="-60000000" vert="horz"/>
          <a:lstStyle/>
          <a:p>
            <a:pPr>
              <a:defRPr/>
            </a:pPr>
            <a:endParaRPr lang="en-US"/>
          </a:p>
        </c:txPr>
        <c:crossAx val="226598280"/>
        <c:crosses val="autoZero"/>
        <c:crossBetween val="between"/>
        <c:majorUnit val="1"/>
      </c:valAx>
    </c:plotArea>
    <c:plotVisOnly val="1"/>
    <c:dispBlanksAs val="gap"/>
    <c:showDLblsOverMax val="0"/>
  </c:chart>
  <c:txPr>
    <a:bodyPr/>
    <a:lstStyle/>
    <a:p>
      <a:pPr>
        <a:defRPr sz="11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80723242927968"/>
          <c:y val="3.7256562235393732E-2"/>
          <c:w val="0.74833323227335868"/>
          <c:h val="0.77412362404741741"/>
        </c:manualLayout>
      </c:layout>
      <c:barChart>
        <c:barDir val="bar"/>
        <c:grouping val="stacked"/>
        <c:varyColors val="0"/>
        <c:ser>
          <c:idx val="0"/>
          <c:order val="0"/>
          <c:tx>
            <c:strRef>
              <c:f>Sheet1!$B$1</c:f>
              <c:strCache>
                <c:ptCount val="1"/>
                <c:pt idx="0">
                  <c:v>Series 1</c:v>
                </c:pt>
              </c:strCache>
            </c:strRef>
          </c:tx>
          <c:spPr>
            <a:solidFill>
              <a:schemeClr val="accent1"/>
            </a:solidFill>
            <a:ln>
              <a:noFill/>
            </a:ln>
            <a:effectLst/>
          </c:spPr>
          <c:invertIfNegative val="0"/>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2BE6-46C5-965F-E480A0C9985E}"/>
                </c:ext>
              </c:extLst>
            </c:dLbl>
            <c:dLbl>
              <c:idx val="4"/>
              <c:delete val="1"/>
              <c:extLst>
                <c:ext xmlns:c15="http://schemas.microsoft.com/office/drawing/2012/chart" uri="{CE6537A1-D6FC-4f65-9D91-7224C49458BB}"/>
                <c:ext xmlns:c16="http://schemas.microsoft.com/office/drawing/2014/chart" uri="{C3380CC4-5D6E-409C-BE32-E72D297353CC}">
                  <c16:uniqueId val="{00000001-9FD8-478C-B0C6-AEA10B28AE70}"/>
                </c:ext>
              </c:extLst>
            </c:dLbl>
            <c:dLbl>
              <c:idx val="5"/>
              <c:delete val="1"/>
              <c:extLst>
                <c:ext xmlns:c15="http://schemas.microsoft.com/office/drawing/2012/chart" uri="{CE6537A1-D6FC-4f65-9D91-7224C49458BB}"/>
                <c:ext xmlns:c16="http://schemas.microsoft.com/office/drawing/2014/chart" uri="{C3380CC4-5D6E-409C-BE32-E72D297353CC}">
                  <c16:uniqueId val="{00000000-9FD8-478C-B0C6-AEA10B28AE7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BI</c:v>
                </c:pt>
                <c:pt idx="1">
                  <c:v>D&amp;O</c:v>
                </c:pt>
                <c:pt idx="2">
                  <c:v>EPLI</c:v>
                </c:pt>
                <c:pt idx="3">
                  <c:v>GL</c:v>
                </c:pt>
                <c:pt idx="4">
                  <c:v>Mortgage</c:v>
                </c:pt>
                <c:pt idx="5">
                  <c:v>Political risk,
credit, surety</c:v>
                </c:pt>
                <c:pt idx="6">
                  <c:v>Workers
Compensation</c:v>
                </c:pt>
              </c:strCache>
            </c:strRef>
          </c:cat>
          <c:val>
            <c:numRef>
              <c:f>Sheet1!$B$2:$B$8</c:f>
              <c:numCache>
                <c:formatCode>General</c:formatCode>
                <c:ptCount val="7"/>
                <c:pt idx="0">
                  <c:v>2</c:v>
                </c:pt>
                <c:pt idx="1">
                  <c:v>0.6</c:v>
                </c:pt>
                <c:pt idx="2">
                  <c:v>0.3</c:v>
                </c:pt>
                <c:pt idx="3">
                  <c:v>0.7</c:v>
                </c:pt>
                <c:pt idx="4">
                  <c:v>0</c:v>
                </c:pt>
                <c:pt idx="5">
                  <c:v>0</c:v>
                </c:pt>
                <c:pt idx="6">
                  <c:v>0.2</c:v>
                </c:pt>
              </c:numCache>
            </c:numRef>
          </c:val>
          <c:extLst>
            <c:ext xmlns:c16="http://schemas.microsoft.com/office/drawing/2014/chart" uri="{C3380CC4-5D6E-409C-BE32-E72D297353CC}">
              <c16:uniqueId val="{00000000-2BE6-46C5-965F-E480A0C9985E}"/>
            </c:ext>
          </c:extLst>
        </c:ser>
        <c:ser>
          <c:idx val="1"/>
          <c:order val="1"/>
          <c:tx>
            <c:strRef>
              <c:f>Sheet1!$C$1</c:f>
              <c:strCache>
                <c:ptCount val="1"/>
                <c:pt idx="0">
                  <c:v>Series 2</c:v>
                </c:pt>
              </c:strCache>
            </c:strRef>
          </c:tx>
          <c:spPr>
            <a:solidFill>
              <a:schemeClr val="accent2"/>
            </a:solidFill>
            <a:ln>
              <a:noFill/>
            </a:ln>
            <a:effectLst/>
          </c:spPr>
          <c:invertIfNegative val="0"/>
          <c:cat>
            <c:strRef>
              <c:f>Sheet1!$A$2:$A$8</c:f>
              <c:strCache>
                <c:ptCount val="7"/>
                <c:pt idx="0">
                  <c:v>BI</c:v>
                </c:pt>
                <c:pt idx="1">
                  <c:v>D&amp;O</c:v>
                </c:pt>
                <c:pt idx="2">
                  <c:v>EPLI</c:v>
                </c:pt>
                <c:pt idx="3">
                  <c:v>GL</c:v>
                </c:pt>
                <c:pt idx="4">
                  <c:v>Mortgage</c:v>
                </c:pt>
                <c:pt idx="5">
                  <c:v>Political risk,
credit, surety</c:v>
                </c:pt>
                <c:pt idx="6">
                  <c:v>Workers
Compensation</c:v>
                </c:pt>
              </c:strCache>
            </c:strRef>
          </c:cat>
          <c:val>
            <c:numRef>
              <c:f>Sheet1!$C$2:$C$8</c:f>
              <c:numCache>
                <c:formatCode>General</c:formatCode>
                <c:ptCount val="7"/>
                <c:pt idx="0">
                  <c:v>20.7</c:v>
                </c:pt>
                <c:pt idx="1">
                  <c:v>3.4</c:v>
                </c:pt>
                <c:pt idx="2">
                  <c:v>3.3</c:v>
                </c:pt>
                <c:pt idx="3">
                  <c:v>26.3</c:v>
                </c:pt>
                <c:pt idx="4">
                  <c:v>1.7</c:v>
                </c:pt>
                <c:pt idx="5">
                  <c:v>0.8</c:v>
                </c:pt>
                <c:pt idx="6">
                  <c:v>91.8</c:v>
                </c:pt>
              </c:numCache>
            </c:numRef>
          </c:val>
          <c:extLst>
            <c:ext xmlns:c16="http://schemas.microsoft.com/office/drawing/2014/chart" uri="{C3380CC4-5D6E-409C-BE32-E72D297353CC}">
              <c16:uniqueId val="{00000001-2BE6-46C5-965F-E480A0C9985E}"/>
            </c:ext>
          </c:extLst>
        </c:ser>
        <c:ser>
          <c:idx val="2"/>
          <c:order val="2"/>
          <c:tx>
            <c:strRef>
              <c:f>Sheet1!$D$1</c:f>
              <c:strCache>
                <c:ptCount val="1"/>
                <c:pt idx="0">
                  <c:v>Series 3</c:v>
                </c:pt>
              </c:strCache>
            </c:strRef>
          </c:tx>
          <c:spPr>
            <a:no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BI</c:v>
                </c:pt>
                <c:pt idx="1">
                  <c:v>D&amp;O</c:v>
                </c:pt>
                <c:pt idx="2">
                  <c:v>EPLI</c:v>
                </c:pt>
                <c:pt idx="3">
                  <c:v>GL</c:v>
                </c:pt>
                <c:pt idx="4">
                  <c:v>Mortgage</c:v>
                </c:pt>
                <c:pt idx="5">
                  <c:v>Political risk,
credit, surety</c:v>
                </c:pt>
                <c:pt idx="6">
                  <c:v>Workers
Compensation</c:v>
                </c:pt>
              </c:strCache>
            </c:strRef>
          </c:cat>
          <c:val>
            <c:numRef>
              <c:f>Sheet1!$D$2:$D$8</c:f>
              <c:numCache>
                <c:formatCode>General</c:formatCode>
                <c:ptCount val="7"/>
                <c:pt idx="0">
                  <c:v>22.7</c:v>
                </c:pt>
                <c:pt idx="1">
                  <c:v>4</c:v>
                </c:pt>
                <c:pt idx="2">
                  <c:v>2.6</c:v>
                </c:pt>
                <c:pt idx="3">
                  <c:v>27</c:v>
                </c:pt>
                <c:pt idx="4">
                  <c:v>1.7</c:v>
                </c:pt>
                <c:pt idx="5">
                  <c:v>0.8</c:v>
                </c:pt>
                <c:pt idx="6">
                  <c:v>92</c:v>
                </c:pt>
              </c:numCache>
            </c:numRef>
          </c:val>
          <c:extLst>
            <c:ext xmlns:c16="http://schemas.microsoft.com/office/drawing/2014/chart" uri="{C3380CC4-5D6E-409C-BE32-E72D297353CC}">
              <c16:uniqueId val="{00000003-2BE6-46C5-965F-E480A0C9985E}"/>
            </c:ext>
          </c:extLst>
        </c:ser>
        <c:dLbls>
          <c:showLegendKey val="0"/>
          <c:showVal val="0"/>
          <c:showCatName val="0"/>
          <c:showSerName val="0"/>
          <c:showPercent val="0"/>
          <c:showBubbleSize val="0"/>
        </c:dLbls>
        <c:gapWidth val="50"/>
        <c:overlap val="100"/>
        <c:axId val="1635819775"/>
        <c:axId val="1643022047"/>
      </c:barChart>
      <c:catAx>
        <c:axId val="1635819775"/>
        <c:scaling>
          <c:orientation val="minMax"/>
        </c:scaling>
        <c:delete val="0"/>
        <c:axPos val="l"/>
        <c:numFmt formatCode="General" sourceLinked="1"/>
        <c:majorTickMark val="out"/>
        <c:minorTickMark val="none"/>
        <c:tickLblPos val="nextTo"/>
        <c:spPr>
          <a:noFill/>
          <a:ln w="9525" cap="flat" cmpd="sng" algn="ctr">
            <a:solidFill>
              <a:srgbClr val="868686"/>
            </a:solidFill>
            <a:round/>
          </a:ln>
          <a:effectLst/>
        </c:spPr>
        <c:txPr>
          <a:bodyPr rot="-60000000" spcFirstLastPara="1" vertOverflow="ellipsis" vert="horz" wrap="square" anchor="ctr" anchorCtr="1"/>
          <a:lstStyle/>
          <a:p>
            <a:pPr algn="r">
              <a:lnSpc>
                <a:spcPct val="90000"/>
              </a:lnSpc>
              <a:defRPr sz="1200" b="0" i="0" u="none" strike="noStrike" kern="1200" baseline="0">
                <a:solidFill>
                  <a:schemeClr val="tx1"/>
                </a:solidFill>
                <a:latin typeface="+mn-lt"/>
                <a:ea typeface="+mn-ea"/>
                <a:cs typeface="+mn-cs"/>
              </a:defRPr>
            </a:pPr>
            <a:endParaRPr lang="en-US"/>
          </a:p>
        </c:txPr>
        <c:crossAx val="1643022047"/>
        <c:crosses val="autoZero"/>
        <c:auto val="1"/>
        <c:lblAlgn val="ctr"/>
        <c:lblOffset val="100"/>
        <c:noMultiLvlLbl val="0"/>
      </c:catAx>
      <c:valAx>
        <c:axId val="1643022047"/>
        <c:scaling>
          <c:orientation val="minMax"/>
          <c:max val="100"/>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b="1" dirty="0">
                    <a:solidFill>
                      <a:schemeClr val="tx1"/>
                    </a:solidFill>
                  </a:rPr>
                  <a:t>Billions of US$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a:solidFill>
              <a:srgbClr val="868686"/>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358197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546045857310103E-2"/>
          <c:y val="5.1829778962916247E-2"/>
          <c:w val="0.88769351487252002"/>
          <c:h val="0.84248387030317495"/>
        </c:manualLayout>
      </c:layout>
      <c:lineChart>
        <c:grouping val="standard"/>
        <c:varyColors val="0"/>
        <c:ser>
          <c:idx val="0"/>
          <c:order val="0"/>
          <c:tx>
            <c:strRef>
              <c:f>Sheet1!$A$2</c:f>
              <c:strCache>
                <c:ptCount val="1"/>
                <c:pt idx="0">
                  <c:v>Bottom 10 average</c:v>
                </c:pt>
              </c:strCache>
            </c:strRef>
          </c:tx>
          <c:marker>
            <c:symbol val="circle"/>
            <c:size val="7"/>
          </c:marker>
          <c:dPt>
            <c:idx val="17"/>
            <c:bubble3D val="0"/>
            <c:extLst>
              <c:ext xmlns:c16="http://schemas.microsoft.com/office/drawing/2014/chart" uri="{C3380CC4-5D6E-409C-BE32-E72D297353CC}">
                <c16:uniqueId val="{00000003-AFFB-4A8B-8A2F-0E1ECFEFC1D7}"/>
              </c:ext>
            </c:extLst>
          </c:dPt>
          <c:dPt>
            <c:idx val="18"/>
            <c:bubble3D val="0"/>
            <c:extLst>
              <c:ext xmlns:c16="http://schemas.microsoft.com/office/drawing/2014/chart" uri="{C3380CC4-5D6E-409C-BE32-E72D297353CC}">
                <c16:uniqueId val="{00000001-AFFB-4A8B-8A2F-0E1ECFEFC1D7}"/>
              </c:ext>
            </c:extLst>
          </c:dPt>
          <c:cat>
            <c:strRef>
              <c:f>Sheet1!$B$1:$AF$1</c:f>
              <c:strCache>
                <c:ptCount val="6"/>
                <c:pt idx="0">
                  <c:v>20:Q3</c:v>
                </c:pt>
                <c:pt idx="1">
                  <c:v>20:Q4</c:v>
                </c:pt>
                <c:pt idx="2">
                  <c:v>21:Q1</c:v>
                </c:pt>
                <c:pt idx="3">
                  <c:v>21:Q2</c:v>
                </c:pt>
                <c:pt idx="4">
                  <c:v>21:Q3</c:v>
                </c:pt>
                <c:pt idx="5">
                  <c:v>21:Q4</c:v>
                </c:pt>
              </c:strCache>
            </c:strRef>
          </c:cat>
          <c:val>
            <c:numRef>
              <c:f>Sheet1!$B$2:$AF$2</c:f>
              <c:numCache>
                <c:formatCode>0.0%</c:formatCode>
                <c:ptCount val="6"/>
                <c:pt idx="0">
                  <c:v>2.9000000000000001E-2</c:v>
                </c:pt>
                <c:pt idx="1">
                  <c:v>1.2E-2</c:v>
                </c:pt>
                <c:pt idx="2">
                  <c:v>1.2E-2</c:v>
                </c:pt>
                <c:pt idx="3">
                  <c:v>1.4E-2</c:v>
                </c:pt>
                <c:pt idx="4">
                  <c:v>1.4E-2</c:v>
                </c:pt>
                <c:pt idx="5">
                  <c:v>1.2E-2</c:v>
                </c:pt>
              </c:numCache>
            </c:numRef>
          </c:val>
          <c:smooth val="1"/>
          <c:extLst>
            <c:ext xmlns:c16="http://schemas.microsoft.com/office/drawing/2014/chart" uri="{C3380CC4-5D6E-409C-BE32-E72D297353CC}">
              <c16:uniqueId val="{00000004-AFFB-4A8B-8A2F-0E1ECFEFC1D7}"/>
            </c:ext>
          </c:extLst>
        </c:ser>
        <c:ser>
          <c:idx val="1"/>
          <c:order val="1"/>
          <c:tx>
            <c:strRef>
              <c:f>Sheet1!$A$3</c:f>
              <c:strCache>
                <c:ptCount val="1"/>
                <c:pt idx="0">
                  <c:v>Median</c:v>
                </c:pt>
              </c:strCache>
            </c:strRef>
          </c:tx>
          <c:cat>
            <c:strRef>
              <c:f>Sheet1!$B$1:$AF$1</c:f>
              <c:strCache>
                <c:ptCount val="6"/>
                <c:pt idx="0">
                  <c:v>20:Q3</c:v>
                </c:pt>
                <c:pt idx="1">
                  <c:v>20:Q4</c:v>
                </c:pt>
                <c:pt idx="2">
                  <c:v>21:Q1</c:v>
                </c:pt>
                <c:pt idx="3">
                  <c:v>21:Q2</c:v>
                </c:pt>
                <c:pt idx="4">
                  <c:v>21:Q3</c:v>
                </c:pt>
                <c:pt idx="5">
                  <c:v>21:Q4</c:v>
                </c:pt>
              </c:strCache>
            </c:strRef>
          </c:cat>
          <c:val>
            <c:numRef>
              <c:f>Sheet1!$B$3:$AF$3</c:f>
              <c:numCache>
                <c:formatCode>0.0%</c:formatCode>
                <c:ptCount val="6"/>
                <c:pt idx="0">
                  <c:v>4.7E-2</c:v>
                </c:pt>
                <c:pt idx="1">
                  <c:v>0.02</c:v>
                </c:pt>
                <c:pt idx="2">
                  <c:v>2.1000000000000001E-2</c:v>
                </c:pt>
                <c:pt idx="3">
                  <c:v>0.02</c:v>
                </c:pt>
                <c:pt idx="4">
                  <c:v>0.02</c:v>
                </c:pt>
                <c:pt idx="5">
                  <c:v>0.02</c:v>
                </c:pt>
              </c:numCache>
            </c:numRef>
          </c:val>
          <c:smooth val="0"/>
          <c:extLst>
            <c:ext xmlns:c16="http://schemas.microsoft.com/office/drawing/2014/chart" uri="{C3380CC4-5D6E-409C-BE32-E72D297353CC}">
              <c16:uniqueId val="{00000000-24AD-4FC6-9585-CD3955CBCB74}"/>
            </c:ext>
          </c:extLst>
        </c:ser>
        <c:ser>
          <c:idx val="2"/>
          <c:order val="2"/>
          <c:tx>
            <c:strRef>
              <c:f>Sheet1!$A$4</c:f>
              <c:strCache>
                <c:ptCount val="1"/>
                <c:pt idx="0">
                  <c:v>Top 10 average</c:v>
                </c:pt>
              </c:strCache>
            </c:strRef>
          </c:tx>
          <c:cat>
            <c:strRef>
              <c:f>Sheet1!$B$1:$AF$1</c:f>
              <c:strCache>
                <c:ptCount val="6"/>
                <c:pt idx="0">
                  <c:v>20:Q3</c:v>
                </c:pt>
                <c:pt idx="1">
                  <c:v>20:Q4</c:v>
                </c:pt>
                <c:pt idx="2">
                  <c:v>21:Q1</c:v>
                </c:pt>
                <c:pt idx="3">
                  <c:v>21:Q2</c:v>
                </c:pt>
                <c:pt idx="4">
                  <c:v>21:Q3</c:v>
                </c:pt>
                <c:pt idx="5">
                  <c:v>21:Q4</c:v>
                </c:pt>
              </c:strCache>
            </c:strRef>
          </c:cat>
          <c:val>
            <c:numRef>
              <c:f>Sheet1!$B$4:$AF$4</c:f>
              <c:numCache>
                <c:formatCode>0.0%</c:formatCode>
                <c:ptCount val="6"/>
                <c:pt idx="0">
                  <c:v>5.6000000000000001E-2</c:v>
                </c:pt>
                <c:pt idx="1">
                  <c:v>2.8000000000000001E-2</c:v>
                </c:pt>
                <c:pt idx="2">
                  <c:v>3.3000000000000002E-2</c:v>
                </c:pt>
                <c:pt idx="3">
                  <c:v>2.7E-2</c:v>
                </c:pt>
                <c:pt idx="4">
                  <c:v>2.7E-2</c:v>
                </c:pt>
                <c:pt idx="5">
                  <c:v>2.8000000000000001E-2</c:v>
                </c:pt>
              </c:numCache>
            </c:numRef>
          </c:val>
          <c:smooth val="0"/>
          <c:extLst>
            <c:ext xmlns:c16="http://schemas.microsoft.com/office/drawing/2014/chart" uri="{C3380CC4-5D6E-409C-BE32-E72D297353CC}">
              <c16:uniqueId val="{00000000-CABA-4A18-886A-9290973E1403}"/>
            </c:ext>
          </c:extLst>
        </c:ser>
        <c:dLbls>
          <c:showLegendKey val="0"/>
          <c:showVal val="0"/>
          <c:showCatName val="0"/>
          <c:showSerName val="0"/>
          <c:showPercent val="0"/>
          <c:showBubbleSize val="0"/>
        </c:dLbls>
        <c:marker val="1"/>
        <c:smooth val="0"/>
        <c:axId val="546606856"/>
        <c:axId val="546606464"/>
      </c:lineChart>
      <c:catAx>
        <c:axId val="546606856"/>
        <c:scaling>
          <c:orientation val="minMax"/>
        </c:scaling>
        <c:delete val="0"/>
        <c:axPos val="b"/>
        <c:numFmt formatCode="0" sourceLinked="0"/>
        <c:majorTickMark val="out"/>
        <c:minorTickMark val="none"/>
        <c:tickLblPos val="nextTo"/>
        <c:txPr>
          <a:bodyPr rot="0" vert="horz"/>
          <a:lstStyle/>
          <a:p>
            <a:pPr>
              <a:defRPr sz="1400"/>
            </a:pPr>
            <a:endParaRPr lang="en-US"/>
          </a:p>
        </c:txPr>
        <c:crossAx val="546606464"/>
        <c:crossesAt val="-20"/>
        <c:auto val="1"/>
        <c:lblAlgn val="ctr"/>
        <c:lblOffset val="100"/>
        <c:tickLblSkip val="1"/>
        <c:tickMarkSkip val="1"/>
        <c:noMultiLvlLbl val="0"/>
      </c:catAx>
      <c:valAx>
        <c:axId val="546606464"/>
        <c:scaling>
          <c:orientation val="minMax"/>
          <c:max val="6.0000000000000012E-2"/>
          <c:min val="0"/>
        </c:scaling>
        <c:delete val="0"/>
        <c:axPos val="l"/>
        <c:majorGridlines/>
        <c:numFmt formatCode="0%" sourceLinked="0"/>
        <c:majorTickMark val="out"/>
        <c:minorTickMark val="none"/>
        <c:tickLblPos val="nextTo"/>
        <c:txPr>
          <a:bodyPr/>
          <a:lstStyle/>
          <a:p>
            <a:pPr>
              <a:defRPr sz="1400"/>
            </a:pPr>
            <a:endParaRPr lang="en-US"/>
          </a:p>
        </c:txPr>
        <c:crossAx val="546606856"/>
        <c:crossesAt val="1"/>
        <c:crossBetween val="between"/>
        <c:majorUnit val="1.0000000000000002E-2"/>
      </c:valAx>
    </c:plotArea>
    <c:legend>
      <c:legendPos val="t"/>
      <c:layout>
        <c:manualLayout>
          <c:xMode val="edge"/>
          <c:yMode val="edge"/>
          <c:x val="0.21664761274136882"/>
          <c:y val="0"/>
          <c:w val="0.78335238725863121"/>
          <c:h val="7.3682685443368479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615892056522"/>
          <c:y val="5.46737444983392E-2"/>
          <c:w val="0.87717749873884598"/>
          <c:h val="0.83679604162953203"/>
        </c:manualLayout>
      </c:layout>
      <c:lineChart>
        <c:grouping val="standard"/>
        <c:varyColors val="0"/>
        <c:ser>
          <c:idx val="0"/>
          <c:order val="0"/>
          <c:tx>
            <c:strRef>
              <c:f>Sheet1!$A$2</c:f>
              <c:strCache>
                <c:ptCount val="1"/>
                <c:pt idx="0">
                  <c:v>NWP</c:v>
                </c:pt>
              </c:strCache>
            </c:strRef>
          </c:tx>
          <c:marker>
            <c:symbol val="none"/>
          </c:marker>
          <c:dPt>
            <c:idx val="17"/>
            <c:bubble3D val="0"/>
            <c:extLst>
              <c:ext xmlns:c16="http://schemas.microsoft.com/office/drawing/2014/chart" uri="{C3380CC4-5D6E-409C-BE32-E72D297353CC}">
                <c16:uniqueId val="{00000003-AFFB-4A8B-8A2F-0E1ECFEFC1D7}"/>
              </c:ext>
            </c:extLst>
          </c:dPt>
          <c:dPt>
            <c:idx val="18"/>
            <c:bubble3D val="0"/>
            <c:extLst>
              <c:ext xmlns:c16="http://schemas.microsoft.com/office/drawing/2014/chart" uri="{C3380CC4-5D6E-409C-BE32-E72D297353CC}">
                <c16:uniqueId val="{00000001-AFFB-4A8B-8A2F-0E1ECFEFC1D7}"/>
              </c:ext>
            </c:extLst>
          </c:dPt>
          <c:dPt>
            <c:idx val="37"/>
            <c:bubble3D val="0"/>
            <c:spPr>
              <a:ln>
                <a:solidFill>
                  <a:schemeClr val="accent1"/>
                </a:solidFill>
              </a:ln>
            </c:spPr>
            <c:extLst>
              <c:ext xmlns:c16="http://schemas.microsoft.com/office/drawing/2014/chart" uri="{C3380CC4-5D6E-409C-BE32-E72D297353CC}">
                <c16:uniqueId val="{00000003-A171-4298-8DB5-CF288B9252B6}"/>
              </c:ext>
            </c:extLst>
          </c:dPt>
          <c:dPt>
            <c:idx val="38"/>
            <c:bubble3D val="0"/>
            <c:spPr>
              <a:ln>
                <a:solidFill>
                  <a:schemeClr val="accent1"/>
                </a:solidFill>
              </a:ln>
            </c:spPr>
            <c:extLst>
              <c:ext xmlns:c16="http://schemas.microsoft.com/office/drawing/2014/chart" uri="{C3380CC4-5D6E-409C-BE32-E72D297353CC}">
                <c16:uniqueId val="{00000005-A171-4298-8DB5-CF288B9252B6}"/>
              </c:ext>
            </c:extLst>
          </c:dPt>
          <c:dPt>
            <c:idx val="39"/>
            <c:bubble3D val="0"/>
            <c:spPr>
              <a:ln>
                <a:solidFill>
                  <a:schemeClr val="accent1"/>
                </a:solidFill>
              </a:ln>
            </c:spPr>
            <c:extLst>
              <c:ext xmlns:c16="http://schemas.microsoft.com/office/drawing/2014/chart" uri="{C3380CC4-5D6E-409C-BE32-E72D297353CC}">
                <c16:uniqueId val="{00000007-A171-4298-8DB5-CF288B9252B6}"/>
              </c:ext>
            </c:extLst>
          </c:dPt>
          <c:cat>
            <c:strRef>
              <c:f>Sheet1!$B$1:$BY$1</c:f>
              <c:strCache>
                <c:ptCount val="51"/>
                <c:pt idx="0">
                  <c:v>71</c:v>
                </c:pt>
                <c:pt idx="1">
                  <c:v>72</c:v>
                </c:pt>
                <c:pt idx="2">
                  <c:v>73</c:v>
                </c:pt>
                <c:pt idx="3">
                  <c:v>74</c:v>
                </c:pt>
                <c:pt idx="4">
                  <c:v>75</c:v>
                </c:pt>
                <c:pt idx="5">
                  <c:v>76</c:v>
                </c:pt>
                <c:pt idx="6">
                  <c:v>77</c:v>
                </c:pt>
                <c:pt idx="7">
                  <c:v>78</c:v>
                </c:pt>
                <c:pt idx="8">
                  <c:v>79</c:v>
                </c:pt>
                <c:pt idx="9">
                  <c:v>80</c:v>
                </c:pt>
                <c:pt idx="10">
                  <c:v>81</c:v>
                </c:pt>
                <c:pt idx="11">
                  <c:v>82</c:v>
                </c:pt>
                <c:pt idx="12">
                  <c:v>83</c:v>
                </c:pt>
                <c:pt idx="13">
                  <c:v>84</c:v>
                </c:pt>
                <c:pt idx="14">
                  <c:v>85</c:v>
                </c:pt>
                <c:pt idx="15">
                  <c:v>86</c:v>
                </c:pt>
                <c:pt idx="16">
                  <c:v>87</c:v>
                </c:pt>
                <c:pt idx="17">
                  <c:v>88</c:v>
                </c:pt>
                <c:pt idx="18">
                  <c:v>89</c:v>
                </c:pt>
                <c:pt idx="19">
                  <c:v>90</c:v>
                </c:pt>
                <c:pt idx="20">
                  <c:v>91</c:v>
                </c:pt>
                <c:pt idx="21">
                  <c:v>92</c:v>
                </c:pt>
                <c:pt idx="22">
                  <c:v>93</c:v>
                </c:pt>
                <c:pt idx="23">
                  <c:v>94</c:v>
                </c:pt>
                <c:pt idx="24">
                  <c:v>95</c:v>
                </c:pt>
                <c:pt idx="25">
                  <c:v>96</c:v>
                </c:pt>
                <c:pt idx="26">
                  <c:v>97</c:v>
                </c:pt>
                <c:pt idx="27">
                  <c:v>98</c:v>
                </c:pt>
                <c:pt idx="28">
                  <c:v>99</c:v>
                </c:pt>
                <c:pt idx="29">
                  <c:v>00</c:v>
                </c:pt>
                <c:pt idx="30">
                  <c:v>01</c:v>
                </c:pt>
                <c:pt idx="31">
                  <c:v>02</c:v>
                </c:pt>
                <c:pt idx="32">
                  <c:v>03</c:v>
                </c:pt>
                <c:pt idx="33">
                  <c:v>04</c:v>
                </c:pt>
                <c:pt idx="34">
                  <c:v>05</c:v>
                </c:pt>
                <c:pt idx="35">
                  <c:v>06</c:v>
                </c:pt>
                <c:pt idx="36">
                  <c:v>07</c:v>
                </c:pt>
                <c:pt idx="37">
                  <c:v>08</c:v>
                </c:pt>
                <c:pt idx="38">
                  <c:v>09</c:v>
                </c:pt>
                <c:pt idx="39">
                  <c:v>10</c:v>
                </c:pt>
                <c:pt idx="40">
                  <c:v>11</c:v>
                </c:pt>
                <c:pt idx="41">
                  <c:v>12</c:v>
                </c:pt>
                <c:pt idx="42">
                  <c:v>13</c:v>
                </c:pt>
                <c:pt idx="43">
                  <c:v>14</c:v>
                </c:pt>
                <c:pt idx="44">
                  <c:v>15</c:v>
                </c:pt>
                <c:pt idx="45">
                  <c:v>16</c:v>
                </c:pt>
                <c:pt idx="46">
                  <c:v>17</c:v>
                </c:pt>
                <c:pt idx="47">
                  <c:v>18</c:v>
                </c:pt>
                <c:pt idx="48">
                  <c:v>19</c:v>
                </c:pt>
                <c:pt idx="49">
                  <c:v>20</c:v>
                </c:pt>
                <c:pt idx="50">
                  <c:v>21</c:v>
                </c:pt>
              </c:strCache>
            </c:strRef>
          </c:cat>
          <c:val>
            <c:numRef>
              <c:f>Sheet1!$B$2:$BY$2</c:f>
              <c:numCache>
                <c:formatCode>0.0%</c:formatCode>
                <c:ptCount val="51"/>
                <c:pt idx="0">
                  <c:v>8.5400000000000004E-2</c:v>
                </c:pt>
                <c:pt idx="1">
                  <c:v>0.10100000000000001</c:v>
                </c:pt>
                <c:pt idx="2">
                  <c:v>8.0799999999999997E-2</c:v>
                </c:pt>
                <c:pt idx="3">
                  <c:v>6.25E-2</c:v>
                </c:pt>
                <c:pt idx="4">
                  <c:v>0.1096</c:v>
                </c:pt>
                <c:pt idx="5">
                  <c:v>0.21840000000000001</c:v>
                </c:pt>
                <c:pt idx="6">
                  <c:v>0.19800000000000001</c:v>
                </c:pt>
                <c:pt idx="7">
                  <c:v>0.1283</c:v>
                </c:pt>
                <c:pt idx="8">
                  <c:v>0.1037</c:v>
                </c:pt>
                <c:pt idx="9">
                  <c:v>6.1400000000000003E-2</c:v>
                </c:pt>
                <c:pt idx="10">
                  <c:v>3.8399999999999997E-2</c:v>
                </c:pt>
                <c:pt idx="11">
                  <c:v>4.6899999999999997E-2</c:v>
                </c:pt>
                <c:pt idx="12">
                  <c:v>5.0099999999999999E-2</c:v>
                </c:pt>
                <c:pt idx="13">
                  <c:v>8.5500000000000007E-2</c:v>
                </c:pt>
                <c:pt idx="14">
                  <c:v>0.2215</c:v>
                </c:pt>
                <c:pt idx="15">
                  <c:v>0.2218</c:v>
                </c:pt>
                <c:pt idx="16">
                  <c:v>9.4299999999999995E-2</c:v>
                </c:pt>
                <c:pt idx="17">
                  <c:v>4.4400000000000002E-2</c:v>
                </c:pt>
                <c:pt idx="18">
                  <c:v>3.2399999999999998E-2</c:v>
                </c:pt>
                <c:pt idx="19">
                  <c:v>4.4400000000000002E-2</c:v>
                </c:pt>
                <c:pt idx="20">
                  <c:v>2.3599999999999999E-2</c:v>
                </c:pt>
                <c:pt idx="21">
                  <c:v>2.0199999999999999E-2</c:v>
                </c:pt>
                <c:pt idx="22">
                  <c:v>6.1199999999999997E-2</c:v>
                </c:pt>
                <c:pt idx="23">
                  <c:v>3.73E-2</c:v>
                </c:pt>
                <c:pt idx="24">
                  <c:v>3.6299999999999999E-2</c:v>
                </c:pt>
                <c:pt idx="25">
                  <c:v>3.44E-2</c:v>
                </c:pt>
                <c:pt idx="26">
                  <c:v>2.92E-2</c:v>
                </c:pt>
                <c:pt idx="27">
                  <c:v>1.2E-2</c:v>
                </c:pt>
                <c:pt idx="28">
                  <c:v>1.9E-2</c:v>
                </c:pt>
                <c:pt idx="29">
                  <c:v>0.05</c:v>
                </c:pt>
                <c:pt idx="30">
                  <c:v>8.4000000000000005E-2</c:v>
                </c:pt>
                <c:pt idx="31">
                  <c:v>0.153</c:v>
                </c:pt>
                <c:pt idx="32">
                  <c:v>0.1</c:v>
                </c:pt>
                <c:pt idx="33">
                  <c:v>3.9E-2</c:v>
                </c:pt>
                <c:pt idx="34">
                  <c:v>5.0000000000000001E-3</c:v>
                </c:pt>
                <c:pt idx="35">
                  <c:v>2.7E-2</c:v>
                </c:pt>
                <c:pt idx="36">
                  <c:v>-7.0000000000000001E-3</c:v>
                </c:pt>
                <c:pt idx="37">
                  <c:v>-0.02</c:v>
                </c:pt>
                <c:pt idx="38">
                  <c:v>-4.2000000000000003E-2</c:v>
                </c:pt>
                <c:pt idx="39">
                  <c:v>8.9999999999999993E-3</c:v>
                </c:pt>
                <c:pt idx="40">
                  <c:v>3.3000000000000002E-2</c:v>
                </c:pt>
                <c:pt idx="41">
                  <c:v>4.2999999999999997E-2</c:v>
                </c:pt>
                <c:pt idx="42">
                  <c:v>4.5999999999999999E-2</c:v>
                </c:pt>
                <c:pt idx="43">
                  <c:v>4.1000000000000002E-2</c:v>
                </c:pt>
                <c:pt idx="44">
                  <c:v>3.4000000000000002E-2</c:v>
                </c:pt>
                <c:pt idx="45">
                  <c:v>2.8000000000000001E-2</c:v>
                </c:pt>
                <c:pt idx="46">
                  <c:v>4.5999999999999999E-2</c:v>
                </c:pt>
                <c:pt idx="47">
                  <c:v>0.108</c:v>
                </c:pt>
                <c:pt idx="48">
                  <c:v>3.5999999999999997E-2</c:v>
                </c:pt>
              </c:numCache>
            </c:numRef>
          </c:val>
          <c:smooth val="0"/>
          <c:extLst>
            <c:ext xmlns:c16="http://schemas.microsoft.com/office/drawing/2014/chart" uri="{C3380CC4-5D6E-409C-BE32-E72D297353CC}">
              <c16:uniqueId val="{00000004-AFFB-4A8B-8A2F-0E1ECFEFC1D7}"/>
            </c:ext>
          </c:extLst>
        </c:ser>
        <c:ser>
          <c:idx val="1"/>
          <c:order val="1"/>
          <c:tx>
            <c:strRef>
              <c:f>Sheet1!$A$3</c:f>
              <c:strCache>
                <c:ptCount val="1"/>
                <c:pt idx="0">
                  <c:v>Nominal GDP</c:v>
                </c:pt>
              </c:strCache>
            </c:strRef>
          </c:tx>
          <c:marker>
            <c:symbol val="none"/>
          </c:marker>
          <c:cat>
            <c:strRef>
              <c:f>Sheet1!$B$1:$BY$1</c:f>
              <c:strCache>
                <c:ptCount val="51"/>
                <c:pt idx="0">
                  <c:v>71</c:v>
                </c:pt>
                <c:pt idx="1">
                  <c:v>72</c:v>
                </c:pt>
                <c:pt idx="2">
                  <c:v>73</c:v>
                </c:pt>
                <c:pt idx="3">
                  <c:v>74</c:v>
                </c:pt>
                <c:pt idx="4">
                  <c:v>75</c:v>
                </c:pt>
                <c:pt idx="5">
                  <c:v>76</c:v>
                </c:pt>
                <c:pt idx="6">
                  <c:v>77</c:v>
                </c:pt>
                <c:pt idx="7">
                  <c:v>78</c:v>
                </c:pt>
                <c:pt idx="8">
                  <c:v>79</c:v>
                </c:pt>
                <c:pt idx="9">
                  <c:v>80</c:v>
                </c:pt>
                <c:pt idx="10">
                  <c:v>81</c:v>
                </c:pt>
                <c:pt idx="11">
                  <c:v>82</c:v>
                </c:pt>
                <c:pt idx="12">
                  <c:v>83</c:v>
                </c:pt>
                <c:pt idx="13">
                  <c:v>84</c:v>
                </c:pt>
                <c:pt idx="14">
                  <c:v>85</c:v>
                </c:pt>
                <c:pt idx="15">
                  <c:v>86</c:v>
                </c:pt>
                <c:pt idx="16">
                  <c:v>87</c:v>
                </c:pt>
                <c:pt idx="17">
                  <c:v>88</c:v>
                </c:pt>
                <c:pt idx="18">
                  <c:v>89</c:v>
                </c:pt>
                <c:pt idx="19">
                  <c:v>90</c:v>
                </c:pt>
                <c:pt idx="20">
                  <c:v>91</c:v>
                </c:pt>
                <c:pt idx="21">
                  <c:v>92</c:v>
                </c:pt>
                <c:pt idx="22">
                  <c:v>93</c:v>
                </c:pt>
                <c:pt idx="23">
                  <c:v>94</c:v>
                </c:pt>
                <c:pt idx="24">
                  <c:v>95</c:v>
                </c:pt>
                <c:pt idx="25">
                  <c:v>96</c:v>
                </c:pt>
                <c:pt idx="26">
                  <c:v>97</c:v>
                </c:pt>
                <c:pt idx="27">
                  <c:v>98</c:v>
                </c:pt>
                <c:pt idx="28">
                  <c:v>99</c:v>
                </c:pt>
                <c:pt idx="29">
                  <c:v>00</c:v>
                </c:pt>
                <c:pt idx="30">
                  <c:v>01</c:v>
                </c:pt>
                <c:pt idx="31">
                  <c:v>02</c:v>
                </c:pt>
                <c:pt idx="32">
                  <c:v>03</c:v>
                </c:pt>
                <c:pt idx="33">
                  <c:v>04</c:v>
                </c:pt>
                <c:pt idx="34">
                  <c:v>05</c:v>
                </c:pt>
                <c:pt idx="35">
                  <c:v>06</c:v>
                </c:pt>
                <c:pt idx="36">
                  <c:v>07</c:v>
                </c:pt>
                <c:pt idx="37">
                  <c:v>08</c:v>
                </c:pt>
                <c:pt idx="38">
                  <c:v>09</c:v>
                </c:pt>
                <c:pt idx="39">
                  <c:v>10</c:v>
                </c:pt>
                <c:pt idx="40">
                  <c:v>11</c:v>
                </c:pt>
                <c:pt idx="41">
                  <c:v>12</c:v>
                </c:pt>
                <c:pt idx="42">
                  <c:v>13</c:v>
                </c:pt>
                <c:pt idx="43">
                  <c:v>14</c:v>
                </c:pt>
                <c:pt idx="44">
                  <c:v>15</c:v>
                </c:pt>
                <c:pt idx="45">
                  <c:v>16</c:v>
                </c:pt>
                <c:pt idx="46">
                  <c:v>17</c:v>
                </c:pt>
                <c:pt idx="47">
                  <c:v>18</c:v>
                </c:pt>
                <c:pt idx="48">
                  <c:v>19</c:v>
                </c:pt>
                <c:pt idx="49">
                  <c:v>20</c:v>
                </c:pt>
                <c:pt idx="50">
                  <c:v>21</c:v>
                </c:pt>
              </c:strCache>
            </c:strRef>
          </c:cat>
          <c:val>
            <c:numRef>
              <c:f>Sheet1!$B$3:$BY$3</c:f>
              <c:numCache>
                <c:formatCode>0.0%</c:formatCode>
                <c:ptCount val="51"/>
                <c:pt idx="0">
                  <c:v>8.5400000000000004E-2</c:v>
                </c:pt>
                <c:pt idx="1">
                  <c:v>9.8100000000000007E-2</c:v>
                </c:pt>
                <c:pt idx="2">
                  <c:v>0.114</c:v>
                </c:pt>
                <c:pt idx="3">
                  <c:v>8.4099999999999994E-2</c:v>
                </c:pt>
                <c:pt idx="4">
                  <c:v>9.0499999999999997E-2</c:v>
                </c:pt>
                <c:pt idx="5">
                  <c:v>0.11169999999999999</c:v>
                </c:pt>
                <c:pt idx="6">
                  <c:v>0.111</c:v>
                </c:pt>
                <c:pt idx="7">
                  <c:v>0.12970000000000001</c:v>
                </c:pt>
                <c:pt idx="8">
                  <c:v>0.1169</c:v>
                </c:pt>
                <c:pt idx="9">
                  <c:v>8.7499999999999994E-2</c:v>
                </c:pt>
                <c:pt idx="10">
                  <c:v>0.1217</c:v>
                </c:pt>
                <c:pt idx="11">
                  <c:v>4.1700000000000001E-2</c:v>
                </c:pt>
                <c:pt idx="12">
                  <c:v>8.7599999999999997E-2</c:v>
                </c:pt>
                <c:pt idx="13">
                  <c:v>0.11070000000000001</c:v>
                </c:pt>
                <c:pt idx="14">
                  <c:v>7.5749999999999998E-2</c:v>
                </c:pt>
                <c:pt idx="15">
                  <c:v>5.6000000000000001E-2</c:v>
                </c:pt>
                <c:pt idx="16">
                  <c:v>6.0999999999999999E-2</c:v>
                </c:pt>
                <c:pt idx="17">
                  <c:v>7.85E-2</c:v>
                </c:pt>
                <c:pt idx="18">
                  <c:v>7.7100000000000002E-2</c:v>
                </c:pt>
                <c:pt idx="19">
                  <c:v>5.6899999999999999E-2</c:v>
                </c:pt>
                <c:pt idx="20">
                  <c:v>3.2500000000000001E-2</c:v>
                </c:pt>
                <c:pt idx="21">
                  <c:v>5.9150000000000001E-2</c:v>
                </c:pt>
                <c:pt idx="22">
                  <c:v>5.1900000000000002E-2</c:v>
                </c:pt>
                <c:pt idx="23">
                  <c:v>6.25E-2</c:v>
                </c:pt>
                <c:pt idx="24">
                  <c:v>4.8599999999999997E-2</c:v>
                </c:pt>
                <c:pt idx="25">
                  <c:v>5.6899999999999999E-2</c:v>
                </c:pt>
                <c:pt idx="26">
                  <c:v>6.275E-2</c:v>
                </c:pt>
                <c:pt idx="27">
                  <c:v>5.5800000000000002E-2</c:v>
                </c:pt>
                <c:pt idx="28">
                  <c:v>6.2859999999999999E-2</c:v>
                </c:pt>
                <c:pt idx="29">
                  <c:v>6.4600000000000005E-2</c:v>
                </c:pt>
                <c:pt idx="30">
                  <c:v>3.2759999999999997E-2</c:v>
                </c:pt>
                <c:pt idx="31">
                  <c:v>3.3500000000000002E-2</c:v>
                </c:pt>
                <c:pt idx="32">
                  <c:v>4.8570000000000002E-2</c:v>
                </c:pt>
                <c:pt idx="33">
                  <c:v>6.6390000000000005E-2</c:v>
                </c:pt>
                <c:pt idx="34">
                  <c:v>6.6699999999999995E-2</c:v>
                </c:pt>
                <c:pt idx="35">
                  <c:v>5.8200000000000002E-2</c:v>
                </c:pt>
                <c:pt idx="36">
                  <c:v>4.4900000000000002E-2</c:v>
                </c:pt>
                <c:pt idx="37">
                  <c:v>1.66E-2</c:v>
                </c:pt>
                <c:pt idx="38">
                  <c:v>-2.0400000000000001E-2</c:v>
                </c:pt>
                <c:pt idx="39">
                  <c:v>3.78E-2</c:v>
                </c:pt>
                <c:pt idx="40">
                  <c:v>3.6999999999999998E-2</c:v>
                </c:pt>
                <c:pt idx="41">
                  <c:v>4.1099999999999998E-2</c:v>
                </c:pt>
                <c:pt idx="42">
                  <c:v>3.32E-2</c:v>
                </c:pt>
                <c:pt idx="43">
                  <c:v>4.3999999999999997E-2</c:v>
                </c:pt>
                <c:pt idx="44">
                  <c:v>0.04</c:v>
                </c:pt>
                <c:pt idx="45">
                  <c:v>2.7E-2</c:v>
                </c:pt>
                <c:pt idx="46">
                  <c:v>4.2999999999999997E-2</c:v>
                </c:pt>
                <c:pt idx="47">
                  <c:v>5.3999999999999999E-2</c:v>
                </c:pt>
                <c:pt idx="48">
                  <c:v>4.1000000000000002E-2</c:v>
                </c:pt>
                <c:pt idx="49">
                  <c:v>-0.03</c:v>
                </c:pt>
                <c:pt idx="50">
                  <c:v>5.5E-2</c:v>
                </c:pt>
              </c:numCache>
            </c:numRef>
          </c:val>
          <c:smooth val="0"/>
          <c:extLst>
            <c:ext xmlns:c16="http://schemas.microsoft.com/office/drawing/2014/chart" uri="{C3380CC4-5D6E-409C-BE32-E72D297353CC}">
              <c16:uniqueId val="{00000046-7D47-451D-A1AE-4439CBCA85AE}"/>
            </c:ext>
          </c:extLst>
        </c:ser>
        <c:dLbls>
          <c:showLegendKey val="0"/>
          <c:showVal val="0"/>
          <c:showCatName val="0"/>
          <c:showSerName val="0"/>
          <c:showPercent val="0"/>
          <c:showBubbleSize val="0"/>
        </c:dLbls>
        <c:smooth val="0"/>
        <c:axId val="327966528"/>
        <c:axId val="327954376"/>
      </c:lineChart>
      <c:catAx>
        <c:axId val="327966528"/>
        <c:scaling>
          <c:orientation val="minMax"/>
        </c:scaling>
        <c:delete val="0"/>
        <c:axPos val="b"/>
        <c:numFmt formatCode="0" sourceLinked="0"/>
        <c:majorTickMark val="out"/>
        <c:minorTickMark val="none"/>
        <c:tickLblPos val="low"/>
        <c:txPr>
          <a:bodyPr rot="0" vert="horz"/>
          <a:lstStyle/>
          <a:p>
            <a:pPr>
              <a:defRPr sz="1400"/>
            </a:pPr>
            <a:endParaRPr lang="en-US"/>
          </a:p>
        </c:txPr>
        <c:crossAx val="327954376"/>
        <c:crossesAt val="0"/>
        <c:auto val="1"/>
        <c:lblAlgn val="ctr"/>
        <c:lblOffset val="100"/>
        <c:tickLblSkip val="2"/>
        <c:tickMarkSkip val="1"/>
        <c:noMultiLvlLbl val="0"/>
      </c:catAx>
      <c:valAx>
        <c:axId val="327954376"/>
        <c:scaling>
          <c:orientation val="minMax"/>
          <c:max val="0.24000000000000002"/>
          <c:min val="-4.0000000000000008E-2"/>
        </c:scaling>
        <c:delete val="0"/>
        <c:axPos val="l"/>
        <c:majorGridlines/>
        <c:numFmt formatCode="0%" sourceLinked="0"/>
        <c:majorTickMark val="out"/>
        <c:minorTickMark val="none"/>
        <c:tickLblPos val="nextTo"/>
        <c:txPr>
          <a:bodyPr/>
          <a:lstStyle/>
          <a:p>
            <a:pPr>
              <a:defRPr sz="1400"/>
            </a:pPr>
            <a:endParaRPr lang="en-US"/>
          </a:p>
        </c:txPr>
        <c:crossAx val="327966528"/>
        <c:crossesAt val="1"/>
        <c:crossBetween val="between"/>
        <c:majorUnit val="4.0000000000000008E-2"/>
      </c:valAx>
    </c:plotArea>
    <c:legend>
      <c:legendPos val="t"/>
      <c:layout>
        <c:manualLayout>
          <c:xMode val="edge"/>
          <c:yMode val="edge"/>
          <c:x val="0.41899433094579969"/>
          <c:y val="6.5410029746896109E-2"/>
          <c:w val="0.22349851778936172"/>
          <c:h val="0.15331228687437243"/>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8291776900195E-2"/>
          <c:y val="6.6149946837201698E-2"/>
          <c:w val="0.88523909652452704"/>
          <c:h val="0.83957219251336901"/>
        </c:manualLayout>
      </c:layout>
      <c:lineChart>
        <c:grouping val="standard"/>
        <c:varyColors val="0"/>
        <c:ser>
          <c:idx val="2"/>
          <c:order val="0"/>
          <c:tx>
            <c:strRef>
              <c:f>Sheet1!$B$1</c:f>
              <c:strCache>
                <c:ptCount val="1"/>
                <c:pt idx="0">
                  <c:v>Bottom 10 Avg</c:v>
                </c:pt>
              </c:strCache>
            </c:strRef>
          </c:tx>
          <c:marker>
            <c:symbol val="circle"/>
            <c:size val="7"/>
          </c:marker>
          <c:dPt>
            <c:idx val="15"/>
            <c:bubble3D val="0"/>
            <c:extLst>
              <c:ext xmlns:c16="http://schemas.microsoft.com/office/drawing/2014/chart" uri="{C3380CC4-5D6E-409C-BE32-E72D297353CC}">
                <c16:uniqueId val="{00000000-17A7-413B-A9B3-6FD57A22FF25}"/>
              </c:ext>
            </c:extLst>
          </c:dPt>
          <c:dLbls>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2020:Q3</c:v>
                </c:pt>
                <c:pt idx="1">
                  <c:v>2020:Q4</c:v>
                </c:pt>
                <c:pt idx="2">
                  <c:v>2021:Q1</c:v>
                </c:pt>
                <c:pt idx="3">
                  <c:v>2021:Q2</c:v>
                </c:pt>
                <c:pt idx="4">
                  <c:v>2021:Q3</c:v>
                </c:pt>
                <c:pt idx="5">
                  <c:v>2021:Q4</c:v>
                </c:pt>
              </c:strCache>
            </c:strRef>
          </c:cat>
          <c:val>
            <c:numRef>
              <c:f>Sheet1!$B$2:$B$7</c:f>
              <c:numCache>
                <c:formatCode>0.0%</c:formatCode>
                <c:ptCount val="6"/>
                <c:pt idx="1">
                  <c:v>1.2999999999999999E-2</c:v>
                </c:pt>
                <c:pt idx="2">
                  <c:v>2.1000000000000001E-2</c:v>
                </c:pt>
                <c:pt idx="3">
                  <c:v>2.1999999999999999E-2</c:v>
                </c:pt>
                <c:pt idx="4">
                  <c:v>2.1000000000000001E-2</c:v>
                </c:pt>
                <c:pt idx="5">
                  <c:v>2.1000000000000001E-2</c:v>
                </c:pt>
              </c:numCache>
            </c:numRef>
          </c:val>
          <c:smooth val="0"/>
          <c:extLst>
            <c:ext xmlns:c16="http://schemas.microsoft.com/office/drawing/2014/chart" uri="{C3380CC4-5D6E-409C-BE32-E72D297353CC}">
              <c16:uniqueId val="{00000004-17A7-413B-A9B3-6FD57A22FF25}"/>
            </c:ext>
          </c:extLst>
        </c:ser>
        <c:ser>
          <c:idx val="0"/>
          <c:order val="1"/>
          <c:tx>
            <c:strRef>
              <c:f>Sheet1!$C$1</c:f>
              <c:strCache>
                <c:ptCount val="1"/>
                <c:pt idx="0">
                  <c:v>Median</c:v>
                </c:pt>
              </c:strCache>
            </c:strRef>
          </c:tx>
          <c:marker>
            <c:symbol val="circle"/>
            <c:size val="7"/>
          </c:marker>
          <c:dLbls>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2020:Q3</c:v>
                </c:pt>
                <c:pt idx="1">
                  <c:v>2020:Q4</c:v>
                </c:pt>
                <c:pt idx="2">
                  <c:v>2021:Q1</c:v>
                </c:pt>
                <c:pt idx="3">
                  <c:v>2021:Q2</c:v>
                </c:pt>
                <c:pt idx="4">
                  <c:v>2021:Q3</c:v>
                </c:pt>
                <c:pt idx="5">
                  <c:v>2021:Q4</c:v>
                </c:pt>
              </c:strCache>
            </c:strRef>
          </c:cat>
          <c:val>
            <c:numRef>
              <c:f>Sheet1!$C$2:$C$7</c:f>
              <c:numCache>
                <c:formatCode>0.0%</c:formatCode>
                <c:ptCount val="6"/>
                <c:pt idx="0">
                  <c:v>0.33100000000000002</c:v>
                </c:pt>
                <c:pt idx="1">
                  <c:v>3.7999999999999999E-2</c:v>
                </c:pt>
                <c:pt idx="2">
                  <c:v>0.04</c:v>
                </c:pt>
                <c:pt idx="3">
                  <c:v>0.04</c:v>
                </c:pt>
                <c:pt idx="4">
                  <c:v>3.6999999999999998E-2</c:v>
                </c:pt>
                <c:pt idx="5">
                  <c:v>3.4000000000000002E-2</c:v>
                </c:pt>
              </c:numCache>
            </c:numRef>
          </c:val>
          <c:smooth val="0"/>
          <c:extLst>
            <c:ext xmlns:c16="http://schemas.microsoft.com/office/drawing/2014/chart" uri="{C3380CC4-5D6E-409C-BE32-E72D297353CC}">
              <c16:uniqueId val="{00000001-F542-414A-86F6-474123F29FD1}"/>
            </c:ext>
          </c:extLst>
        </c:ser>
        <c:ser>
          <c:idx val="1"/>
          <c:order val="2"/>
          <c:tx>
            <c:strRef>
              <c:f>Sheet1!$D$1</c:f>
              <c:strCache>
                <c:ptCount val="1"/>
                <c:pt idx="0">
                  <c:v>Top 10 Avg</c:v>
                </c:pt>
              </c:strCache>
            </c:strRef>
          </c:tx>
          <c:marker>
            <c:symbol val="circle"/>
            <c:size val="7"/>
          </c:marker>
          <c:dLbls>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2020:Q3</c:v>
                </c:pt>
                <c:pt idx="1">
                  <c:v>2020:Q4</c:v>
                </c:pt>
                <c:pt idx="2">
                  <c:v>2021:Q1</c:v>
                </c:pt>
                <c:pt idx="3">
                  <c:v>2021:Q2</c:v>
                </c:pt>
                <c:pt idx="4">
                  <c:v>2021:Q3</c:v>
                </c:pt>
                <c:pt idx="5">
                  <c:v>2021:Q4</c:v>
                </c:pt>
              </c:strCache>
            </c:strRef>
          </c:cat>
          <c:val>
            <c:numRef>
              <c:f>Sheet1!$D$2:$D$7</c:f>
              <c:numCache>
                <c:formatCode>0.0%</c:formatCode>
                <c:ptCount val="6"/>
                <c:pt idx="1">
                  <c:v>6.2E-2</c:v>
                </c:pt>
                <c:pt idx="2">
                  <c:v>0.06</c:v>
                </c:pt>
                <c:pt idx="3">
                  <c:v>5.8000000000000003E-2</c:v>
                </c:pt>
                <c:pt idx="4">
                  <c:v>5.7000000000000002E-2</c:v>
                </c:pt>
                <c:pt idx="5">
                  <c:v>5.1999999999999998E-2</c:v>
                </c:pt>
              </c:numCache>
            </c:numRef>
          </c:val>
          <c:smooth val="0"/>
          <c:extLst>
            <c:ext xmlns:c16="http://schemas.microsoft.com/office/drawing/2014/chart" uri="{C3380CC4-5D6E-409C-BE32-E72D297353CC}">
              <c16:uniqueId val="{00000002-F542-414A-86F6-474123F29FD1}"/>
            </c:ext>
          </c:extLst>
        </c:ser>
        <c:dLbls>
          <c:dLblPos val="t"/>
          <c:showLegendKey val="0"/>
          <c:showVal val="1"/>
          <c:showCatName val="0"/>
          <c:showSerName val="0"/>
          <c:showPercent val="0"/>
          <c:showBubbleSize val="0"/>
        </c:dLbls>
        <c:marker val="1"/>
        <c:smooth val="0"/>
        <c:axId val="542476672"/>
        <c:axId val="542473536"/>
      </c:lineChart>
      <c:catAx>
        <c:axId val="542476672"/>
        <c:scaling>
          <c:orientation val="minMax"/>
        </c:scaling>
        <c:delete val="0"/>
        <c:axPos val="b"/>
        <c:numFmt formatCode="General" sourceLinked="1"/>
        <c:majorTickMark val="out"/>
        <c:minorTickMark val="none"/>
        <c:tickLblPos val="nextTo"/>
        <c:spPr>
          <a:ln/>
        </c:spPr>
        <c:txPr>
          <a:bodyPr rot="0" vert="horz"/>
          <a:lstStyle/>
          <a:p>
            <a:pPr>
              <a:defRPr sz="1400">
                <a:latin typeface="Arial" charset="0"/>
                <a:ea typeface="Arial" charset="0"/>
                <a:cs typeface="Arial" charset="0"/>
              </a:defRPr>
            </a:pPr>
            <a:endParaRPr lang="en-US"/>
          </a:p>
        </c:txPr>
        <c:crossAx val="542473536"/>
        <c:crosses val="autoZero"/>
        <c:auto val="0"/>
        <c:lblAlgn val="ctr"/>
        <c:lblOffset val="80"/>
        <c:tickLblSkip val="1"/>
        <c:tickMarkSkip val="1"/>
        <c:noMultiLvlLbl val="0"/>
      </c:catAx>
      <c:valAx>
        <c:axId val="542473536"/>
        <c:scaling>
          <c:orientation val="minMax"/>
          <c:max val="0.35000000000000003"/>
          <c:min val="0"/>
        </c:scaling>
        <c:delete val="0"/>
        <c:axPos val="l"/>
        <c:numFmt formatCode="0.0%" sourceLinked="0"/>
        <c:majorTickMark val="out"/>
        <c:minorTickMark val="none"/>
        <c:tickLblPos val="nextTo"/>
        <c:txPr>
          <a:bodyPr/>
          <a:lstStyle/>
          <a:p>
            <a:pPr>
              <a:defRPr sz="1400">
                <a:latin typeface="Arial" charset="0"/>
                <a:ea typeface="Arial" charset="0"/>
                <a:cs typeface="Arial" charset="0"/>
              </a:defRPr>
            </a:pPr>
            <a:endParaRPr lang="en-US"/>
          </a:p>
        </c:txPr>
        <c:crossAx val="542476672"/>
        <c:crosses val="autoZero"/>
        <c:crossBetween val="between"/>
        <c:majorUnit val="5.000000000000001E-2"/>
      </c:valAx>
    </c:plotArea>
    <c:legend>
      <c:legendPos val="t"/>
      <c:layout>
        <c:manualLayout>
          <c:xMode val="edge"/>
          <c:yMode val="edge"/>
          <c:x val="0.35327343512096343"/>
          <c:y val="5.2090887639273969E-2"/>
          <c:w val="0.51206842274848996"/>
          <c:h val="6.5086947249425306E-2"/>
        </c:manualLayout>
      </c:layout>
      <c:overlay val="0"/>
      <c:txPr>
        <a:bodyPr/>
        <a:lstStyle/>
        <a:p>
          <a:pPr>
            <a:defRPr sz="1400">
              <a:latin typeface="Arial" charset="0"/>
              <a:ea typeface="Arial" charset="0"/>
              <a:cs typeface="Arial"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8291776900195E-2"/>
          <c:y val="6.6149946837201698E-2"/>
          <c:w val="0.88523909652452704"/>
          <c:h val="0.83957219251336901"/>
        </c:manualLayout>
      </c:layout>
      <c:lineChart>
        <c:grouping val="standard"/>
        <c:varyColors val="0"/>
        <c:ser>
          <c:idx val="2"/>
          <c:order val="0"/>
          <c:marker>
            <c:symbol val="circle"/>
            <c:size val="7"/>
          </c:marker>
          <c:dPt>
            <c:idx val="15"/>
            <c:bubble3D val="0"/>
            <c:extLst>
              <c:ext xmlns:c16="http://schemas.microsoft.com/office/drawing/2014/chart" uri="{C3380CC4-5D6E-409C-BE32-E72D297353CC}">
                <c16:uniqueId val="{00000000-17A7-413B-A9B3-6FD57A22FF25}"/>
              </c:ext>
            </c:extLst>
          </c:dPt>
          <c:dLbls>
            <c:dLbl>
              <c:idx val="7"/>
              <c:layout>
                <c:manualLayout>
                  <c:x val="-6.2358341641493995E-2"/>
                  <c:y val="-5.47181090567305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969-4288-8A85-145988E2501C}"/>
                </c:ext>
              </c:extLst>
            </c:dLbl>
            <c:spPr>
              <a:noFill/>
              <a:ln>
                <a:noFill/>
              </a:ln>
              <a:effectLst/>
            </c:spPr>
            <c:txPr>
              <a:bodyPr wrap="square" lIns="38100" tIns="19050" rIns="38100" bIns="19050" anchor="ctr">
                <a:spAutoFit/>
              </a:bodyPr>
              <a:lstStyle/>
              <a:p>
                <a:pPr>
                  <a:defRPr sz="1200" b="1"/>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2019:Q1</c:v>
                </c:pt>
                <c:pt idx="1">
                  <c:v>2019:Q2</c:v>
                </c:pt>
                <c:pt idx="2">
                  <c:v>2019:Q3</c:v>
                </c:pt>
                <c:pt idx="3">
                  <c:v>2019:Q4</c:v>
                </c:pt>
                <c:pt idx="4">
                  <c:v>2020:Q1</c:v>
                </c:pt>
                <c:pt idx="5">
                  <c:v>2020:Q2</c:v>
                </c:pt>
                <c:pt idx="6">
                  <c:v>2020:Q3</c:v>
                </c:pt>
                <c:pt idx="7">
                  <c:v>2020:Q4</c:v>
                </c:pt>
                <c:pt idx="8">
                  <c:v>2021:Q1</c:v>
                </c:pt>
                <c:pt idx="9">
                  <c:v>2021:Q2</c:v>
                </c:pt>
                <c:pt idx="10">
                  <c:v>2021:Q3</c:v>
                </c:pt>
                <c:pt idx="11">
                  <c:v>2021:Q4</c:v>
                </c:pt>
              </c:strCache>
            </c:strRef>
          </c:cat>
          <c:val>
            <c:numRef>
              <c:f>Sheet1!$B$2:$B$13</c:f>
              <c:numCache>
                <c:formatCode>"$"#,##0.0</c:formatCode>
                <c:ptCount val="12"/>
                <c:pt idx="0">
                  <c:v>18950.3</c:v>
                </c:pt>
                <c:pt idx="1">
                  <c:v>19020.599999999999</c:v>
                </c:pt>
                <c:pt idx="2">
                  <c:v>19141.7</c:v>
                </c:pt>
                <c:pt idx="3">
                  <c:v>19254</c:v>
                </c:pt>
                <c:pt idx="4">
                  <c:v>19010.8</c:v>
                </c:pt>
                <c:pt idx="5">
                  <c:v>17302.5</c:v>
                </c:pt>
                <c:pt idx="6">
                  <c:v>18584</c:v>
                </c:pt>
                <c:pt idx="7">
                  <c:v>18612.8</c:v>
                </c:pt>
                <c:pt idx="8">
                  <c:v>18797.7</c:v>
                </c:pt>
                <c:pt idx="9">
                  <c:v>18980.8</c:v>
                </c:pt>
                <c:pt idx="10">
                  <c:v>19155.599999999999</c:v>
                </c:pt>
                <c:pt idx="11">
                  <c:v>19318.2</c:v>
                </c:pt>
              </c:numCache>
            </c:numRef>
          </c:val>
          <c:smooth val="0"/>
          <c:extLst>
            <c:ext xmlns:c16="http://schemas.microsoft.com/office/drawing/2014/chart" uri="{C3380CC4-5D6E-409C-BE32-E72D297353CC}">
              <c16:uniqueId val="{00000004-17A7-413B-A9B3-6FD57A22FF25}"/>
            </c:ext>
          </c:extLst>
        </c:ser>
        <c:dLbls>
          <c:dLblPos val="b"/>
          <c:showLegendKey val="0"/>
          <c:showVal val="1"/>
          <c:showCatName val="0"/>
          <c:showSerName val="0"/>
          <c:showPercent val="0"/>
          <c:showBubbleSize val="0"/>
        </c:dLbls>
        <c:marker val="1"/>
        <c:smooth val="0"/>
        <c:axId val="542476672"/>
        <c:axId val="542473536"/>
      </c:lineChart>
      <c:catAx>
        <c:axId val="542476672"/>
        <c:scaling>
          <c:orientation val="minMax"/>
        </c:scaling>
        <c:delete val="0"/>
        <c:axPos val="b"/>
        <c:numFmt formatCode="General" sourceLinked="1"/>
        <c:majorTickMark val="out"/>
        <c:minorTickMark val="none"/>
        <c:tickLblPos val="nextTo"/>
        <c:spPr>
          <a:ln/>
        </c:spPr>
        <c:txPr>
          <a:bodyPr rot="-5400000" vert="horz"/>
          <a:lstStyle/>
          <a:p>
            <a:pPr>
              <a:defRPr sz="1400">
                <a:latin typeface="Arial" charset="0"/>
                <a:ea typeface="Arial" charset="0"/>
                <a:cs typeface="Arial" charset="0"/>
              </a:defRPr>
            </a:pPr>
            <a:endParaRPr lang="en-US"/>
          </a:p>
        </c:txPr>
        <c:crossAx val="542473536"/>
        <c:crosses val="autoZero"/>
        <c:auto val="0"/>
        <c:lblAlgn val="ctr"/>
        <c:lblOffset val="80"/>
        <c:tickLblSkip val="1"/>
        <c:tickMarkSkip val="1"/>
        <c:noMultiLvlLbl val="0"/>
      </c:catAx>
      <c:valAx>
        <c:axId val="542473536"/>
        <c:scaling>
          <c:orientation val="minMax"/>
          <c:max val="19500"/>
          <c:min val="17000"/>
        </c:scaling>
        <c:delete val="0"/>
        <c:axPos val="l"/>
        <c:majorGridlines/>
        <c:numFmt formatCode="&quot;$&quot;#,##0" sourceLinked="0"/>
        <c:majorTickMark val="out"/>
        <c:minorTickMark val="none"/>
        <c:tickLblPos val="nextTo"/>
        <c:txPr>
          <a:bodyPr/>
          <a:lstStyle/>
          <a:p>
            <a:pPr>
              <a:defRPr sz="1400">
                <a:latin typeface="Arial" charset="0"/>
                <a:ea typeface="Arial" charset="0"/>
                <a:cs typeface="Arial" charset="0"/>
              </a:defRPr>
            </a:pPr>
            <a:endParaRPr lang="en-US"/>
          </a:p>
        </c:txPr>
        <c:crossAx val="542476672"/>
        <c:crosses val="autoZero"/>
        <c:crossBetween val="between"/>
        <c:majorUnit val="50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71582872933115"/>
          <c:y val="6.9150404006993335E-2"/>
          <c:w val="0.88523909652452704"/>
          <c:h val="0.85365097458342232"/>
        </c:manualLayout>
      </c:layout>
      <c:lineChart>
        <c:grouping val="standard"/>
        <c:varyColors val="0"/>
        <c:ser>
          <c:idx val="2"/>
          <c:order val="0"/>
          <c:tx>
            <c:strRef>
              <c:f>Sheet1!$B$1</c:f>
              <c:strCache>
                <c:ptCount val="1"/>
                <c:pt idx="0">
                  <c:v>Personal Consumption Expenditures</c:v>
                </c:pt>
              </c:strCache>
            </c:strRef>
          </c:tx>
          <c:spPr>
            <a:ln>
              <a:solidFill>
                <a:schemeClr val="accent2"/>
              </a:solidFill>
            </a:ln>
          </c:spPr>
          <c:marker>
            <c:symbol val="circle"/>
            <c:size val="7"/>
            <c:spPr>
              <a:solidFill>
                <a:schemeClr val="accent2"/>
              </a:solidFill>
              <a:ln>
                <a:noFill/>
              </a:ln>
            </c:spPr>
          </c:marker>
          <c:dPt>
            <c:idx val="15"/>
            <c:bubble3D val="0"/>
            <c:extLst>
              <c:ext xmlns:c16="http://schemas.microsoft.com/office/drawing/2014/chart" uri="{C3380CC4-5D6E-409C-BE32-E72D297353CC}">
                <c16:uniqueId val="{00000000-17A7-413B-A9B3-6FD57A22FF25}"/>
              </c:ext>
            </c:extLst>
          </c:dPt>
          <c:dLbls>
            <c:dLbl>
              <c:idx val="7"/>
              <c:layout>
                <c:manualLayout>
                  <c:x val="-5.0249185224207217E-2"/>
                  <c:y val="3.62987289136701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2E-45E9-9BA8-A164466E9933}"/>
                </c:ext>
              </c:extLst>
            </c:dLbl>
            <c:dLbl>
              <c:idx val="9"/>
              <c:layout>
                <c:manualLayout>
                  <c:x val="-4.4194607015563832E-2"/>
                  <c:y val="3.62987289136700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2E-45E9-9BA8-A164466E9933}"/>
                </c:ext>
              </c:extLst>
            </c:dLbl>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Sheet1!$A$2:$A$12</c:f>
              <c:numCache>
                <c:formatCode>mmm\-yy</c:formatCode>
                <c:ptCount val="11"/>
                <c:pt idx="0">
                  <c:v>43770</c:v>
                </c:pt>
                <c:pt idx="1">
                  <c:v>43800</c:v>
                </c:pt>
                <c:pt idx="2">
                  <c:v>43831</c:v>
                </c:pt>
                <c:pt idx="3">
                  <c:v>43862</c:v>
                </c:pt>
                <c:pt idx="4">
                  <c:v>43891</c:v>
                </c:pt>
                <c:pt idx="5">
                  <c:v>43922</c:v>
                </c:pt>
                <c:pt idx="6">
                  <c:v>43952</c:v>
                </c:pt>
                <c:pt idx="7">
                  <c:v>43983</c:v>
                </c:pt>
                <c:pt idx="8">
                  <c:v>44013</c:v>
                </c:pt>
                <c:pt idx="9">
                  <c:v>44044</c:v>
                </c:pt>
                <c:pt idx="10">
                  <c:v>44075</c:v>
                </c:pt>
              </c:numCache>
            </c:numRef>
          </c:cat>
          <c:val>
            <c:numRef>
              <c:f>Sheet1!$B$2:$B$12</c:f>
              <c:numCache>
                <c:formatCode>"$"#,##0.0</c:formatCode>
                <c:ptCount val="11"/>
                <c:pt idx="0">
                  <c:v>14752.8</c:v>
                </c:pt>
                <c:pt idx="1">
                  <c:v>14796.3</c:v>
                </c:pt>
                <c:pt idx="2">
                  <c:v>14880.5</c:v>
                </c:pt>
                <c:pt idx="3">
                  <c:v>14877.4</c:v>
                </c:pt>
                <c:pt idx="4">
                  <c:v>13878.5</c:v>
                </c:pt>
                <c:pt idx="5">
                  <c:v>12112.1</c:v>
                </c:pt>
                <c:pt idx="6">
                  <c:v>13165.4</c:v>
                </c:pt>
                <c:pt idx="7">
                  <c:v>14014.6</c:v>
                </c:pt>
                <c:pt idx="8">
                  <c:v>14229</c:v>
                </c:pt>
                <c:pt idx="9">
                  <c:v>14376.9</c:v>
                </c:pt>
                <c:pt idx="10">
                  <c:v>14578.4</c:v>
                </c:pt>
              </c:numCache>
            </c:numRef>
          </c:val>
          <c:smooth val="0"/>
          <c:extLst>
            <c:ext xmlns:c16="http://schemas.microsoft.com/office/drawing/2014/chart" uri="{C3380CC4-5D6E-409C-BE32-E72D297353CC}">
              <c16:uniqueId val="{00000004-17A7-413B-A9B3-6FD57A22FF25}"/>
            </c:ext>
          </c:extLst>
        </c:ser>
        <c:ser>
          <c:idx val="0"/>
          <c:order val="1"/>
          <c:tx>
            <c:strRef>
              <c:f>Sheet1!$C$1</c:f>
              <c:strCache>
                <c:ptCount val="1"/>
                <c:pt idx="0">
                  <c:v>Disposable Personal Income</c:v>
                </c:pt>
              </c:strCache>
            </c:strRef>
          </c:tx>
          <c:marker>
            <c:symbol val="circle"/>
            <c:size val="7"/>
          </c:marker>
          <c:dLbls>
            <c:dLbl>
              <c:idx val="7"/>
              <c:layout>
                <c:manualLayout>
                  <c:x val="-5.1263327074154874E-2"/>
                  <c:y val="3.02976893635117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2E-45E9-9BA8-A164466E9933}"/>
                </c:ext>
              </c:extLst>
            </c:dLbl>
            <c:dLbl>
              <c:idx val="9"/>
              <c:layout>
                <c:manualLayout>
                  <c:x val="-5.4790118880689763E-2"/>
                  <c:y val="2.72971695884326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2E-45E9-9BA8-A164466E9933}"/>
                </c:ext>
              </c:extLst>
            </c:dLbl>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Sheet1!$A$2:$A$12</c:f>
              <c:numCache>
                <c:formatCode>mmm\-yy</c:formatCode>
                <c:ptCount val="11"/>
                <c:pt idx="0">
                  <c:v>43770</c:v>
                </c:pt>
                <c:pt idx="1">
                  <c:v>43800</c:v>
                </c:pt>
                <c:pt idx="2">
                  <c:v>43831</c:v>
                </c:pt>
                <c:pt idx="3">
                  <c:v>43862</c:v>
                </c:pt>
                <c:pt idx="4">
                  <c:v>43891</c:v>
                </c:pt>
                <c:pt idx="5">
                  <c:v>43922</c:v>
                </c:pt>
                <c:pt idx="6">
                  <c:v>43952</c:v>
                </c:pt>
                <c:pt idx="7">
                  <c:v>43983</c:v>
                </c:pt>
                <c:pt idx="8">
                  <c:v>44013</c:v>
                </c:pt>
                <c:pt idx="9">
                  <c:v>44044</c:v>
                </c:pt>
                <c:pt idx="10">
                  <c:v>44075</c:v>
                </c:pt>
              </c:numCache>
            </c:numRef>
          </c:cat>
          <c:val>
            <c:numRef>
              <c:f>Sheet1!$C$2:$C$12</c:f>
              <c:numCache>
                <c:formatCode>"$"#,##0.0</c:formatCode>
                <c:ptCount val="11"/>
                <c:pt idx="0">
                  <c:v>16565.400000000001</c:v>
                </c:pt>
                <c:pt idx="1">
                  <c:v>16567.8</c:v>
                </c:pt>
                <c:pt idx="2">
                  <c:v>16714.400000000001</c:v>
                </c:pt>
                <c:pt idx="3">
                  <c:v>16831.3</c:v>
                </c:pt>
                <c:pt idx="4">
                  <c:v>16550.099999999999</c:v>
                </c:pt>
                <c:pt idx="5">
                  <c:v>19005.400000000001</c:v>
                </c:pt>
                <c:pt idx="6">
                  <c:v>18085.7</c:v>
                </c:pt>
                <c:pt idx="7">
                  <c:v>17811.599999999999</c:v>
                </c:pt>
                <c:pt idx="8">
                  <c:v>17964.400000000001</c:v>
                </c:pt>
                <c:pt idx="9">
                  <c:v>17438.900000000001</c:v>
                </c:pt>
                <c:pt idx="10">
                  <c:v>17589.2</c:v>
                </c:pt>
              </c:numCache>
            </c:numRef>
          </c:val>
          <c:smooth val="0"/>
          <c:extLst>
            <c:ext xmlns:c16="http://schemas.microsoft.com/office/drawing/2014/chart" uri="{C3380CC4-5D6E-409C-BE32-E72D297353CC}">
              <c16:uniqueId val="{00000001-F542-414A-86F6-474123F29FD1}"/>
            </c:ext>
          </c:extLst>
        </c:ser>
        <c:dLbls>
          <c:dLblPos val="t"/>
          <c:showLegendKey val="0"/>
          <c:showVal val="1"/>
          <c:showCatName val="0"/>
          <c:showSerName val="0"/>
          <c:showPercent val="0"/>
          <c:showBubbleSize val="0"/>
        </c:dLbls>
        <c:marker val="1"/>
        <c:smooth val="0"/>
        <c:axId val="542476672"/>
        <c:axId val="542473536"/>
      </c:lineChart>
      <c:catAx>
        <c:axId val="542476672"/>
        <c:scaling>
          <c:orientation val="minMax"/>
        </c:scaling>
        <c:delete val="0"/>
        <c:axPos val="b"/>
        <c:numFmt formatCode="mmm\-yy" sourceLinked="1"/>
        <c:majorTickMark val="out"/>
        <c:minorTickMark val="none"/>
        <c:tickLblPos val="nextTo"/>
        <c:spPr>
          <a:ln/>
        </c:spPr>
        <c:txPr>
          <a:bodyPr rot="0" vert="horz"/>
          <a:lstStyle/>
          <a:p>
            <a:pPr>
              <a:defRPr sz="1400">
                <a:latin typeface="Arial" charset="0"/>
                <a:ea typeface="Arial" charset="0"/>
                <a:cs typeface="Arial" charset="0"/>
              </a:defRPr>
            </a:pPr>
            <a:endParaRPr lang="en-US"/>
          </a:p>
        </c:txPr>
        <c:crossAx val="542473536"/>
        <c:crosses val="autoZero"/>
        <c:auto val="0"/>
        <c:lblAlgn val="ctr"/>
        <c:lblOffset val="80"/>
        <c:tickLblSkip val="1"/>
        <c:tickMarkSkip val="1"/>
        <c:noMultiLvlLbl val="0"/>
      </c:catAx>
      <c:valAx>
        <c:axId val="542473536"/>
        <c:scaling>
          <c:orientation val="minMax"/>
          <c:max val="20000"/>
          <c:min val="7000"/>
        </c:scaling>
        <c:delete val="0"/>
        <c:axPos val="l"/>
        <c:numFmt formatCode="&quot;$&quot;#,##0" sourceLinked="0"/>
        <c:majorTickMark val="out"/>
        <c:minorTickMark val="none"/>
        <c:tickLblPos val="nextTo"/>
        <c:txPr>
          <a:bodyPr/>
          <a:lstStyle/>
          <a:p>
            <a:pPr>
              <a:defRPr sz="1400">
                <a:latin typeface="Arial" charset="0"/>
                <a:ea typeface="Arial" charset="0"/>
                <a:cs typeface="Arial" charset="0"/>
              </a:defRPr>
            </a:pPr>
            <a:endParaRPr lang="en-US"/>
          </a:p>
        </c:txPr>
        <c:crossAx val="542476672"/>
        <c:crosses val="autoZero"/>
        <c:crossBetween val="between"/>
        <c:majorUnit val="1000"/>
      </c:valAx>
    </c:plotArea>
    <c:legend>
      <c:legendPos val="t"/>
      <c:layout>
        <c:manualLayout>
          <c:xMode val="edge"/>
          <c:yMode val="edge"/>
          <c:x val="3.9949012823668154E-2"/>
          <c:y val="2.299580577721928E-2"/>
          <c:w val="0.51206842274848996"/>
          <c:h val="0.13553040684213011"/>
        </c:manualLayout>
      </c:layout>
      <c:overlay val="0"/>
      <c:txPr>
        <a:bodyPr/>
        <a:lstStyle/>
        <a:p>
          <a:pPr>
            <a:defRPr sz="1400">
              <a:latin typeface="Arial" charset="0"/>
              <a:ea typeface="Arial" charset="0"/>
              <a:cs typeface="Arial"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71582872933115"/>
          <c:y val="6.9150404006993335E-2"/>
          <c:w val="0.88523909652452704"/>
          <c:h val="0.85365097458342232"/>
        </c:manualLayout>
      </c:layout>
      <c:lineChart>
        <c:grouping val="standard"/>
        <c:varyColors val="0"/>
        <c:ser>
          <c:idx val="2"/>
          <c:order val="0"/>
          <c:tx>
            <c:strRef>
              <c:f>Sheet1!$B$1</c:f>
              <c:strCache>
                <c:ptCount val="1"/>
                <c:pt idx="0">
                  <c:v>spending on durable goods</c:v>
                </c:pt>
              </c:strCache>
            </c:strRef>
          </c:tx>
          <c:spPr>
            <a:ln>
              <a:solidFill>
                <a:srgbClr val="C00000"/>
              </a:solidFill>
            </a:ln>
          </c:spPr>
          <c:marker>
            <c:symbol val="circle"/>
            <c:size val="7"/>
            <c:spPr>
              <a:solidFill>
                <a:srgbClr val="C00000"/>
              </a:solidFill>
              <a:ln>
                <a:noFill/>
              </a:ln>
            </c:spPr>
          </c:marker>
          <c:dPt>
            <c:idx val="15"/>
            <c:bubble3D val="0"/>
            <c:extLst>
              <c:ext xmlns:c16="http://schemas.microsoft.com/office/drawing/2014/chart" uri="{C3380CC4-5D6E-409C-BE32-E72D297353CC}">
                <c16:uniqueId val="{00000000-17A7-413B-A9B3-6FD57A22FF25}"/>
              </c:ext>
            </c:extLst>
          </c:dPt>
          <c:dLbls>
            <c:dLbl>
              <c:idx val="7"/>
              <c:layout>
                <c:manualLayout>
                  <c:x val="-5.0249185224207217E-2"/>
                  <c:y val="3.62987289136701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2E-45E9-9BA8-A164466E9933}"/>
                </c:ext>
              </c:extLst>
            </c:dLbl>
            <c:dLbl>
              <c:idx val="9"/>
              <c:layout>
                <c:manualLayout>
                  <c:x val="-4.4194607015563832E-2"/>
                  <c:y val="3.62987289136700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2E-45E9-9BA8-A164466E9933}"/>
                </c:ext>
              </c:extLst>
            </c:dLbl>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Sheet1!$A$2:$A$9</c:f>
              <c:numCache>
                <c:formatCode>mmm\-yy</c:formatCode>
                <c:ptCount val="8"/>
                <c:pt idx="0">
                  <c:v>43862</c:v>
                </c:pt>
                <c:pt idx="1">
                  <c:v>43891</c:v>
                </c:pt>
                <c:pt idx="2">
                  <c:v>43922</c:v>
                </c:pt>
                <c:pt idx="3">
                  <c:v>43952</c:v>
                </c:pt>
                <c:pt idx="4">
                  <c:v>43983</c:v>
                </c:pt>
                <c:pt idx="5">
                  <c:v>44013</c:v>
                </c:pt>
                <c:pt idx="6">
                  <c:v>44044</c:v>
                </c:pt>
                <c:pt idx="7">
                  <c:v>44075</c:v>
                </c:pt>
              </c:numCache>
            </c:numRef>
          </c:cat>
          <c:val>
            <c:numRef>
              <c:f>Sheet1!$B$2:$B$9</c:f>
              <c:numCache>
                <c:formatCode>0.0%</c:formatCode>
                <c:ptCount val="8"/>
                <c:pt idx="0">
                  <c:v>0</c:v>
                </c:pt>
                <c:pt idx="1">
                  <c:v>-0.1142</c:v>
                </c:pt>
                <c:pt idx="2">
                  <c:v>-0.2132</c:v>
                </c:pt>
                <c:pt idx="3">
                  <c:v>9.5999999999999992E-3</c:v>
                </c:pt>
                <c:pt idx="4">
                  <c:v>8.8999999999999996E-2</c:v>
                </c:pt>
                <c:pt idx="5">
                  <c:v>0.1062</c:v>
                </c:pt>
                <c:pt idx="6">
                  <c:v>0.1072</c:v>
                </c:pt>
                <c:pt idx="7">
                  <c:v>0.13900000000000001</c:v>
                </c:pt>
              </c:numCache>
            </c:numRef>
          </c:val>
          <c:smooth val="0"/>
          <c:extLst>
            <c:ext xmlns:c16="http://schemas.microsoft.com/office/drawing/2014/chart" uri="{C3380CC4-5D6E-409C-BE32-E72D297353CC}">
              <c16:uniqueId val="{00000004-17A7-413B-A9B3-6FD57A22FF25}"/>
            </c:ext>
          </c:extLst>
        </c:ser>
        <c:ser>
          <c:idx val="0"/>
          <c:order val="1"/>
          <c:tx>
            <c:strRef>
              <c:f>Sheet1!$C$1</c:f>
              <c:strCache>
                <c:ptCount val="1"/>
                <c:pt idx="0">
                  <c:v>spending on nondurable goods</c:v>
                </c:pt>
              </c:strCache>
            </c:strRef>
          </c:tx>
          <c:marker>
            <c:symbol val="circle"/>
            <c:size val="7"/>
          </c:marker>
          <c:dLbls>
            <c:dLbl>
              <c:idx val="7"/>
              <c:layout>
                <c:manualLayout>
                  <c:x val="-5.1263327074154874E-2"/>
                  <c:y val="3.02976893635117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2E-45E9-9BA8-A164466E9933}"/>
                </c:ext>
              </c:extLst>
            </c:dLbl>
            <c:dLbl>
              <c:idx val="9"/>
              <c:layout>
                <c:manualLayout>
                  <c:x val="-5.4790118880689763E-2"/>
                  <c:y val="2.729716958843261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2E-45E9-9BA8-A164466E9933}"/>
                </c:ext>
              </c:extLst>
            </c:dLbl>
            <c:spPr>
              <a:noFill/>
              <a:ln>
                <a:noFill/>
              </a:ln>
              <a:effectLst/>
            </c:spPr>
            <c:txPr>
              <a:bodyPr wrap="square" lIns="38100" tIns="19050" rIns="38100" bIns="19050" anchor="ctr">
                <a:spAutoFit/>
              </a:bodyPr>
              <a:lstStyle/>
              <a:p>
                <a:pPr>
                  <a:defRPr sz="12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Sheet1!$A$2:$A$9</c:f>
              <c:numCache>
                <c:formatCode>mmm\-yy</c:formatCode>
                <c:ptCount val="8"/>
                <c:pt idx="0">
                  <c:v>43862</c:v>
                </c:pt>
                <c:pt idx="1">
                  <c:v>43891</c:v>
                </c:pt>
                <c:pt idx="2">
                  <c:v>43922</c:v>
                </c:pt>
                <c:pt idx="3">
                  <c:v>43952</c:v>
                </c:pt>
                <c:pt idx="4">
                  <c:v>43983</c:v>
                </c:pt>
                <c:pt idx="5">
                  <c:v>44013</c:v>
                </c:pt>
                <c:pt idx="6">
                  <c:v>44044</c:v>
                </c:pt>
                <c:pt idx="7">
                  <c:v>44075</c:v>
                </c:pt>
              </c:numCache>
            </c:numRef>
          </c:cat>
          <c:val>
            <c:numRef>
              <c:f>Sheet1!$C$2:$C$9</c:f>
              <c:numCache>
                <c:formatCode>0.0%</c:formatCode>
                <c:ptCount val="8"/>
                <c:pt idx="0">
                  <c:v>0</c:v>
                </c:pt>
                <c:pt idx="1">
                  <c:v>4.8899999999999999E-2</c:v>
                </c:pt>
                <c:pt idx="2">
                  <c:v>-8.7999999999999995E-2</c:v>
                </c:pt>
                <c:pt idx="3">
                  <c:v>-1.41E-2</c:v>
                </c:pt>
                <c:pt idx="4">
                  <c:v>2.93E-2</c:v>
                </c:pt>
                <c:pt idx="5">
                  <c:v>3.7400000000000003E-2</c:v>
                </c:pt>
                <c:pt idx="6">
                  <c:v>3.1399999999999997E-2</c:v>
                </c:pt>
                <c:pt idx="7">
                  <c:v>4.9500000000000002E-2</c:v>
                </c:pt>
              </c:numCache>
            </c:numRef>
          </c:val>
          <c:smooth val="0"/>
          <c:extLst>
            <c:ext xmlns:c16="http://schemas.microsoft.com/office/drawing/2014/chart" uri="{C3380CC4-5D6E-409C-BE32-E72D297353CC}">
              <c16:uniqueId val="{00000001-F542-414A-86F6-474123F29FD1}"/>
            </c:ext>
          </c:extLst>
        </c:ser>
        <c:ser>
          <c:idx val="1"/>
          <c:order val="2"/>
          <c:tx>
            <c:strRef>
              <c:f>Sheet1!$D$1</c:f>
              <c:strCache>
                <c:ptCount val="1"/>
                <c:pt idx="0">
                  <c:v>spending on services</c:v>
                </c:pt>
              </c:strCache>
            </c:strRef>
          </c:tx>
          <c:dLbls>
            <c:spPr>
              <a:noFill/>
              <a:ln>
                <a:noFill/>
              </a:ln>
              <a:effectLst/>
            </c:spPr>
            <c:txPr>
              <a:bodyPr wrap="square" lIns="38100" tIns="19050" rIns="38100" bIns="19050" anchor="ctr">
                <a:spAutoFit/>
              </a:bodyPr>
              <a:lstStyle/>
              <a:p>
                <a:pPr>
                  <a:defRPr sz="1200"/>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Sheet1!$A$2:$A$9</c:f>
              <c:numCache>
                <c:formatCode>mmm\-yy</c:formatCode>
                <c:ptCount val="8"/>
                <c:pt idx="0">
                  <c:v>43862</c:v>
                </c:pt>
                <c:pt idx="1">
                  <c:v>43891</c:v>
                </c:pt>
                <c:pt idx="2">
                  <c:v>43922</c:v>
                </c:pt>
                <c:pt idx="3">
                  <c:v>43952</c:v>
                </c:pt>
                <c:pt idx="4">
                  <c:v>43983</c:v>
                </c:pt>
                <c:pt idx="5">
                  <c:v>44013</c:v>
                </c:pt>
                <c:pt idx="6">
                  <c:v>44044</c:v>
                </c:pt>
                <c:pt idx="7">
                  <c:v>44075</c:v>
                </c:pt>
              </c:numCache>
            </c:numRef>
          </c:cat>
          <c:val>
            <c:numRef>
              <c:f>Sheet1!$D$2:$D$9</c:f>
              <c:numCache>
                <c:formatCode>0.0%</c:formatCode>
                <c:ptCount val="8"/>
                <c:pt idx="0">
                  <c:v>0</c:v>
                </c:pt>
                <c:pt idx="1">
                  <c:v>-9.0200000000000002E-2</c:v>
                </c:pt>
                <c:pt idx="2">
                  <c:v>-0.20069999999999999</c:v>
                </c:pt>
                <c:pt idx="3">
                  <c:v>-0.1547</c:v>
                </c:pt>
                <c:pt idx="4">
                  <c:v>-0.1032</c:v>
                </c:pt>
                <c:pt idx="5">
                  <c:v>-9.11E-2</c:v>
                </c:pt>
                <c:pt idx="6">
                  <c:v>-7.9799999999999996E-2</c:v>
                </c:pt>
                <c:pt idx="7">
                  <c:v>-7.2700000000000001E-2</c:v>
                </c:pt>
              </c:numCache>
            </c:numRef>
          </c:val>
          <c:smooth val="0"/>
          <c:extLst>
            <c:ext xmlns:c16="http://schemas.microsoft.com/office/drawing/2014/chart" uri="{C3380CC4-5D6E-409C-BE32-E72D297353CC}">
              <c16:uniqueId val="{00000001-1374-4C9F-AF81-715512E48E45}"/>
            </c:ext>
          </c:extLst>
        </c:ser>
        <c:dLbls>
          <c:dLblPos val="t"/>
          <c:showLegendKey val="0"/>
          <c:showVal val="1"/>
          <c:showCatName val="0"/>
          <c:showSerName val="0"/>
          <c:showPercent val="0"/>
          <c:showBubbleSize val="0"/>
        </c:dLbls>
        <c:marker val="1"/>
        <c:smooth val="0"/>
        <c:axId val="542476672"/>
        <c:axId val="542473536"/>
      </c:lineChart>
      <c:catAx>
        <c:axId val="542476672"/>
        <c:scaling>
          <c:orientation val="minMax"/>
        </c:scaling>
        <c:delete val="0"/>
        <c:axPos val="b"/>
        <c:numFmt formatCode="mmm\-yy" sourceLinked="1"/>
        <c:majorTickMark val="out"/>
        <c:minorTickMark val="none"/>
        <c:tickLblPos val="low"/>
        <c:spPr>
          <a:ln/>
        </c:spPr>
        <c:txPr>
          <a:bodyPr rot="0" vert="horz"/>
          <a:lstStyle/>
          <a:p>
            <a:pPr>
              <a:defRPr sz="1400">
                <a:latin typeface="Arial" charset="0"/>
                <a:ea typeface="Arial" charset="0"/>
                <a:cs typeface="Arial" charset="0"/>
              </a:defRPr>
            </a:pPr>
            <a:endParaRPr lang="en-US"/>
          </a:p>
        </c:txPr>
        <c:crossAx val="542473536"/>
        <c:crosses val="autoZero"/>
        <c:auto val="0"/>
        <c:lblAlgn val="ctr"/>
        <c:lblOffset val="80"/>
        <c:tickLblSkip val="1"/>
        <c:tickMarkSkip val="1"/>
        <c:noMultiLvlLbl val="0"/>
      </c:catAx>
      <c:valAx>
        <c:axId val="542473536"/>
        <c:scaling>
          <c:orientation val="minMax"/>
          <c:max val="0.15000000000000002"/>
          <c:min val="-0.25"/>
        </c:scaling>
        <c:delete val="0"/>
        <c:axPos val="l"/>
        <c:numFmt formatCode="0%" sourceLinked="0"/>
        <c:majorTickMark val="out"/>
        <c:minorTickMark val="none"/>
        <c:tickLblPos val="nextTo"/>
        <c:txPr>
          <a:bodyPr/>
          <a:lstStyle/>
          <a:p>
            <a:pPr>
              <a:defRPr sz="1400">
                <a:latin typeface="Arial" charset="0"/>
                <a:ea typeface="Arial" charset="0"/>
                <a:cs typeface="Arial" charset="0"/>
              </a:defRPr>
            </a:pPr>
            <a:endParaRPr lang="en-US"/>
          </a:p>
        </c:txPr>
        <c:crossAx val="542476672"/>
        <c:crosses val="autoZero"/>
        <c:crossBetween val="between"/>
        <c:majorUnit val="0.1"/>
      </c:valAx>
    </c:plotArea>
    <c:legend>
      <c:legendPos val="t"/>
      <c:layout>
        <c:manualLayout>
          <c:xMode val="edge"/>
          <c:yMode val="edge"/>
          <c:x val="0.18183936417394037"/>
          <c:y val="0"/>
          <c:w val="0.50917501008599764"/>
          <c:h val="0.2139904550394556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33360592537209"/>
          <c:y val="3.3155578595908598E-2"/>
          <c:w val="0.88660798149489495"/>
          <c:h val="0.81592108711912159"/>
        </c:manualLayout>
      </c:layout>
      <c:lineChart>
        <c:grouping val="standard"/>
        <c:varyColors val="0"/>
        <c:ser>
          <c:idx val="0"/>
          <c:order val="0"/>
          <c:tx>
            <c:strRef>
              <c:f>Sheet1!$B$1</c:f>
              <c:strCache>
                <c:ptCount val="1"/>
                <c:pt idx="0">
                  <c:v>Home remodeling</c:v>
                </c:pt>
              </c:strCache>
            </c:strRef>
          </c:tx>
          <c:spPr>
            <a:ln>
              <a:solidFill>
                <a:schemeClr val="accent2"/>
              </a:solidFill>
            </a:ln>
          </c:spPr>
          <c:marker>
            <c:symbol val="none"/>
          </c:marker>
          <c:dPt>
            <c:idx val="0"/>
            <c:bubble3D val="0"/>
            <c:extLst xmlns:c15="http://schemas.microsoft.com/office/drawing/2012/chart">
              <c:ext xmlns:c16="http://schemas.microsoft.com/office/drawing/2014/chart" uri="{C3380CC4-5D6E-409C-BE32-E72D297353CC}">
                <c16:uniqueId val="{00000003-6C64-471C-8F81-661FDB8A1ABC}"/>
              </c:ext>
            </c:extLst>
          </c:dPt>
          <c:dPt>
            <c:idx val="1"/>
            <c:bubble3D val="0"/>
            <c:extLst xmlns:c15="http://schemas.microsoft.com/office/drawing/2012/chart">
              <c:ext xmlns:c16="http://schemas.microsoft.com/office/drawing/2014/chart" uri="{C3380CC4-5D6E-409C-BE32-E72D297353CC}">
                <c16:uniqueId val="{00000004-6C64-471C-8F81-661FDB8A1ABC}"/>
              </c:ext>
            </c:extLst>
          </c:dPt>
          <c:dPt>
            <c:idx val="2"/>
            <c:bubble3D val="0"/>
            <c:extLst xmlns:c15="http://schemas.microsoft.com/office/drawing/2012/chart">
              <c:ext xmlns:c16="http://schemas.microsoft.com/office/drawing/2014/chart" uri="{C3380CC4-5D6E-409C-BE32-E72D297353CC}">
                <c16:uniqueId val="{00000001-6C64-471C-8F81-661FDB8A1ABC}"/>
              </c:ext>
            </c:extLst>
          </c:dPt>
          <c:dPt>
            <c:idx val="3"/>
            <c:bubble3D val="0"/>
            <c:extLst xmlns:c15="http://schemas.microsoft.com/office/drawing/2012/chart">
              <c:ext xmlns:c16="http://schemas.microsoft.com/office/drawing/2014/chart" uri="{C3380CC4-5D6E-409C-BE32-E72D297353CC}">
                <c16:uniqueId val="{00000005-6C64-471C-8F81-661FDB8A1ABC}"/>
              </c:ext>
            </c:extLst>
          </c:dPt>
          <c:dPt>
            <c:idx val="4"/>
            <c:bubble3D val="0"/>
            <c:extLst xmlns:c15="http://schemas.microsoft.com/office/drawing/2012/chart">
              <c:ext xmlns:c16="http://schemas.microsoft.com/office/drawing/2014/chart" uri="{C3380CC4-5D6E-409C-BE32-E72D297353CC}">
                <c16:uniqueId val="{00000006-6C64-471C-8F81-661FDB8A1ABC}"/>
              </c:ext>
            </c:extLst>
          </c:dPt>
          <c:dPt>
            <c:idx val="5"/>
            <c:bubble3D val="0"/>
            <c:extLst xmlns:c15="http://schemas.microsoft.com/office/drawing/2012/chart">
              <c:ext xmlns:c16="http://schemas.microsoft.com/office/drawing/2014/chart" uri="{C3380CC4-5D6E-409C-BE32-E72D297353CC}">
                <c16:uniqueId val="{00000007-6C64-471C-8F81-661FDB8A1ABC}"/>
              </c:ext>
            </c:extLst>
          </c:dPt>
          <c:dPt>
            <c:idx val="6"/>
            <c:bubble3D val="0"/>
            <c:extLst xmlns:c15="http://schemas.microsoft.com/office/drawing/2012/chart">
              <c:ext xmlns:c16="http://schemas.microsoft.com/office/drawing/2014/chart" uri="{C3380CC4-5D6E-409C-BE32-E72D297353CC}">
                <c16:uniqueId val="{00000004-C0F4-4DB2-A308-D8DBC4180399}"/>
              </c:ext>
            </c:extLst>
          </c:dPt>
          <c:dPt>
            <c:idx val="7"/>
            <c:bubble3D val="0"/>
            <c:extLst xmlns:c15="http://schemas.microsoft.com/office/drawing/2012/chart">
              <c:ext xmlns:c16="http://schemas.microsoft.com/office/drawing/2014/chart" uri="{C3380CC4-5D6E-409C-BE32-E72D297353CC}">
                <c16:uniqueId val="{00000005-C0F4-4DB2-A308-D8DBC4180399}"/>
              </c:ext>
            </c:extLst>
          </c:dPt>
          <c:dPt>
            <c:idx val="8"/>
            <c:bubble3D val="0"/>
            <c:extLst xmlns:c15="http://schemas.microsoft.com/office/drawing/2012/chart">
              <c:ext xmlns:c16="http://schemas.microsoft.com/office/drawing/2014/chart" uri="{C3380CC4-5D6E-409C-BE32-E72D297353CC}">
                <c16:uniqueId val="{00000000-6C64-471C-8F81-661FDB8A1ABC}"/>
              </c:ext>
            </c:extLst>
          </c:dPt>
          <c:dPt>
            <c:idx val="9"/>
            <c:bubble3D val="0"/>
            <c:extLst xmlns:c15="http://schemas.microsoft.com/office/drawing/2012/chart">
              <c:ext xmlns:c16="http://schemas.microsoft.com/office/drawing/2014/chart" uri="{C3380CC4-5D6E-409C-BE32-E72D297353CC}">
                <c16:uniqueId val="{00000002-6C64-471C-8F81-661FDB8A1ABC}"/>
              </c:ext>
            </c:extLst>
          </c:dPt>
          <c:dPt>
            <c:idx val="10"/>
            <c:bubble3D val="0"/>
            <c:extLst xmlns:c15="http://schemas.microsoft.com/office/drawing/2012/chart">
              <c:ext xmlns:c16="http://schemas.microsoft.com/office/drawing/2014/chart" uri="{C3380CC4-5D6E-409C-BE32-E72D297353CC}">
                <c16:uniqueId val="{00000006-C0F4-4DB2-A308-D8DBC4180399}"/>
              </c:ext>
            </c:extLst>
          </c:dPt>
          <c:dPt>
            <c:idx val="23"/>
            <c:bubble3D val="0"/>
            <c:extLst xmlns:c15="http://schemas.microsoft.com/office/drawing/2012/chart">
              <c:ext xmlns:c16="http://schemas.microsoft.com/office/drawing/2014/chart" uri="{C3380CC4-5D6E-409C-BE32-E72D297353CC}">
                <c16:uniqueId val="{00000000-AC74-493F-90D3-7BC3CBDAB987}"/>
              </c:ext>
            </c:extLst>
          </c:dPt>
          <c:dPt>
            <c:idx val="25"/>
            <c:bubble3D val="0"/>
            <c:extLst xmlns:c15="http://schemas.microsoft.com/office/drawing/2012/chart">
              <c:ext xmlns:c16="http://schemas.microsoft.com/office/drawing/2014/chart" uri="{C3380CC4-5D6E-409C-BE32-E72D297353CC}">
                <c16:uniqueId val="{00000001-AC74-493F-90D3-7BC3CBDAB987}"/>
              </c:ext>
            </c:extLst>
          </c:dPt>
          <c:dPt>
            <c:idx val="26"/>
            <c:bubble3D val="0"/>
            <c:extLst xmlns:c15="http://schemas.microsoft.com/office/drawing/2012/chart">
              <c:ext xmlns:c16="http://schemas.microsoft.com/office/drawing/2014/chart" uri="{C3380CC4-5D6E-409C-BE32-E72D297353CC}">
                <c16:uniqueId val="{00000003-AC74-493F-90D3-7BC3CBDAB987}"/>
              </c:ext>
            </c:extLst>
          </c:dPt>
          <c:cat>
            <c:strRef>
              <c:f>Sheet1!$A$2:$A$17</c:f>
              <c:strCache>
                <c:ptCount val="16"/>
                <c:pt idx="0">
                  <c:v>17:Q1</c:v>
                </c:pt>
                <c:pt idx="1">
                  <c:v>17:Q2</c:v>
                </c:pt>
                <c:pt idx="2">
                  <c:v>17:Q3</c:v>
                </c:pt>
                <c:pt idx="3">
                  <c:v>17:Q4</c:v>
                </c:pt>
                <c:pt idx="4">
                  <c:v>18:q1</c:v>
                </c:pt>
                <c:pt idx="5">
                  <c:v>18:q2</c:v>
                </c:pt>
                <c:pt idx="6">
                  <c:v>18:q3</c:v>
                </c:pt>
                <c:pt idx="7">
                  <c:v>18:q4</c:v>
                </c:pt>
                <c:pt idx="8">
                  <c:v>19:q1</c:v>
                </c:pt>
                <c:pt idx="9">
                  <c:v>19:q2</c:v>
                </c:pt>
                <c:pt idx="10">
                  <c:v>19:q3</c:v>
                </c:pt>
                <c:pt idx="11">
                  <c:v>19:q4</c:v>
                </c:pt>
                <c:pt idx="12">
                  <c:v>20:q1</c:v>
                </c:pt>
                <c:pt idx="13">
                  <c:v>20:q2</c:v>
                </c:pt>
                <c:pt idx="14">
                  <c:v>20:q3F</c:v>
                </c:pt>
                <c:pt idx="15">
                  <c:v>20:q4F</c:v>
                </c:pt>
              </c:strCache>
            </c:strRef>
          </c:cat>
          <c:val>
            <c:numRef>
              <c:f>Sheet1!$B$2:$B$17</c:f>
              <c:numCache>
                <c:formatCode>"$"#,##0.0</c:formatCode>
                <c:ptCount val="16"/>
                <c:pt idx="3">
                  <c:v>292</c:v>
                </c:pt>
                <c:pt idx="4">
                  <c:v>296</c:v>
                </c:pt>
                <c:pt idx="5">
                  <c:v>301</c:v>
                </c:pt>
                <c:pt idx="6">
                  <c:v>308</c:v>
                </c:pt>
                <c:pt idx="7">
                  <c:v>312</c:v>
                </c:pt>
                <c:pt idx="8">
                  <c:v>315</c:v>
                </c:pt>
                <c:pt idx="9">
                  <c:v>320</c:v>
                </c:pt>
                <c:pt idx="10">
                  <c:v>325</c:v>
                </c:pt>
                <c:pt idx="11">
                  <c:v>327</c:v>
                </c:pt>
                <c:pt idx="12">
                  <c:v>325</c:v>
                </c:pt>
                <c:pt idx="13">
                  <c:v>328</c:v>
                </c:pt>
                <c:pt idx="14">
                  <c:v>330</c:v>
                </c:pt>
                <c:pt idx="15">
                  <c:v>334</c:v>
                </c:pt>
              </c:numCache>
            </c:numRef>
          </c:val>
          <c:smooth val="0"/>
          <c:extLst xmlns:c15="http://schemas.microsoft.com/office/drawing/2012/chart">
            <c:ext xmlns:c16="http://schemas.microsoft.com/office/drawing/2014/chart" uri="{C3380CC4-5D6E-409C-BE32-E72D297353CC}">
              <c16:uniqueId val="{00000004-AC74-493F-90D3-7BC3CBDAB987}"/>
            </c:ext>
          </c:extLst>
        </c:ser>
        <c:ser>
          <c:idx val="2"/>
          <c:order val="1"/>
          <c:tx>
            <c:strRef>
              <c:f>Sheet1!$C$1</c:f>
              <c:strCache>
                <c:ptCount val="1"/>
                <c:pt idx="0">
                  <c:v>furniture, major appliances, TVs, computers</c:v>
                </c:pt>
              </c:strCache>
            </c:strRef>
          </c:tx>
          <c:marker>
            <c:symbol val="none"/>
          </c:marker>
          <c:cat>
            <c:strRef>
              <c:f>Sheet1!$A$2:$A$17</c:f>
              <c:strCache>
                <c:ptCount val="16"/>
                <c:pt idx="0">
                  <c:v>17:Q1</c:v>
                </c:pt>
                <c:pt idx="1">
                  <c:v>17:Q2</c:v>
                </c:pt>
                <c:pt idx="2">
                  <c:v>17:Q3</c:v>
                </c:pt>
                <c:pt idx="3">
                  <c:v>17:Q4</c:v>
                </c:pt>
                <c:pt idx="4">
                  <c:v>18:q1</c:v>
                </c:pt>
                <c:pt idx="5">
                  <c:v>18:q2</c:v>
                </c:pt>
                <c:pt idx="6">
                  <c:v>18:q3</c:v>
                </c:pt>
                <c:pt idx="7">
                  <c:v>18:q4</c:v>
                </c:pt>
                <c:pt idx="8">
                  <c:v>19:q1</c:v>
                </c:pt>
                <c:pt idx="9">
                  <c:v>19:q2</c:v>
                </c:pt>
                <c:pt idx="10">
                  <c:v>19:q3</c:v>
                </c:pt>
                <c:pt idx="11">
                  <c:v>19:q4</c:v>
                </c:pt>
                <c:pt idx="12">
                  <c:v>20:q1</c:v>
                </c:pt>
                <c:pt idx="13">
                  <c:v>20:q2</c:v>
                </c:pt>
                <c:pt idx="14">
                  <c:v>20:q3F</c:v>
                </c:pt>
                <c:pt idx="15">
                  <c:v>20:q4F</c:v>
                </c:pt>
              </c:strCache>
            </c:strRef>
          </c:cat>
          <c:val>
            <c:numRef>
              <c:f>Sheet1!$C$2:$C$17</c:f>
              <c:numCache>
                <c:formatCode>"$"#,##0.0</c:formatCode>
                <c:ptCount val="16"/>
                <c:pt idx="0">
                  <c:v>246.476</c:v>
                </c:pt>
                <c:pt idx="1">
                  <c:v>248.08799999999999</c:v>
                </c:pt>
                <c:pt idx="2">
                  <c:v>249.54300000000001</c:v>
                </c:pt>
                <c:pt idx="3">
                  <c:v>256.96699999999998</c:v>
                </c:pt>
                <c:pt idx="4">
                  <c:v>262.13400000000001</c:v>
                </c:pt>
                <c:pt idx="5">
                  <c:v>267.358</c:v>
                </c:pt>
                <c:pt idx="6">
                  <c:v>269.51100000000002</c:v>
                </c:pt>
                <c:pt idx="7">
                  <c:v>268.57100000000003</c:v>
                </c:pt>
                <c:pt idx="8">
                  <c:v>272.43400000000003</c:v>
                </c:pt>
                <c:pt idx="9">
                  <c:v>280.37599999999998</c:v>
                </c:pt>
                <c:pt idx="10">
                  <c:v>284.51400000000001</c:v>
                </c:pt>
                <c:pt idx="11">
                  <c:v>283.83800000000002</c:v>
                </c:pt>
                <c:pt idx="12">
                  <c:v>282.64600000000002</c:v>
                </c:pt>
                <c:pt idx="13">
                  <c:v>282.62099999999998</c:v>
                </c:pt>
              </c:numCache>
            </c:numRef>
          </c:val>
          <c:smooth val="0"/>
          <c:extLst>
            <c:ext xmlns:c16="http://schemas.microsoft.com/office/drawing/2014/chart" uri="{C3380CC4-5D6E-409C-BE32-E72D297353CC}">
              <c16:uniqueId val="{0000000E-2287-4ADA-8FC5-512906D86B5D}"/>
            </c:ext>
          </c:extLst>
        </c:ser>
        <c:dLbls>
          <c:showLegendKey val="0"/>
          <c:showVal val="0"/>
          <c:showCatName val="0"/>
          <c:showSerName val="0"/>
          <c:showPercent val="0"/>
          <c:showBubbleSize val="0"/>
        </c:dLbls>
        <c:smooth val="0"/>
        <c:axId val="1306718992"/>
        <c:axId val="1304183856"/>
      </c:lineChart>
      <c:catAx>
        <c:axId val="1306718992"/>
        <c:scaling>
          <c:orientation val="minMax"/>
        </c:scaling>
        <c:delete val="0"/>
        <c:axPos val="b"/>
        <c:numFmt formatCode="General" sourceLinked="0"/>
        <c:majorTickMark val="out"/>
        <c:minorTickMark val="none"/>
        <c:tickLblPos val="low"/>
        <c:txPr>
          <a:bodyPr rot="-5400000" vert="horz"/>
          <a:lstStyle/>
          <a:p>
            <a:pPr>
              <a:defRPr/>
            </a:pPr>
            <a:endParaRPr lang="en-US"/>
          </a:p>
        </c:txPr>
        <c:crossAx val="1304183856"/>
        <c:crosses val="autoZero"/>
        <c:auto val="1"/>
        <c:lblAlgn val="ctr"/>
        <c:lblOffset val="100"/>
        <c:noMultiLvlLbl val="0"/>
      </c:catAx>
      <c:valAx>
        <c:axId val="1304183856"/>
        <c:scaling>
          <c:orientation val="minMax"/>
          <c:max val="350"/>
          <c:min val="175"/>
        </c:scaling>
        <c:delete val="0"/>
        <c:axPos val="l"/>
        <c:majorGridlines/>
        <c:numFmt formatCode="&quot;$&quot;#,##0" sourceLinked="0"/>
        <c:majorTickMark val="out"/>
        <c:minorTickMark val="none"/>
        <c:tickLblPos val="nextTo"/>
        <c:txPr>
          <a:bodyPr/>
          <a:lstStyle/>
          <a:p>
            <a:pPr>
              <a:defRPr sz="1400"/>
            </a:pPr>
            <a:endParaRPr lang="en-US"/>
          </a:p>
        </c:txPr>
        <c:crossAx val="1306718992"/>
        <c:crosses val="autoZero"/>
        <c:crossBetween val="between"/>
        <c:majorUnit val="25"/>
        <c:minorUnit val="0.01"/>
      </c:valAx>
    </c:plotArea>
    <c:legend>
      <c:legendPos val="b"/>
      <c:layout>
        <c:manualLayout>
          <c:xMode val="edge"/>
          <c:yMode val="edge"/>
          <c:x val="0.53531671300731321"/>
          <c:y val="0.58358815031867362"/>
          <c:w val="0.45234888665623024"/>
          <c:h val="0.13730538510750495"/>
        </c:manualLayout>
      </c:layout>
      <c:overlay val="0"/>
      <c:txPr>
        <a:bodyPr/>
        <a:lstStyle/>
        <a:p>
          <a:pPr>
            <a:defRPr sz="1400" baseline="0"/>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60509831767096E-2"/>
          <c:y val="7.2152067068849343E-2"/>
          <c:w val="0.9340159271899886"/>
          <c:h val="0.74630541871921185"/>
        </c:manualLayout>
      </c:layout>
      <c:lineChart>
        <c:grouping val="standard"/>
        <c:varyColors val="0"/>
        <c:ser>
          <c:idx val="0"/>
          <c:order val="0"/>
          <c:tx>
            <c:strRef>
              <c:f>Sheet1!$A$2</c:f>
              <c:strCache>
                <c:ptCount val="1"/>
                <c:pt idx="0">
                  <c:v>Structures</c:v>
                </c:pt>
              </c:strCache>
            </c:strRef>
          </c:tx>
          <c:marker>
            <c:symbol val="none"/>
          </c:marker>
          <c:dPt>
            <c:idx val="6"/>
            <c:bubble3D val="0"/>
            <c:extLst>
              <c:ext xmlns:c16="http://schemas.microsoft.com/office/drawing/2014/chart" uri="{C3380CC4-5D6E-409C-BE32-E72D297353CC}">
                <c16:uniqueId val="{00000001-92E8-41C5-8D0E-8ED3382CBCE7}"/>
              </c:ext>
            </c:extLst>
          </c:dPt>
          <c:dPt>
            <c:idx val="7"/>
            <c:bubble3D val="0"/>
            <c:extLst>
              <c:ext xmlns:c16="http://schemas.microsoft.com/office/drawing/2014/chart" uri="{C3380CC4-5D6E-409C-BE32-E72D297353CC}">
                <c16:uniqueId val="{00000003-92E8-41C5-8D0E-8ED3382CBCE7}"/>
              </c:ext>
            </c:extLst>
          </c:dPt>
          <c:dPt>
            <c:idx val="8"/>
            <c:bubble3D val="0"/>
            <c:extLst>
              <c:ext xmlns:c16="http://schemas.microsoft.com/office/drawing/2014/chart" uri="{C3380CC4-5D6E-409C-BE32-E72D297353CC}">
                <c16:uniqueId val="{00000005-92E8-41C5-8D0E-8ED3382CBCE7}"/>
              </c:ext>
            </c:extLst>
          </c:dPt>
          <c:dPt>
            <c:idx val="13"/>
            <c:bubble3D val="0"/>
            <c:extLst>
              <c:ext xmlns:c16="http://schemas.microsoft.com/office/drawing/2014/chart" uri="{C3380CC4-5D6E-409C-BE32-E72D297353CC}">
                <c16:uniqueId val="{00000007-92E8-41C5-8D0E-8ED3382CBCE7}"/>
              </c:ext>
            </c:extLst>
          </c:dPt>
          <c:dPt>
            <c:idx val="21"/>
            <c:bubble3D val="0"/>
            <c:extLst>
              <c:ext xmlns:c16="http://schemas.microsoft.com/office/drawing/2014/chart" uri="{C3380CC4-5D6E-409C-BE32-E72D297353CC}">
                <c16:uniqueId val="{00000009-92E8-41C5-8D0E-8ED3382CBCE7}"/>
              </c:ext>
            </c:extLst>
          </c:dPt>
          <c:dLbls>
            <c:delete val="1"/>
          </c:dLbls>
          <c:cat>
            <c:strRef>
              <c:f>Sheet1!$B$1:$AF$1</c:f>
              <c:strCache>
                <c:ptCount val="31"/>
                <c:pt idx="0">
                  <c:v>2013:Q1</c:v>
                </c:pt>
                <c:pt idx="1">
                  <c:v>2013:Q2</c:v>
                </c:pt>
                <c:pt idx="2">
                  <c:v>2013:Q3</c:v>
                </c:pt>
                <c:pt idx="3">
                  <c:v>2013:Q4</c:v>
                </c:pt>
                <c:pt idx="4">
                  <c:v>2014:Q1</c:v>
                </c:pt>
                <c:pt idx="5">
                  <c:v>2014:Q2</c:v>
                </c:pt>
                <c:pt idx="6">
                  <c:v>2014:Q3</c:v>
                </c:pt>
                <c:pt idx="7">
                  <c:v>2014:Q4</c:v>
                </c:pt>
                <c:pt idx="8">
                  <c:v>2015:Q1</c:v>
                </c:pt>
                <c:pt idx="9">
                  <c:v>2015:Q2</c:v>
                </c:pt>
                <c:pt idx="10">
                  <c:v>2015:Q3</c:v>
                </c:pt>
                <c:pt idx="11">
                  <c:v>2015:Q4</c:v>
                </c:pt>
                <c:pt idx="12">
                  <c:v>2016:Q1</c:v>
                </c:pt>
                <c:pt idx="13">
                  <c:v>2016:Q2</c:v>
                </c:pt>
                <c:pt idx="14">
                  <c:v>2016:Q3</c:v>
                </c:pt>
                <c:pt idx="15">
                  <c:v>2016:Q4</c:v>
                </c:pt>
                <c:pt idx="16">
                  <c:v>2017:Q1</c:v>
                </c:pt>
                <c:pt idx="17">
                  <c:v>2017:Q2</c:v>
                </c:pt>
                <c:pt idx="18">
                  <c:v>2017:Q3</c:v>
                </c:pt>
                <c:pt idx="19">
                  <c:v>2017:Q4</c:v>
                </c:pt>
                <c:pt idx="20">
                  <c:v>2018:Q1</c:v>
                </c:pt>
                <c:pt idx="21">
                  <c:v>2018:Q2</c:v>
                </c:pt>
                <c:pt idx="22">
                  <c:v>2018:Q3</c:v>
                </c:pt>
                <c:pt idx="23">
                  <c:v>2018:Q4</c:v>
                </c:pt>
                <c:pt idx="24">
                  <c:v>2019:Q1</c:v>
                </c:pt>
                <c:pt idx="25">
                  <c:v>2019:Q2</c:v>
                </c:pt>
                <c:pt idx="26">
                  <c:v>2019:Q3</c:v>
                </c:pt>
                <c:pt idx="27">
                  <c:v>2019:Q4</c:v>
                </c:pt>
                <c:pt idx="28">
                  <c:v>2020:Q1</c:v>
                </c:pt>
                <c:pt idx="29">
                  <c:v>2020:Q2</c:v>
                </c:pt>
                <c:pt idx="30">
                  <c:v>2020:Q3</c:v>
                </c:pt>
              </c:strCache>
            </c:strRef>
          </c:cat>
          <c:val>
            <c:numRef>
              <c:f>Sheet1!$B$2:$AF$2</c:f>
              <c:numCache>
                <c:formatCode>0.0</c:formatCode>
                <c:ptCount val="31"/>
                <c:pt idx="0">
                  <c:v>-0.3</c:v>
                </c:pt>
                <c:pt idx="1">
                  <c:v>1.8</c:v>
                </c:pt>
                <c:pt idx="2">
                  <c:v>3.2</c:v>
                </c:pt>
                <c:pt idx="3">
                  <c:v>5.8</c:v>
                </c:pt>
                <c:pt idx="4">
                  <c:v>12.5</c:v>
                </c:pt>
                <c:pt idx="5">
                  <c:v>13</c:v>
                </c:pt>
                <c:pt idx="6">
                  <c:v>8</c:v>
                </c:pt>
                <c:pt idx="7">
                  <c:v>8.8000000000000007</c:v>
                </c:pt>
                <c:pt idx="8">
                  <c:v>2.9</c:v>
                </c:pt>
                <c:pt idx="9">
                  <c:v>0</c:v>
                </c:pt>
                <c:pt idx="10">
                  <c:v>-4.0999999999999996</c:v>
                </c:pt>
                <c:pt idx="11">
                  <c:v>-10.9</c:v>
                </c:pt>
                <c:pt idx="12">
                  <c:v>-11.5</c:v>
                </c:pt>
                <c:pt idx="13">
                  <c:v>-9.6999999999999993</c:v>
                </c:pt>
                <c:pt idx="14">
                  <c:v>-2.1</c:v>
                </c:pt>
                <c:pt idx="15">
                  <c:v>3.5</c:v>
                </c:pt>
                <c:pt idx="16">
                  <c:v>9.5</c:v>
                </c:pt>
                <c:pt idx="17">
                  <c:v>7.3</c:v>
                </c:pt>
                <c:pt idx="18">
                  <c:v>0.3</c:v>
                </c:pt>
                <c:pt idx="19">
                  <c:v>0</c:v>
                </c:pt>
                <c:pt idx="20">
                  <c:v>3</c:v>
                </c:pt>
                <c:pt idx="21">
                  <c:v>4.5</c:v>
                </c:pt>
                <c:pt idx="22">
                  <c:v>5.9</c:v>
                </c:pt>
                <c:pt idx="23">
                  <c:v>1.2</c:v>
                </c:pt>
                <c:pt idx="24">
                  <c:v>-1.7</c:v>
                </c:pt>
                <c:pt idx="25">
                  <c:v>-2.5</c:v>
                </c:pt>
                <c:pt idx="26">
                  <c:v>-0.1</c:v>
                </c:pt>
                <c:pt idx="27">
                  <c:v>1.9</c:v>
                </c:pt>
                <c:pt idx="28">
                  <c:v>-1</c:v>
                </c:pt>
                <c:pt idx="29">
                  <c:v>-11</c:v>
                </c:pt>
                <c:pt idx="30">
                  <c:v>-15.2</c:v>
                </c:pt>
              </c:numCache>
            </c:numRef>
          </c:val>
          <c:smooth val="0"/>
          <c:extLst>
            <c:ext xmlns:c16="http://schemas.microsoft.com/office/drawing/2014/chart" uri="{C3380CC4-5D6E-409C-BE32-E72D297353CC}">
              <c16:uniqueId val="{00000010-92E8-41C5-8D0E-8ED3382CBCE7}"/>
            </c:ext>
          </c:extLst>
        </c:ser>
        <c:ser>
          <c:idx val="1"/>
          <c:order val="1"/>
          <c:tx>
            <c:strRef>
              <c:f>Sheet1!$A$3</c:f>
              <c:strCache>
                <c:ptCount val="1"/>
                <c:pt idx="0">
                  <c:v>Equipment</c:v>
                </c:pt>
              </c:strCache>
            </c:strRef>
          </c:tx>
          <c:marker>
            <c:symbol val="none"/>
          </c:marker>
          <c:dLbls>
            <c:delete val="1"/>
          </c:dLbls>
          <c:cat>
            <c:strRef>
              <c:f>Sheet1!$B$1:$AF$1</c:f>
              <c:strCache>
                <c:ptCount val="31"/>
                <c:pt idx="0">
                  <c:v>2013:Q1</c:v>
                </c:pt>
                <c:pt idx="1">
                  <c:v>2013:Q2</c:v>
                </c:pt>
                <c:pt idx="2">
                  <c:v>2013:Q3</c:v>
                </c:pt>
                <c:pt idx="3">
                  <c:v>2013:Q4</c:v>
                </c:pt>
                <c:pt idx="4">
                  <c:v>2014:Q1</c:v>
                </c:pt>
                <c:pt idx="5">
                  <c:v>2014:Q2</c:v>
                </c:pt>
                <c:pt idx="6">
                  <c:v>2014:Q3</c:v>
                </c:pt>
                <c:pt idx="7">
                  <c:v>2014:Q4</c:v>
                </c:pt>
                <c:pt idx="8">
                  <c:v>2015:Q1</c:v>
                </c:pt>
                <c:pt idx="9">
                  <c:v>2015:Q2</c:v>
                </c:pt>
                <c:pt idx="10">
                  <c:v>2015:Q3</c:v>
                </c:pt>
                <c:pt idx="11">
                  <c:v>2015:Q4</c:v>
                </c:pt>
                <c:pt idx="12">
                  <c:v>2016:Q1</c:v>
                </c:pt>
                <c:pt idx="13">
                  <c:v>2016:Q2</c:v>
                </c:pt>
                <c:pt idx="14">
                  <c:v>2016:Q3</c:v>
                </c:pt>
                <c:pt idx="15">
                  <c:v>2016:Q4</c:v>
                </c:pt>
                <c:pt idx="16">
                  <c:v>2017:Q1</c:v>
                </c:pt>
                <c:pt idx="17">
                  <c:v>2017:Q2</c:v>
                </c:pt>
                <c:pt idx="18">
                  <c:v>2017:Q3</c:v>
                </c:pt>
                <c:pt idx="19">
                  <c:v>2017:Q4</c:v>
                </c:pt>
                <c:pt idx="20">
                  <c:v>2018:Q1</c:v>
                </c:pt>
                <c:pt idx="21">
                  <c:v>2018:Q2</c:v>
                </c:pt>
                <c:pt idx="22">
                  <c:v>2018:Q3</c:v>
                </c:pt>
                <c:pt idx="23">
                  <c:v>2018:Q4</c:v>
                </c:pt>
                <c:pt idx="24">
                  <c:v>2019:Q1</c:v>
                </c:pt>
                <c:pt idx="25">
                  <c:v>2019:Q2</c:v>
                </c:pt>
                <c:pt idx="26">
                  <c:v>2019:Q3</c:v>
                </c:pt>
                <c:pt idx="27">
                  <c:v>2019:Q4</c:v>
                </c:pt>
                <c:pt idx="28">
                  <c:v>2020:Q1</c:v>
                </c:pt>
                <c:pt idx="29">
                  <c:v>2020:Q2</c:v>
                </c:pt>
                <c:pt idx="30">
                  <c:v>2020:Q3</c:v>
                </c:pt>
              </c:strCache>
            </c:strRef>
          </c:cat>
          <c:val>
            <c:numRef>
              <c:f>Sheet1!$B$3:$AF$3</c:f>
              <c:numCache>
                <c:formatCode>General</c:formatCode>
                <c:ptCount val="31"/>
                <c:pt idx="0">
                  <c:v>2.9</c:v>
                </c:pt>
                <c:pt idx="1">
                  <c:v>2.2999999999999998</c:v>
                </c:pt>
                <c:pt idx="2">
                  <c:v>3.3</c:v>
                </c:pt>
                <c:pt idx="3">
                  <c:v>6.1</c:v>
                </c:pt>
                <c:pt idx="4">
                  <c:v>4.0999999999999996</c:v>
                </c:pt>
                <c:pt idx="5">
                  <c:v>6.1</c:v>
                </c:pt>
                <c:pt idx="6">
                  <c:v>10.7</c:v>
                </c:pt>
                <c:pt idx="7">
                  <c:v>5.0999999999999996</c:v>
                </c:pt>
                <c:pt idx="8">
                  <c:v>5.5</c:v>
                </c:pt>
                <c:pt idx="9">
                  <c:v>3.4</c:v>
                </c:pt>
                <c:pt idx="10">
                  <c:v>2.2000000000000002</c:v>
                </c:pt>
                <c:pt idx="11">
                  <c:v>1.9</c:v>
                </c:pt>
                <c:pt idx="12">
                  <c:v>0</c:v>
                </c:pt>
                <c:pt idx="13">
                  <c:v>-0.9</c:v>
                </c:pt>
                <c:pt idx="14">
                  <c:v>-3.3</c:v>
                </c:pt>
                <c:pt idx="15">
                  <c:v>-2.2000000000000002</c:v>
                </c:pt>
                <c:pt idx="16">
                  <c:v>-0.4</c:v>
                </c:pt>
                <c:pt idx="17">
                  <c:v>1.9</c:v>
                </c:pt>
                <c:pt idx="18">
                  <c:v>3.8</c:v>
                </c:pt>
                <c:pt idx="19">
                  <c:v>7.5</c:v>
                </c:pt>
                <c:pt idx="20">
                  <c:v>8.8000000000000007</c:v>
                </c:pt>
                <c:pt idx="21">
                  <c:v>8.1</c:v>
                </c:pt>
                <c:pt idx="22">
                  <c:v>8.1</c:v>
                </c:pt>
                <c:pt idx="23">
                  <c:v>7</c:v>
                </c:pt>
                <c:pt idx="24">
                  <c:v>5</c:v>
                </c:pt>
                <c:pt idx="25">
                  <c:v>3.3</c:v>
                </c:pt>
                <c:pt idx="26">
                  <c:v>1.4</c:v>
                </c:pt>
                <c:pt idx="27">
                  <c:v>-1.3</c:v>
                </c:pt>
                <c:pt idx="28">
                  <c:v>-5.8</c:v>
                </c:pt>
                <c:pt idx="29">
                  <c:v>-14.9</c:v>
                </c:pt>
                <c:pt idx="30">
                  <c:v>-2.4</c:v>
                </c:pt>
              </c:numCache>
            </c:numRef>
          </c:val>
          <c:smooth val="0"/>
          <c:extLst>
            <c:ext xmlns:c16="http://schemas.microsoft.com/office/drawing/2014/chart" uri="{C3380CC4-5D6E-409C-BE32-E72D297353CC}">
              <c16:uniqueId val="{00000000-AFB2-4CD3-998F-6958A252BACA}"/>
            </c:ext>
          </c:extLst>
        </c:ser>
        <c:ser>
          <c:idx val="2"/>
          <c:order val="2"/>
          <c:tx>
            <c:strRef>
              <c:f>Sheet1!$A$4</c:f>
              <c:strCache>
                <c:ptCount val="1"/>
                <c:pt idx="0">
                  <c:v>Intellectual property products</c:v>
                </c:pt>
              </c:strCache>
            </c:strRef>
          </c:tx>
          <c:marker>
            <c:symbol val="none"/>
          </c:marker>
          <c:dLbls>
            <c:delete val="1"/>
          </c:dLbls>
          <c:cat>
            <c:strRef>
              <c:f>Sheet1!$B$1:$AF$1</c:f>
              <c:strCache>
                <c:ptCount val="31"/>
                <c:pt idx="0">
                  <c:v>2013:Q1</c:v>
                </c:pt>
                <c:pt idx="1">
                  <c:v>2013:Q2</c:v>
                </c:pt>
                <c:pt idx="2">
                  <c:v>2013:Q3</c:v>
                </c:pt>
                <c:pt idx="3">
                  <c:v>2013:Q4</c:v>
                </c:pt>
                <c:pt idx="4">
                  <c:v>2014:Q1</c:v>
                </c:pt>
                <c:pt idx="5">
                  <c:v>2014:Q2</c:v>
                </c:pt>
                <c:pt idx="6">
                  <c:v>2014:Q3</c:v>
                </c:pt>
                <c:pt idx="7">
                  <c:v>2014:Q4</c:v>
                </c:pt>
                <c:pt idx="8">
                  <c:v>2015:Q1</c:v>
                </c:pt>
                <c:pt idx="9">
                  <c:v>2015:Q2</c:v>
                </c:pt>
                <c:pt idx="10">
                  <c:v>2015:Q3</c:v>
                </c:pt>
                <c:pt idx="11">
                  <c:v>2015:Q4</c:v>
                </c:pt>
                <c:pt idx="12">
                  <c:v>2016:Q1</c:v>
                </c:pt>
                <c:pt idx="13">
                  <c:v>2016:Q2</c:v>
                </c:pt>
                <c:pt idx="14">
                  <c:v>2016:Q3</c:v>
                </c:pt>
                <c:pt idx="15">
                  <c:v>2016:Q4</c:v>
                </c:pt>
                <c:pt idx="16">
                  <c:v>2017:Q1</c:v>
                </c:pt>
                <c:pt idx="17">
                  <c:v>2017:Q2</c:v>
                </c:pt>
                <c:pt idx="18">
                  <c:v>2017:Q3</c:v>
                </c:pt>
                <c:pt idx="19">
                  <c:v>2017:Q4</c:v>
                </c:pt>
                <c:pt idx="20">
                  <c:v>2018:Q1</c:v>
                </c:pt>
                <c:pt idx="21">
                  <c:v>2018:Q2</c:v>
                </c:pt>
                <c:pt idx="22">
                  <c:v>2018:Q3</c:v>
                </c:pt>
                <c:pt idx="23">
                  <c:v>2018:Q4</c:v>
                </c:pt>
                <c:pt idx="24">
                  <c:v>2019:Q1</c:v>
                </c:pt>
                <c:pt idx="25">
                  <c:v>2019:Q2</c:v>
                </c:pt>
                <c:pt idx="26">
                  <c:v>2019:Q3</c:v>
                </c:pt>
                <c:pt idx="27">
                  <c:v>2019:Q4</c:v>
                </c:pt>
                <c:pt idx="28">
                  <c:v>2020:Q1</c:v>
                </c:pt>
                <c:pt idx="29">
                  <c:v>2020:Q2</c:v>
                </c:pt>
                <c:pt idx="30">
                  <c:v>2020:Q3</c:v>
                </c:pt>
              </c:strCache>
            </c:strRef>
          </c:cat>
          <c:val>
            <c:numRef>
              <c:f>Sheet1!$B$4:$AF$4</c:f>
              <c:numCache>
                <c:formatCode>General</c:formatCode>
                <c:ptCount val="31"/>
                <c:pt idx="0">
                  <c:v>3.5</c:v>
                </c:pt>
                <c:pt idx="1">
                  <c:v>2.8</c:v>
                </c:pt>
                <c:pt idx="2">
                  <c:v>3.6</c:v>
                </c:pt>
                <c:pt idx="3">
                  <c:v>2.2000000000000002</c:v>
                </c:pt>
                <c:pt idx="4">
                  <c:v>2</c:v>
                </c:pt>
                <c:pt idx="5">
                  <c:v>4.0999999999999996</c:v>
                </c:pt>
                <c:pt idx="6">
                  <c:v>4.0999999999999996</c:v>
                </c:pt>
                <c:pt idx="7">
                  <c:v>6.4</c:v>
                </c:pt>
                <c:pt idx="8">
                  <c:v>4.3</c:v>
                </c:pt>
                <c:pt idx="9">
                  <c:v>3.7</c:v>
                </c:pt>
                <c:pt idx="10">
                  <c:v>2.6</c:v>
                </c:pt>
                <c:pt idx="11">
                  <c:v>2.9</c:v>
                </c:pt>
                <c:pt idx="12">
                  <c:v>6.8</c:v>
                </c:pt>
                <c:pt idx="13">
                  <c:v>9.1</c:v>
                </c:pt>
                <c:pt idx="14">
                  <c:v>8.6</c:v>
                </c:pt>
                <c:pt idx="15">
                  <c:v>6.4</c:v>
                </c:pt>
                <c:pt idx="16">
                  <c:v>5.2</c:v>
                </c:pt>
                <c:pt idx="17">
                  <c:v>3.3</c:v>
                </c:pt>
                <c:pt idx="18">
                  <c:v>3.6</c:v>
                </c:pt>
                <c:pt idx="19">
                  <c:v>4.9000000000000004</c:v>
                </c:pt>
                <c:pt idx="20">
                  <c:v>5.6</c:v>
                </c:pt>
                <c:pt idx="21">
                  <c:v>8.4</c:v>
                </c:pt>
                <c:pt idx="22">
                  <c:v>7.8</c:v>
                </c:pt>
                <c:pt idx="23">
                  <c:v>9.4</c:v>
                </c:pt>
                <c:pt idx="24">
                  <c:v>8.3000000000000007</c:v>
                </c:pt>
                <c:pt idx="25">
                  <c:v>6.2</c:v>
                </c:pt>
                <c:pt idx="26">
                  <c:v>6.5</c:v>
                </c:pt>
                <c:pt idx="27">
                  <c:v>4.5999999999999996</c:v>
                </c:pt>
                <c:pt idx="28">
                  <c:v>4.0999999999999996</c:v>
                </c:pt>
                <c:pt idx="29">
                  <c:v>0</c:v>
                </c:pt>
                <c:pt idx="30">
                  <c:v>-1.5</c:v>
                </c:pt>
              </c:numCache>
            </c:numRef>
          </c:val>
          <c:smooth val="0"/>
          <c:extLst>
            <c:ext xmlns:c16="http://schemas.microsoft.com/office/drawing/2014/chart" uri="{C3380CC4-5D6E-409C-BE32-E72D297353CC}">
              <c16:uniqueId val="{00000000-9D6F-4980-8725-3D301522C950}"/>
            </c:ext>
          </c:extLst>
        </c:ser>
        <c:dLbls>
          <c:dLblPos val="t"/>
          <c:showLegendKey val="0"/>
          <c:showVal val="1"/>
          <c:showCatName val="0"/>
          <c:showSerName val="0"/>
          <c:showPercent val="0"/>
          <c:showBubbleSize val="0"/>
        </c:dLbls>
        <c:smooth val="0"/>
        <c:axId val="221550856"/>
        <c:axId val="158272376"/>
      </c:lineChart>
      <c:catAx>
        <c:axId val="221550856"/>
        <c:scaling>
          <c:orientation val="minMax"/>
        </c:scaling>
        <c:delete val="0"/>
        <c:axPos val="b"/>
        <c:numFmt formatCode="General" sourceLinked="1"/>
        <c:majorTickMark val="out"/>
        <c:minorTickMark val="none"/>
        <c:tickLblPos val="low"/>
        <c:spPr>
          <a:ln w="12033">
            <a:solidFill>
              <a:schemeClr val="tx1"/>
            </a:solidFill>
            <a:prstDash val="solid"/>
          </a:ln>
        </c:spPr>
        <c:txPr>
          <a:bodyPr rot="-5400000" vert="horz"/>
          <a:lstStyle/>
          <a:p>
            <a:pPr rtl="0">
              <a:defRPr sz="1400" b="0" i="0" u="none" strike="noStrike" baseline="0">
                <a:solidFill>
                  <a:schemeClr val="tx1"/>
                </a:solidFill>
                <a:latin typeface="Arial"/>
                <a:ea typeface="Arial"/>
                <a:cs typeface="Arial"/>
              </a:defRPr>
            </a:pPr>
            <a:endParaRPr lang="en-US"/>
          </a:p>
        </c:txPr>
        <c:crossAx val="158272376"/>
        <c:crossesAt val="0"/>
        <c:auto val="1"/>
        <c:lblAlgn val="ctr"/>
        <c:lblOffset val="0"/>
        <c:noMultiLvlLbl val="0"/>
      </c:catAx>
      <c:valAx>
        <c:axId val="158272376"/>
        <c:scaling>
          <c:orientation val="minMax"/>
          <c:max val="16"/>
          <c:min val="-16"/>
        </c:scaling>
        <c:delete val="0"/>
        <c:axPos val="l"/>
        <c:majorGridlines/>
        <c:numFmt formatCode="#,##0" sourceLinked="0"/>
        <c:majorTickMark val="out"/>
        <c:minorTickMark val="none"/>
        <c:tickLblPos val="nextTo"/>
        <c:spPr>
          <a:ln w="3008">
            <a:solidFill>
              <a:schemeClr val="tx1"/>
            </a:solidFill>
            <a:prstDash val="solid"/>
          </a:ln>
        </c:spPr>
        <c:txPr>
          <a:bodyPr rot="0" vert="horz"/>
          <a:lstStyle/>
          <a:p>
            <a:pPr>
              <a:defRPr sz="1400" b="0" i="0" u="none" strike="noStrike" baseline="0">
                <a:solidFill>
                  <a:schemeClr val="tx1"/>
                </a:solidFill>
                <a:latin typeface="Arial"/>
                <a:ea typeface="Arial"/>
                <a:cs typeface="Arial"/>
              </a:defRPr>
            </a:pPr>
            <a:endParaRPr lang="en-US"/>
          </a:p>
        </c:txPr>
        <c:crossAx val="221550856"/>
        <c:crossesAt val="1"/>
        <c:crossBetween val="between"/>
        <c:majorUnit val="4"/>
        <c:minorUnit val="0.1"/>
      </c:valAx>
      <c:spPr>
        <a:noFill/>
        <a:ln w="25400">
          <a:noFill/>
        </a:ln>
      </c:spPr>
    </c:plotArea>
    <c:legend>
      <c:legendPos val="t"/>
      <c:layout>
        <c:manualLayout>
          <c:xMode val="edge"/>
          <c:yMode val="edge"/>
          <c:x val="0.53171703659108605"/>
          <c:y val="0.56789691590332614"/>
          <c:w val="0.38640848721713766"/>
          <c:h val="0.13214479601335619"/>
        </c:manualLayout>
      </c:layout>
      <c:overlay val="0"/>
      <c:txPr>
        <a:bodyPr/>
        <a:lstStyle/>
        <a:p>
          <a:pPr>
            <a:defRPr sz="1400"/>
          </a:pPr>
          <a:endParaRPr lang="en-US"/>
        </a:p>
      </c:txPr>
    </c:legend>
    <c:plotVisOnly val="1"/>
    <c:dispBlanksAs val="gap"/>
    <c:showDLblsOverMax val="0"/>
  </c:chart>
  <c:spPr>
    <a:noFill/>
    <a:ln>
      <a:noFill/>
    </a:ln>
  </c:spPr>
  <c:txPr>
    <a:bodyPr/>
    <a:lstStyle/>
    <a:p>
      <a:pPr>
        <a:defRPr sz="1327" b="0"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11557936581412"/>
          <c:y val="6.3205436310202534E-2"/>
          <c:w val="0.87717749873884598"/>
          <c:h val="0.71821244124873196"/>
        </c:manualLayout>
      </c:layout>
      <c:lineChart>
        <c:grouping val="standard"/>
        <c:varyColors val="0"/>
        <c:ser>
          <c:idx val="0"/>
          <c:order val="0"/>
          <c:tx>
            <c:strRef>
              <c:f>Sheet1!$A$2</c:f>
              <c:strCache>
                <c:ptCount val="1"/>
                <c:pt idx="0">
                  <c:v>NPW Change</c:v>
                </c:pt>
              </c:strCache>
            </c:strRef>
          </c:tx>
          <c:marker>
            <c:symbol val="none"/>
          </c:marker>
          <c:dPt>
            <c:idx val="17"/>
            <c:bubble3D val="0"/>
            <c:extLst>
              <c:ext xmlns:c16="http://schemas.microsoft.com/office/drawing/2014/chart" uri="{C3380CC4-5D6E-409C-BE32-E72D297353CC}">
                <c16:uniqueId val="{00000003-AFFB-4A8B-8A2F-0E1ECFEFC1D7}"/>
              </c:ext>
            </c:extLst>
          </c:dPt>
          <c:dPt>
            <c:idx val="18"/>
            <c:bubble3D val="0"/>
            <c:extLst>
              <c:ext xmlns:c16="http://schemas.microsoft.com/office/drawing/2014/chart" uri="{C3380CC4-5D6E-409C-BE32-E72D297353CC}">
                <c16:uniqueId val="{00000001-AFFB-4A8B-8A2F-0E1ECFEFC1D7}"/>
              </c:ext>
            </c:extLst>
          </c:dPt>
          <c:dPt>
            <c:idx val="37"/>
            <c:bubble3D val="0"/>
            <c:extLst>
              <c:ext xmlns:c16="http://schemas.microsoft.com/office/drawing/2014/chart" uri="{C3380CC4-5D6E-409C-BE32-E72D297353CC}">
                <c16:uniqueId val="{00000003-A171-4298-8DB5-CF288B9252B6}"/>
              </c:ext>
            </c:extLst>
          </c:dPt>
          <c:dPt>
            <c:idx val="38"/>
            <c:bubble3D val="0"/>
            <c:extLst>
              <c:ext xmlns:c16="http://schemas.microsoft.com/office/drawing/2014/chart" uri="{C3380CC4-5D6E-409C-BE32-E72D297353CC}">
                <c16:uniqueId val="{00000005-A171-4298-8DB5-CF288B9252B6}"/>
              </c:ext>
            </c:extLst>
          </c:dPt>
          <c:dPt>
            <c:idx val="39"/>
            <c:bubble3D val="0"/>
            <c:extLst>
              <c:ext xmlns:c16="http://schemas.microsoft.com/office/drawing/2014/chart" uri="{C3380CC4-5D6E-409C-BE32-E72D297353CC}">
                <c16:uniqueId val="{00000007-A171-4298-8DB5-CF288B9252B6}"/>
              </c:ext>
            </c:extLst>
          </c:dPt>
          <c:cat>
            <c:strRef>
              <c:f>Sheet1!$B$1:$N$1</c:f>
              <c:strCache>
                <c:ptCount val="13"/>
                <c:pt idx="0">
                  <c:v>08</c:v>
                </c:pt>
                <c:pt idx="1">
                  <c:v>09</c:v>
                </c:pt>
                <c:pt idx="2">
                  <c:v>10</c:v>
                </c:pt>
                <c:pt idx="3">
                  <c:v>11</c:v>
                </c:pt>
                <c:pt idx="4">
                  <c:v>12</c:v>
                </c:pt>
                <c:pt idx="5">
                  <c:v>13</c:v>
                </c:pt>
                <c:pt idx="6">
                  <c:v>14</c:v>
                </c:pt>
                <c:pt idx="7">
                  <c:v>15</c:v>
                </c:pt>
                <c:pt idx="8">
                  <c:v>16</c:v>
                </c:pt>
                <c:pt idx="9">
                  <c:v>17</c:v>
                </c:pt>
                <c:pt idx="10">
                  <c:v>18</c:v>
                </c:pt>
                <c:pt idx="11">
                  <c:v>19</c:v>
                </c:pt>
                <c:pt idx="12">
                  <c:v>20</c:v>
                </c:pt>
              </c:strCache>
            </c:strRef>
          </c:cat>
          <c:val>
            <c:numRef>
              <c:f>Sheet1!$B$2:$N$2</c:f>
              <c:numCache>
                <c:formatCode>0.0%</c:formatCode>
                <c:ptCount val="13"/>
                <c:pt idx="0">
                  <c:v>-1.8200000000000001E-2</c:v>
                </c:pt>
                <c:pt idx="1">
                  <c:v>-5.2999999999999999E-2</c:v>
                </c:pt>
                <c:pt idx="2">
                  <c:v>2E-3</c:v>
                </c:pt>
                <c:pt idx="3">
                  <c:v>2.2700000000000001E-2</c:v>
                </c:pt>
                <c:pt idx="4">
                  <c:v>5.6899999999999999E-2</c:v>
                </c:pt>
                <c:pt idx="5">
                  <c:v>3.7199999999999997E-2</c:v>
                </c:pt>
                <c:pt idx="6">
                  <c:v>5.0599999999999999E-2</c:v>
                </c:pt>
                <c:pt idx="7">
                  <c:v>3.8199999999999998E-2</c:v>
                </c:pt>
                <c:pt idx="8">
                  <c:v>3.1399999999999997E-2</c:v>
                </c:pt>
                <c:pt idx="9">
                  <c:v>3.85E-2</c:v>
                </c:pt>
                <c:pt idx="10">
                  <c:v>0.1134</c:v>
                </c:pt>
                <c:pt idx="11">
                  <c:v>0.01</c:v>
                </c:pt>
                <c:pt idx="12">
                  <c:v>2.8000000000000001E-2</c:v>
                </c:pt>
              </c:numCache>
            </c:numRef>
          </c:val>
          <c:smooth val="0"/>
          <c:extLst>
            <c:ext xmlns:c16="http://schemas.microsoft.com/office/drawing/2014/chart" uri="{C3380CC4-5D6E-409C-BE32-E72D297353CC}">
              <c16:uniqueId val="{00000004-AFFB-4A8B-8A2F-0E1ECFEFC1D7}"/>
            </c:ext>
          </c:extLst>
        </c:ser>
        <c:ser>
          <c:idx val="1"/>
          <c:order val="1"/>
          <c:tx>
            <c:strRef>
              <c:f>Sheet1!$A$3</c:f>
              <c:strCache>
                <c:ptCount val="1"/>
                <c:pt idx="0">
                  <c:v>GDP Change</c:v>
                </c:pt>
              </c:strCache>
            </c:strRef>
          </c:tx>
          <c:marker>
            <c:symbol val="none"/>
          </c:marker>
          <c:cat>
            <c:strRef>
              <c:f>Sheet1!$B$1:$N$1</c:f>
              <c:strCache>
                <c:ptCount val="13"/>
                <c:pt idx="0">
                  <c:v>08</c:v>
                </c:pt>
                <c:pt idx="1">
                  <c:v>09</c:v>
                </c:pt>
                <c:pt idx="2">
                  <c:v>10</c:v>
                </c:pt>
                <c:pt idx="3">
                  <c:v>11</c:v>
                </c:pt>
                <c:pt idx="4">
                  <c:v>12</c:v>
                </c:pt>
                <c:pt idx="5">
                  <c:v>13</c:v>
                </c:pt>
                <c:pt idx="6">
                  <c:v>14</c:v>
                </c:pt>
                <c:pt idx="7">
                  <c:v>15</c:v>
                </c:pt>
                <c:pt idx="8">
                  <c:v>16</c:v>
                </c:pt>
                <c:pt idx="9">
                  <c:v>17</c:v>
                </c:pt>
                <c:pt idx="10">
                  <c:v>18</c:v>
                </c:pt>
                <c:pt idx="11">
                  <c:v>19</c:v>
                </c:pt>
                <c:pt idx="12">
                  <c:v>20</c:v>
                </c:pt>
              </c:strCache>
            </c:strRef>
          </c:cat>
          <c:val>
            <c:numRef>
              <c:f>Sheet1!$B$3:$N$3</c:f>
              <c:numCache>
                <c:formatCode>0.0%</c:formatCode>
                <c:ptCount val="13"/>
                <c:pt idx="0">
                  <c:v>8.2000000000000007E-3</c:v>
                </c:pt>
                <c:pt idx="1">
                  <c:v>-2.1999999999999999E-2</c:v>
                </c:pt>
                <c:pt idx="2">
                  <c:v>2.1000000000000001E-2</c:v>
                </c:pt>
                <c:pt idx="3">
                  <c:v>1.4999999999999999E-2</c:v>
                </c:pt>
                <c:pt idx="4">
                  <c:v>2.5000000000000001E-2</c:v>
                </c:pt>
                <c:pt idx="5">
                  <c:v>1.7999999999999999E-2</c:v>
                </c:pt>
                <c:pt idx="6">
                  <c:v>1.7999999999999999E-2</c:v>
                </c:pt>
                <c:pt idx="7">
                  <c:v>1.7999999999999999E-2</c:v>
                </c:pt>
                <c:pt idx="8">
                  <c:v>1.0999999999999999E-2</c:v>
                </c:pt>
                <c:pt idx="9">
                  <c:v>0.02</c:v>
                </c:pt>
                <c:pt idx="10">
                  <c:v>3.1E-2</c:v>
                </c:pt>
                <c:pt idx="11">
                  <c:v>1.9E-2</c:v>
                </c:pt>
                <c:pt idx="12">
                  <c:v>-5.1999999999999998E-2</c:v>
                </c:pt>
              </c:numCache>
            </c:numRef>
          </c:val>
          <c:smooth val="0"/>
          <c:extLst>
            <c:ext xmlns:c16="http://schemas.microsoft.com/office/drawing/2014/chart" uri="{C3380CC4-5D6E-409C-BE32-E72D297353CC}">
              <c16:uniqueId val="{00000000-EC78-449E-B6BF-C3007E9224EF}"/>
            </c:ext>
          </c:extLst>
        </c:ser>
        <c:dLbls>
          <c:showLegendKey val="0"/>
          <c:showVal val="0"/>
          <c:showCatName val="0"/>
          <c:showSerName val="0"/>
          <c:showPercent val="0"/>
          <c:showBubbleSize val="0"/>
        </c:dLbls>
        <c:smooth val="0"/>
        <c:axId val="327966528"/>
        <c:axId val="327954376"/>
      </c:lineChart>
      <c:catAx>
        <c:axId val="327966528"/>
        <c:scaling>
          <c:orientation val="minMax"/>
        </c:scaling>
        <c:delete val="0"/>
        <c:axPos val="b"/>
        <c:numFmt formatCode="0" sourceLinked="0"/>
        <c:majorTickMark val="out"/>
        <c:minorTickMark val="none"/>
        <c:tickLblPos val="low"/>
        <c:txPr>
          <a:bodyPr rot="0" vert="horz"/>
          <a:lstStyle/>
          <a:p>
            <a:pPr>
              <a:defRPr sz="1400"/>
            </a:pPr>
            <a:endParaRPr lang="en-US"/>
          </a:p>
        </c:txPr>
        <c:crossAx val="327954376"/>
        <c:crossesAt val="0"/>
        <c:auto val="1"/>
        <c:lblAlgn val="ctr"/>
        <c:lblOffset val="100"/>
        <c:noMultiLvlLbl val="0"/>
      </c:catAx>
      <c:valAx>
        <c:axId val="327954376"/>
        <c:scaling>
          <c:orientation val="minMax"/>
          <c:max val="0.12000000000000001"/>
          <c:min val="-6.0000000000000012E-2"/>
        </c:scaling>
        <c:delete val="0"/>
        <c:axPos val="l"/>
        <c:numFmt formatCode="0%" sourceLinked="0"/>
        <c:majorTickMark val="out"/>
        <c:minorTickMark val="none"/>
        <c:tickLblPos val="nextTo"/>
        <c:txPr>
          <a:bodyPr/>
          <a:lstStyle/>
          <a:p>
            <a:pPr>
              <a:defRPr sz="1400"/>
            </a:pPr>
            <a:endParaRPr lang="en-US"/>
          </a:p>
        </c:txPr>
        <c:crossAx val="327966528"/>
        <c:crosses val="autoZero"/>
        <c:crossBetween val="between"/>
        <c:majorUnit val="3.0000000000000006E-2"/>
      </c:valAx>
      <c:spPr>
        <a:noFill/>
        <a:ln w="25400">
          <a:noFill/>
        </a:ln>
      </c:spPr>
    </c:plotArea>
    <c:legend>
      <c:legendPos val="b"/>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emf"/></Relationships>
</file>

<file path=ppt/drawings/drawing1.xml><?xml version="1.0" encoding="utf-8"?>
<c:userShapes xmlns:c="http://schemas.openxmlformats.org/drawingml/2006/chart">
  <cdr:relSizeAnchor xmlns:cdr="http://schemas.openxmlformats.org/drawingml/2006/chartDrawing">
    <cdr:from>
      <cdr:x>0.28276</cdr:x>
      <cdr:y>0.15716</cdr:y>
    </cdr:from>
    <cdr:to>
      <cdr:x>0.44155</cdr:x>
      <cdr:y>0.45899</cdr:y>
    </cdr:to>
    <cdr:grpSp>
      <cdr:nvGrpSpPr>
        <cdr:cNvPr id="3" name="Group 2">
          <a:extLst xmlns:a="http://schemas.openxmlformats.org/drawingml/2006/main">
            <a:ext uri="{FF2B5EF4-FFF2-40B4-BE49-F238E27FC236}">
              <a16:creationId xmlns:a16="http://schemas.microsoft.com/office/drawing/2014/main" id="{1B73E137-A1BD-483C-8B75-7378CA419DC2}"/>
            </a:ext>
          </a:extLst>
        </cdr:cNvPr>
        <cdr:cNvGrpSpPr/>
      </cdr:nvGrpSpPr>
      <cdr:grpSpPr>
        <a:xfrm xmlns:a="http://schemas.openxmlformats.org/drawingml/2006/main">
          <a:off x="2420369" y="663647"/>
          <a:ext cx="1359211" cy="1274553"/>
          <a:chOff x="2847503" y="808488"/>
          <a:chExt cx="1359211" cy="1427247"/>
        </a:xfrm>
      </cdr:grpSpPr>
      <cdr:sp macro="" textlink="">
        <cdr:nvSpPr>
          <cdr:cNvPr id="6" name="AutoShape 4"/>
          <cdr:cNvSpPr>
            <a:spLocks xmlns:a="http://schemas.openxmlformats.org/drawingml/2006/main" noChangeArrowheads="1"/>
          </cdr:cNvSpPr>
        </cdr:nvSpPr>
        <cdr:spPr bwMode="gray">
          <a:xfrm xmlns:a="http://schemas.openxmlformats.org/drawingml/2006/main">
            <a:off x="2847503" y="808488"/>
            <a:ext cx="1359211" cy="525774"/>
          </a:xfrm>
          <a:prstGeom xmlns:a="http://schemas.openxmlformats.org/drawingml/2006/main" prst="rect">
            <a:avLst/>
          </a:prstGeom>
          <a:solidFill xmlns:a="http://schemas.openxmlformats.org/drawingml/2006/main">
            <a:schemeClr val="bg1"/>
          </a:solidFill>
          <a:ln xmlns:a="http://schemas.openxmlformats.org/drawingml/2006/main" w="25400">
            <a:solidFill>
              <a:schemeClr val="accent1"/>
            </a:solidFill>
            <a:miter lim="800000"/>
            <a:headEnd/>
            <a:tailEnd/>
          </a:ln>
          <a:effectLst xmlns:a="http://schemas.openxmlformats.org/drawingml/2006/main"/>
        </cdr:spPr>
        <cdr:txBody>
          <a:bodyPr xmlns:a="http://schemas.openxmlformats.org/drawingml/2006/main" wrap="square" lIns="91418" tIns="45709" rIns="91418" bIns="45709" anchor="ctr">
            <a:flatTx/>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solidFill>
                  <a:schemeClr val="accent1"/>
                </a:solidFill>
                <a:latin typeface="+mj-lt"/>
              </a:rPr>
              <a:t>Hurricane Andrew</a:t>
            </a:r>
          </a:p>
        </cdr:txBody>
      </cdr:sp>
      <cdr:cxnSp macro="">
        <cdr:nvCxnSpPr>
          <cdr:cNvPr id="7" name="Straight Arrow Connector 6">
            <a:extLst xmlns:a="http://schemas.openxmlformats.org/drawingml/2006/main">
              <a:ext uri="{FF2B5EF4-FFF2-40B4-BE49-F238E27FC236}">
                <a16:creationId xmlns:a16="http://schemas.microsoft.com/office/drawing/2014/main" id="{60896226-92A1-4ABC-B77C-C7AA7A7B861A}"/>
              </a:ext>
            </a:extLst>
          </cdr:cNvPr>
          <cdr:cNvCxnSpPr/>
        </cdr:nvCxnSpPr>
        <cdr:spPr bwMode="gray">
          <a:xfrm xmlns:a="http://schemas.openxmlformats.org/drawingml/2006/main">
            <a:off x="3575942" y="1324297"/>
            <a:ext cx="0" cy="911438"/>
          </a:xfrm>
          <a:prstGeom xmlns:a="http://schemas.openxmlformats.org/drawingml/2006/main" prst="straightConnector1">
            <a:avLst/>
          </a:prstGeom>
          <a:noFill xmlns:a="http://schemas.openxmlformats.org/drawingml/2006/main"/>
          <a:ln xmlns:a="http://schemas.openxmlformats.org/drawingml/2006/main" w="25400">
            <a:solidFill>
              <a:schemeClr val="accent1"/>
            </a:solidFill>
            <a:round/>
            <a:headEnd/>
            <a:tailEnd type="oval" w="med" len="med"/>
          </a:ln>
          <a:effectLst xmlns:a="http://schemas.openxmlformats.org/drawingml/2006/main"/>
        </cdr:spPr>
      </cdr:cxnSp>
    </cdr:grpSp>
  </cdr:relSizeAnchor>
  <cdr:relSizeAnchor xmlns:cdr="http://schemas.openxmlformats.org/drawingml/2006/chartDrawing">
    <cdr:from>
      <cdr:x>0.50757</cdr:x>
      <cdr:y>0.1575</cdr:y>
    </cdr:from>
    <cdr:to>
      <cdr:x>0.58644</cdr:x>
      <cdr:y>0.5</cdr:y>
    </cdr:to>
    <cdr:grpSp>
      <cdr:nvGrpSpPr>
        <cdr:cNvPr id="2" name="Group 1">
          <a:extLst xmlns:a="http://schemas.openxmlformats.org/drawingml/2006/main">
            <a:ext uri="{FF2B5EF4-FFF2-40B4-BE49-F238E27FC236}">
              <a16:creationId xmlns:a16="http://schemas.microsoft.com/office/drawing/2014/main" id="{89A04289-F628-4C99-BB2D-D31CE777AF01}"/>
            </a:ext>
          </a:extLst>
        </cdr:cNvPr>
        <cdr:cNvGrpSpPr/>
      </cdr:nvGrpSpPr>
      <cdr:grpSpPr>
        <a:xfrm xmlns:a="http://schemas.openxmlformats.org/drawingml/2006/main">
          <a:off x="4344698" y="665083"/>
          <a:ext cx="675111" cy="1446292"/>
          <a:chOff x="4839882" y="882344"/>
          <a:chExt cx="675112" cy="1446291"/>
        </a:xfrm>
      </cdr:grpSpPr>
      <cdr:sp macro="" textlink="">
        <cdr:nvSpPr>
          <cdr:cNvPr id="15" name="AutoShape 4"/>
          <cdr:cNvSpPr>
            <a:spLocks xmlns:a="http://schemas.openxmlformats.org/drawingml/2006/main" noChangeArrowheads="1"/>
          </cdr:cNvSpPr>
        </cdr:nvSpPr>
        <cdr:spPr bwMode="gray">
          <a:xfrm xmlns:a="http://schemas.openxmlformats.org/drawingml/2006/main">
            <a:off x="4839882" y="882344"/>
            <a:ext cx="675112" cy="388619"/>
          </a:xfrm>
          <a:prstGeom xmlns:a="http://schemas.openxmlformats.org/drawingml/2006/main" prst="rect">
            <a:avLst/>
          </a:prstGeom>
          <a:solidFill xmlns:a="http://schemas.openxmlformats.org/drawingml/2006/main">
            <a:schemeClr val="bg1"/>
          </a:solidFill>
          <a:ln xmlns:a="http://schemas.openxmlformats.org/drawingml/2006/main" w="25400">
            <a:solidFill>
              <a:schemeClr val="accent1"/>
            </a:solidFill>
            <a:miter lim="800000"/>
            <a:headEnd/>
            <a:tailEnd/>
          </a:ln>
          <a:effectLst xmlns:a="http://schemas.openxmlformats.org/drawingml/2006/main"/>
        </cdr:spPr>
        <cdr:txBody>
          <a:bodyPr xmlns:a="http://schemas.openxmlformats.org/drawingml/2006/main" wrap="square" lIns="91418" tIns="45709" rIns="91418" bIns="45709" anchor="ctr">
            <a:flatTx/>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solidFill>
                  <a:schemeClr val="accent1"/>
                </a:solidFill>
                <a:latin typeface="+mj-lt"/>
              </a:rPr>
              <a:t>WTC</a:t>
            </a:r>
          </a:p>
        </cdr:txBody>
      </cdr:sp>
      <cdr:cxnSp macro="">
        <cdr:nvCxnSpPr>
          <cdr:cNvPr id="16" name="Straight Arrow Connector 15">
            <a:extLst xmlns:a="http://schemas.openxmlformats.org/drawingml/2006/main">
              <a:ext uri="{FF2B5EF4-FFF2-40B4-BE49-F238E27FC236}">
                <a16:creationId xmlns:a16="http://schemas.microsoft.com/office/drawing/2014/main" id="{BE4BF7F5-3F66-4F00-89ED-3E1AD8CFDE43}"/>
              </a:ext>
            </a:extLst>
          </cdr:cNvPr>
          <cdr:cNvCxnSpPr/>
        </cdr:nvCxnSpPr>
        <cdr:spPr bwMode="gray">
          <a:xfrm xmlns:a="http://schemas.openxmlformats.org/drawingml/2006/main">
            <a:off x="5169777" y="1280042"/>
            <a:ext cx="0" cy="1048593"/>
          </a:xfrm>
          <a:prstGeom xmlns:a="http://schemas.openxmlformats.org/drawingml/2006/main" prst="straightConnector1">
            <a:avLst/>
          </a:prstGeom>
          <a:noFill xmlns:a="http://schemas.openxmlformats.org/drawingml/2006/main"/>
          <a:ln xmlns:a="http://schemas.openxmlformats.org/drawingml/2006/main" w="25400">
            <a:solidFill>
              <a:schemeClr val="accent1"/>
            </a:solidFill>
            <a:round/>
            <a:headEnd/>
            <a:tailEnd type="oval" w="med" len="med"/>
          </a:ln>
          <a:effectLst xmlns:a="http://schemas.openxmlformats.org/drawingml/2006/main"/>
        </cdr:spPr>
      </cdr:cxnSp>
    </cdr:grpSp>
  </cdr:relSizeAnchor>
  <cdr:relSizeAnchor xmlns:cdr="http://schemas.openxmlformats.org/drawingml/2006/chartDrawing">
    <cdr:from>
      <cdr:x>0.55993</cdr:x>
      <cdr:y>0.05422</cdr:y>
    </cdr:from>
    <cdr:to>
      <cdr:x>0.71872</cdr:x>
      <cdr:y>0.21532</cdr:y>
    </cdr:to>
    <cdr:grpSp>
      <cdr:nvGrpSpPr>
        <cdr:cNvPr id="21" name="Group 20">
          <a:extLst xmlns:a="http://schemas.openxmlformats.org/drawingml/2006/main">
            <a:ext uri="{FF2B5EF4-FFF2-40B4-BE49-F238E27FC236}">
              <a16:creationId xmlns:a16="http://schemas.microsoft.com/office/drawing/2014/main" id="{D5BC805F-A1D2-4C99-98E2-EAC17A87C283}"/>
            </a:ext>
          </a:extLst>
        </cdr:cNvPr>
        <cdr:cNvGrpSpPr/>
      </cdr:nvGrpSpPr>
      <cdr:grpSpPr bwMode="gray">
        <a:xfrm xmlns:a="http://schemas.openxmlformats.org/drawingml/2006/main">
          <a:off x="4792889" y="228958"/>
          <a:ext cx="1359210" cy="680285"/>
          <a:chOff x="5230733" y="-5538946"/>
          <a:chExt cx="1359220" cy="1456671"/>
        </a:xfrm>
      </cdr:grpSpPr>
      <cdr:sp macro="" textlink="">
        <cdr:nvSpPr>
          <cdr:cNvPr id="22" name="AutoShape 4"/>
          <cdr:cNvSpPr>
            <a:spLocks xmlns:a="http://schemas.openxmlformats.org/drawingml/2006/main" noChangeArrowheads="1"/>
          </cdr:cNvSpPr>
        </cdr:nvSpPr>
        <cdr:spPr bwMode="gray">
          <a:xfrm xmlns:a="http://schemas.openxmlformats.org/drawingml/2006/main">
            <a:off x="5230733" y="-5538946"/>
            <a:ext cx="1359220" cy="981794"/>
          </a:xfrm>
          <a:prstGeom xmlns:a="http://schemas.openxmlformats.org/drawingml/2006/main" prst="rect">
            <a:avLst/>
          </a:prstGeom>
          <a:solidFill xmlns:a="http://schemas.openxmlformats.org/drawingml/2006/main">
            <a:schemeClr val="bg1"/>
          </a:solidFill>
          <a:ln xmlns:a="http://schemas.openxmlformats.org/drawingml/2006/main" w="25400">
            <a:solidFill>
              <a:schemeClr val="accent1"/>
            </a:solidFill>
            <a:miter lim="800000"/>
            <a:headEnd/>
            <a:tailEnd/>
          </a:ln>
          <a:effectLst xmlns:a="http://schemas.openxmlformats.org/drawingml/2006/main"/>
        </cdr:spPr>
        <cdr:txBody>
          <a:bodyPr xmlns:a="http://schemas.openxmlformats.org/drawingml/2006/main" wrap="square" lIns="91418" tIns="45709" rIns="91418" bIns="45709" anchor="ctr">
            <a:flatTx/>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solidFill>
                  <a:schemeClr val="accent1"/>
                </a:solidFill>
                <a:latin typeface="+mj-lt"/>
              </a:rPr>
              <a:t>Katrina, Rita, Wilma</a:t>
            </a:r>
          </a:p>
        </cdr:txBody>
      </cdr:sp>
      <cdr:cxnSp macro="">
        <cdr:nvCxnSpPr>
          <cdr:cNvPr id="23" name="Straight Arrow Connector 22">
            <a:extLst xmlns:a="http://schemas.openxmlformats.org/drawingml/2006/main">
              <a:ext uri="{FF2B5EF4-FFF2-40B4-BE49-F238E27FC236}">
                <a16:creationId xmlns:a16="http://schemas.microsoft.com/office/drawing/2014/main" id="{22264B7F-0BF3-48E7-AEDC-FCE7658BE083}"/>
              </a:ext>
            </a:extLst>
          </cdr:cNvPr>
          <cdr:cNvCxnSpPr/>
        </cdr:nvCxnSpPr>
        <cdr:spPr bwMode="gray">
          <a:xfrm xmlns:a="http://schemas.openxmlformats.org/drawingml/2006/main">
            <a:off x="5901678" y="-4537682"/>
            <a:ext cx="0" cy="455407"/>
          </a:xfrm>
          <a:prstGeom xmlns:a="http://schemas.openxmlformats.org/drawingml/2006/main" prst="straightConnector1">
            <a:avLst/>
          </a:prstGeom>
          <a:noFill xmlns:a="http://schemas.openxmlformats.org/drawingml/2006/main"/>
          <a:ln xmlns:a="http://schemas.openxmlformats.org/drawingml/2006/main" w="25400">
            <a:solidFill>
              <a:schemeClr val="accent1"/>
            </a:solidFill>
            <a:round/>
            <a:headEnd/>
            <a:tailEnd type="oval" w="med" len="med"/>
          </a:ln>
          <a:effectLst xmlns:a="http://schemas.openxmlformats.org/drawingml/2006/main"/>
        </cdr:spPr>
      </cdr:cxn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sz="1100"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090D53B4-B4FE-442B-BCF3-9023F49641CC}" type="datetimeFigureOut">
              <a:rPr lang="en-US" sz="1100"/>
              <a:t>10/30/2020</a:t>
            </a:fld>
            <a:endParaRPr lang="en-US" sz="1100"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sz="1100"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15E3EEC0-60C9-482C-B113-4433E60F7642}" type="slidenum">
              <a:rPr lang="en-US" sz="1100"/>
              <a:t>‹#›</a:t>
            </a:fld>
            <a:endParaRPr lang="en-US" sz="1100" dirty="0"/>
          </a:p>
        </p:txBody>
      </p:sp>
    </p:spTree>
    <p:extLst>
      <p:ext uri="{BB962C8B-B14F-4D97-AF65-F5344CB8AC3E}">
        <p14:creationId xmlns:p14="http://schemas.microsoft.com/office/powerpoint/2010/main" val="12625604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38275" y="328613"/>
            <a:ext cx="4225925" cy="3168650"/>
          </a:xfrm>
          <a:prstGeom prst="rect">
            <a:avLst/>
          </a:prstGeom>
          <a:noFill/>
          <a:ln w="12700">
            <a:solidFill>
              <a:prstClr val="black"/>
            </a:solidFill>
          </a:ln>
        </p:spPr>
        <p:txBody>
          <a:bodyPr vert="horz" lIns="94221" tIns="47111" rIns="94221" bIns="47111" rtlCol="0" anchor="ctr"/>
          <a:lstStyle/>
          <a:p>
            <a:endParaRPr lang="en-US" dirty="0"/>
          </a:p>
        </p:txBody>
      </p:sp>
      <p:sp>
        <p:nvSpPr>
          <p:cNvPr id="8" name="Slide Number Placeholder 6"/>
          <p:cNvSpPr>
            <a:spLocks noGrp="1"/>
          </p:cNvSpPr>
          <p:nvPr>
            <p:ph type="sldNum" sz="quarter" idx="5"/>
          </p:nvPr>
        </p:nvSpPr>
        <p:spPr>
          <a:xfrm>
            <a:off x="0" y="9103656"/>
            <a:ext cx="7100832" cy="283189"/>
          </a:xfrm>
          <a:prstGeom prst="rect">
            <a:avLst/>
          </a:prstGeom>
        </p:spPr>
        <p:txBody>
          <a:bodyPr vert="horz" lIns="94221" tIns="47111" rIns="94221" bIns="47111" rtlCol="0" anchor="b"/>
          <a:lstStyle>
            <a:lvl1pPr algn="ctr">
              <a:defRPr sz="900">
                <a:solidFill>
                  <a:schemeClr val="tx1"/>
                </a:solidFill>
                <a:latin typeface="+mn-lt"/>
                <a:cs typeface="Arial" pitchFamily="34" charset="0"/>
              </a:defRPr>
            </a:lvl1pPr>
          </a:lstStyle>
          <a:p>
            <a:fld id="{D5F8523C-8729-40F0-9536-D6C4CA3AD238}" type="slidenum">
              <a:rPr lang="en-US" smtClean="0"/>
              <a:pPr/>
              <a:t>‹#›</a:t>
            </a:fld>
            <a:endParaRPr lang="en-US" dirty="0"/>
          </a:p>
        </p:txBody>
      </p:sp>
      <p:sp>
        <p:nvSpPr>
          <p:cNvPr id="9" name="Notes Placeholder 1"/>
          <p:cNvSpPr>
            <a:spLocks noGrp="1"/>
          </p:cNvSpPr>
          <p:nvPr>
            <p:ph type="body" sz="quarter" idx="3"/>
          </p:nvPr>
        </p:nvSpPr>
        <p:spPr>
          <a:xfrm>
            <a:off x="710248" y="3706492"/>
            <a:ext cx="5681980" cy="5281017"/>
          </a:xfrm>
          <a:prstGeom prst="rect">
            <a:avLst/>
          </a:prstGeom>
        </p:spPr>
        <p:txBody>
          <a:bodyPr vert="horz" lIns="94221" tIns="47111" rIns="94221" bIns="4711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4842946"/>
      </p:ext>
    </p:extLst>
  </p:cSld>
  <p:clrMap bg1="lt1" tx1="dk1" bg2="lt2" tx2="dk2" accent1="accent1" accent2="accent2" accent3="accent3" accent4="accent4" accent5="accent5" accent6="accent6" hlink="hlink" folHlink="folHlink"/>
  <p:hf hdr="0" ftr="0" dt="0"/>
  <p:notesStyle>
    <a:lvl1pPr marL="171450" indent="-171450" algn="l" defTabSz="914400" rtl="0" eaLnBrk="1" latinLnBrk="0" hangingPunct="1">
      <a:lnSpc>
        <a:spcPct val="90000"/>
      </a:lnSpc>
      <a:spcBef>
        <a:spcPts val="1200"/>
      </a:spcBef>
      <a:buClr>
        <a:srgbClr val="337DBE"/>
      </a:buClr>
      <a:buSzPct val="77000"/>
      <a:buFont typeface="Wingdings 3" panose="05040102010807070707" pitchFamily="18" charset="2"/>
      <a:buChar char="y"/>
      <a:defRPr lang="en-US" sz="1200" kern="1200" dirty="0" smtClean="0">
        <a:solidFill>
          <a:schemeClr val="tx1"/>
        </a:solidFill>
        <a:effectLst/>
        <a:latin typeface="+mn-lt"/>
        <a:ea typeface="+mn-ea"/>
        <a:cs typeface="+mn-cs"/>
      </a:defRPr>
    </a:lvl1pPr>
    <a:lvl2pPr marL="342900" indent="-142875" algn="l" defTabSz="914400" rtl="0" eaLnBrk="1" latinLnBrk="0" hangingPunct="1">
      <a:lnSpc>
        <a:spcPct val="90000"/>
      </a:lnSpc>
      <a:spcBef>
        <a:spcPts val="600"/>
      </a:spcBef>
      <a:buClr>
        <a:srgbClr val="337DBE"/>
      </a:buClr>
      <a:buFont typeface="Wingdings" panose="05000000000000000000" pitchFamily="2" charset="2"/>
      <a:buChar char="w"/>
      <a:defRPr lang="en-US" sz="1100" kern="1200" dirty="0" smtClean="0">
        <a:solidFill>
          <a:schemeClr val="tx1"/>
        </a:solidFill>
        <a:effectLst/>
        <a:latin typeface="+mn-lt"/>
        <a:ea typeface="+mn-ea"/>
        <a:cs typeface="+mn-cs"/>
      </a:defRPr>
    </a:lvl2pPr>
    <a:lvl3pPr marL="514350" indent="-119063" algn="l" defTabSz="914400" rtl="0" eaLnBrk="1" latinLnBrk="0" hangingPunct="1">
      <a:lnSpc>
        <a:spcPct val="90000"/>
      </a:lnSpc>
      <a:spcBef>
        <a:spcPts val="300"/>
      </a:spcBef>
      <a:buClr>
        <a:srgbClr val="337DBE"/>
      </a:buClr>
      <a:buFont typeface="Arial" pitchFamily="34" charset="0"/>
      <a:buChar char="–"/>
      <a:defRPr lang="en-US" sz="1000" kern="1200" dirty="0" smtClean="0">
        <a:solidFill>
          <a:schemeClr val="tx1"/>
        </a:solidFill>
        <a:effectLst/>
        <a:latin typeface="+mn-lt"/>
        <a:ea typeface="+mn-ea"/>
        <a:cs typeface="+mn-cs"/>
      </a:defRPr>
    </a:lvl3pPr>
    <a:lvl4pPr marL="685800" indent="-107950" algn="l" defTabSz="914400" rtl="0" eaLnBrk="1" latinLnBrk="0" hangingPunct="1">
      <a:lnSpc>
        <a:spcPct val="90000"/>
      </a:lnSpc>
      <a:spcBef>
        <a:spcPts val="200"/>
      </a:spcBef>
      <a:buClr>
        <a:srgbClr val="337DBE"/>
      </a:buClr>
      <a:buFont typeface="Wingdings" pitchFamily="2" charset="2"/>
      <a:buChar char="§"/>
      <a:defRPr lang="en-US" sz="900" kern="1200" dirty="0" smtClean="0">
        <a:solidFill>
          <a:schemeClr val="tx1"/>
        </a:solidFill>
        <a:effectLst/>
        <a:latin typeface="+mn-lt"/>
        <a:ea typeface="+mn-ea"/>
        <a:cs typeface="+mn-cs"/>
      </a:defRPr>
    </a:lvl4pPr>
    <a:lvl5pPr marL="800100" indent="-95250" algn="l" defTabSz="914400" rtl="0" eaLnBrk="1" latinLnBrk="0" hangingPunct="1">
      <a:lnSpc>
        <a:spcPct val="90000"/>
      </a:lnSpc>
      <a:spcBef>
        <a:spcPts val="100"/>
      </a:spcBef>
      <a:buClr>
        <a:srgbClr val="337DBE"/>
      </a:buClr>
      <a:buSzPct val="100000"/>
      <a:buFont typeface="Arial" panose="020B0604020202020204" pitchFamily="34" charset="0"/>
      <a:buChar char="»"/>
      <a:defRPr lang="en-US" sz="800" kern="1200" dirty="0">
        <a:solidFill>
          <a:schemeClr val="tx1"/>
        </a:solidFill>
        <a:effectLst/>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3"/>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1271" indent="-288950" eaLnBrk="0" hangingPunct="0">
              <a:defRPr>
                <a:solidFill>
                  <a:schemeClr val="tx1"/>
                </a:solidFill>
                <a:latin typeface="Arial" panose="020B0604020202020204" pitchFamily="34" charset="0"/>
                <a:cs typeface="Arial" panose="020B0604020202020204" pitchFamily="34" charset="0"/>
              </a:defRPr>
            </a:lvl2pPr>
            <a:lvl3pPr marL="1155802" indent="-231160" eaLnBrk="0" hangingPunct="0">
              <a:defRPr>
                <a:solidFill>
                  <a:schemeClr val="tx1"/>
                </a:solidFill>
                <a:latin typeface="Arial" panose="020B0604020202020204" pitchFamily="34" charset="0"/>
                <a:cs typeface="Arial" panose="020B0604020202020204" pitchFamily="34" charset="0"/>
              </a:defRPr>
            </a:lvl3pPr>
            <a:lvl4pPr marL="1618122" indent="-231160" eaLnBrk="0" hangingPunct="0">
              <a:defRPr>
                <a:solidFill>
                  <a:schemeClr val="tx1"/>
                </a:solidFill>
                <a:latin typeface="Arial" panose="020B0604020202020204" pitchFamily="34" charset="0"/>
                <a:cs typeface="Arial" panose="020B0604020202020204" pitchFamily="34" charset="0"/>
              </a:defRPr>
            </a:lvl4pPr>
            <a:lvl5pPr marL="2080443" indent="-231160" eaLnBrk="0" hangingPunct="0">
              <a:defRPr>
                <a:solidFill>
                  <a:schemeClr val="tx1"/>
                </a:solidFill>
                <a:latin typeface="Arial" panose="020B0604020202020204" pitchFamily="34" charset="0"/>
                <a:cs typeface="Arial" panose="020B0604020202020204" pitchFamily="34" charset="0"/>
              </a:defRPr>
            </a:lvl5pPr>
            <a:lvl6pPr marL="2542764" indent="-23116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5084" indent="-23116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7405" indent="-23116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9725" indent="-23116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03D1E3-069C-46B1-BC3B-9F46571DC57D}" type="slidenum">
              <a:rPr lang="en-US">
                <a:latin typeface="Calibri" panose="020F0502020204030204" pitchFamily="34" charset="0"/>
              </a:rPr>
              <a:pPr eaLnBrk="1" hangingPunct="1"/>
              <a:t>1</a:t>
            </a:fld>
            <a:endParaRPr lang="en-US">
              <a:latin typeface="Calibri" panose="020F0502020204030204" pitchFamily="34" charset="0"/>
            </a:endParaRPr>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1471821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sldNum" sz="quarter" idx="5"/>
          </p:nvPr>
        </p:nvSpPr>
        <p:spPr/>
        <p:txBody>
          <a:bodyPr/>
          <a:lstStyle/>
          <a:p>
            <a:pPr>
              <a:defRPr/>
            </a:pPr>
            <a:fld id="{29163C5C-8774-45C9-882E-9C984C03A171}" type="slidenum">
              <a:rPr lang="en-US" smtClean="0">
                <a:solidFill>
                  <a:srgbClr val="000000"/>
                </a:solidFill>
              </a:rPr>
              <a:pPr>
                <a:defRPr/>
              </a:pPr>
              <a:t>14</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50025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a:xfrm>
            <a:off x="1422400" y="327025"/>
            <a:ext cx="4192588" cy="3144838"/>
          </a:xfrm>
        </p:spPr>
      </p:sp>
      <p:sp>
        <p:nvSpPr>
          <p:cNvPr id="4" name="Notes Placeholder 3"/>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D5F8523C-8729-40F0-9536-D6C4CA3AD238}" type="slidenum">
              <a:rPr lang="en-US" smtClean="0"/>
              <a:pPr/>
              <a:t>15</a:t>
            </a:fld>
            <a:endParaRPr lang="en-US" dirty="0"/>
          </a:p>
        </p:txBody>
      </p:sp>
    </p:spTree>
    <p:extLst>
      <p:ext uri="{BB962C8B-B14F-4D97-AF65-F5344CB8AC3E}">
        <p14:creationId xmlns:p14="http://schemas.microsoft.com/office/powerpoint/2010/main" val="289889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sldNum" sz="quarter" idx="5"/>
          </p:nvPr>
        </p:nvSpPr>
        <p:spPr/>
        <p:txBody>
          <a:bodyPr/>
          <a:lstStyle/>
          <a:p>
            <a:pPr defTabSz="930193">
              <a:defRPr/>
            </a:pPr>
            <a:fld id="{0A90206F-1E34-43B5-9377-D01A35913966}" type="slidenum">
              <a:rPr lang="en-US" smtClean="0"/>
              <a:pPr defTabSz="930193">
                <a:defRPr/>
              </a:pPr>
              <a:t>16</a:t>
            </a:fld>
            <a:endParaRPr lang="en-US" dirty="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997450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5738" y="330200"/>
            <a:ext cx="4254500" cy="31908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17</a:t>
            </a:fld>
            <a:endParaRPr lang="en-US" dirty="0"/>
          </a:p>
        </p:txBody>
      </p:sp>
    </p:spTree>
    <p:extLst>
      <p:ext uri="{BB962C8B-B14F-4D97-AF65-F5344CB8AC3E}">
        <p14:creationId xmlns:p14="http://schemas.microsoft.com/office/powerpoint/2010/main" val="4067334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sldNum" sz="quarter" idx="5"/>
          </p:nvPr>
        </p:nvSpPr>
        <p:spPr/>
        <p:txBody>
          <a:bodyPr/>
          <a:lstStyle>
            <a:lvl1pPr defTabSz="944715">
              <a:defRPr>
                <a:solidFill>
                  <a:schemeClr val="tx1"/>
                </a:solidFill>
                <a:latin typeface="Arial" panose="020B0604020202020204" pitchFamily="34" charset="0"/>
                <a:cs typeface="Arial" panose="020B0604020202020204" pitchFamily="34" charset="0"/>
              </a:defRPr>
            </a:lvl1pPr>
            <a:lvl2pPr marL="757066" indent="-291179" defTabSz="944715">
              <a:defRPr>
                <a:solidFill>
                  <a:schemeClr val="tx1"/>
                </a:solidFill>
                <a:latin typeface="Arial" panose="020B0604020202020204" pitchFamily="34" charset="0"/>
                <a:cs typeface="Arial" panose="020B0604020202020204" pitchFamily="34" charset="0"/>
              </a:defRPr>
            </a:lvl2pPr>
            <a:lvl3pPr marL="1164717" indent="-232943" defTabSz="944715">
              <a:defRPr>
                <a:solidFill>
                  <a:schemeClr val="tx1"/>
                </a:solidFill>
                <a:latin typeface="Arial" panose="020B0604020202020204" pitchFamily="34" charset="0"/>
                <a:cs typeface="Arial" panose="020B0604020202020204" pitchFamily="34" charset="0"/>
              </a:defRPr>
            </a:lvl3pPr>
            <a:lvl4pPr marL="1630604" indent="-232943" defTabSz="944715">
              <a:defRPr>
                <a:solidFill>
                  <a:schemeClr val="tx1"/>
                </a:solidFill>
                <a:latin typeface="Arial" panose="020B0604020202020204" pitchFamily="34" charset="0"/>
                <a:cs typeface="Arial" panose="020B0604020202020204" pitchFamily="34" charset="0"/>
              </a:defRPr>
            </a:lvl4pPr>
            <a:lvl5pPr marL="2096491" indent="-232943" defTabSz="944715">
              <a:defRPr>
                <a:solidFill>
                  <a:schemeClr val="tx1"/>
                </a:solidFill>
                <a:latin typeface="Arial" panose="020B0604020202020204" pitchFamily="34" charset="0"/>
                <a:cs typeface="Arial" panose="020B0604020202020204" pitchFamily="34" charset="0"/>
              </a:defRPr>
            </a:lvl5pPr>
            <a:lvl6pPr marL="2562377" indent="-232943" defTabSz="94471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defTabSz="94471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defTabSz="94471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defTabSz="94471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0E9B5-36A5-4C65-9FC0-7A7FC996B372}" type="slidenum">
              <a:rPr lang="en-US" altLang="en-US" smtClean="0"/>
              <a:pPr/>
              <a:t>18</a:t>
            </a:fld>
            <a:endParaRPr lang="en-US" altLang="en-US" dirty="0"/>
          </a:p>
        </p:txBody>
      </p:sp>
      <p:sp>
        <p:nvSpPr>
          <p:cNvPr id="3" name="Slide Image Placeholder 2"/>
          <p:cNvSpPr>
            <a:spLocks noGrp="1" noRot="1" noChangeAspect="1"/>
          </p:cNvSpPr>
          <p:nvPr>
            <p:ph type="sldImg"/>
          </p:nvPr>
        </p:nvSpPr>
        <p:spPr>
          <a:xfrm>
            <a:off x="1412875" y="325438"/>
            <a:ext cx="4184650" cy="3138487"/>
          </a:xfrm>
        </p:spPr>
      </p:sp>
      <p:sp>
        <p:nvSpPr>
          <p:cNvPr id="4" name="Notes Placeholder 3"/>
          <p:cNvSpPr>
            <a:spLocks noGrp="1"/>
          </p:cNvSpPr>
          <p:nvPr>
            <p:ph type="body" idx="1"/>
          </p:nvPr>
        </p:nvSpPr>
        <p:spPr/>
        <p:txBody>
          <a:bodyPr/>
          <a:lstStyle/>
          <a:p>
            <a:pPr marL="0" indent="0">
              <a:buNone/>
            </a:pPr>
            <a:r>
              <a:rPr lang="en-US" dirty="0"/>
              <a:t>Updated 6/25 – lynch</a:t>
            </a:r>
          </a:p>
          <a:p>
            <a:pPr marL="0" indent="0">
              <a:buNone/>
            </a:pPr>
            <a:r>
              <a:rPr lang="en-US" dirty="0"/>
              <a:t>Updated 9/13 lynch</a:t>
            </a:r>
          </a:p>
        </p:txBody>
      </p:sp>
    </p:spTree>
    <p:extLst>
      <p:ext uri="{BB962C8B-B14F-4D97-AF65-F5344CB8AC3E}">
        <p14:creationId xmlns:p14="http://schemas.microsoft.com/office/powerpoint/2010/main" val="3874012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a:xfrm>
            <a:off x="1412875" y="325438"/>
            <a:ext cx="4184650" cy="3138487"/>
          </a:xfrm>
        </p:spPr>
      </p:sp>
      <p:sp>
        <p:nvSpPr>
          <p:cNvPr id="4" name="Notes Placeholder 3"/>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D5F8523C-8729-40F0-9536-D6C4CA3AD238}" type="slidenum">
              <a:rPr lang="en-US" smtClean="0"/>
              <a:pPr/>
              <a:t>19</a:t>
            </a:fld>
            <a:endParaRPr lang="en-US" dirty="0"/>
          </a:p>
        </p:txBody>
      </p:sp>
    </p:spTree>
    <p:extLst>
      <p:ext uri="{BB962C8B-B14F-4D97-AF65-F5344CB8AC3E}">
        <p14:creationId xmlns:p14="http://schemas.microsoft.com/office/powerpoint/2010/main" val="84581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sldNum" sz="quarter" idx="5"/>
          </p:nvPr>
        </p:nvSpPr>
        <p:spPr/>
        <p:txBody>
          <a:bodyPr/>
          <a:lstStyle/>
          <a:p>
            <a:pPr>
              <a:defRPr/>
            </a:pPr>
            <a:fld id="{29163C5C-8774-45C9-882E-9C984C03A171}" type="slidenum">
              <a:rPr lang="en-US" smtClean="0">
                <a:solidFill>
                  <a:srgbClr val="000000"/>
                </a:solidFill>
              </a:rPr>
              <a:pPr>
                <a:defRPr/>
              </a:pPr>
              <a:t>20</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332405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a:xfrm>
            <a:off x="1412875" y="325438"/>
            <a:ext cx="4184650" cy="3138487"/>
          </a:xfrm>
        </p:spPr>
      </p:sp>
      <p:sp>
        <p:nvSpPr>
          <p:cNvPr id="4" name="Notes Placeholder 3"/>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D5F8523C-8729-40F0-9536-D6C4CA3AD238}" type="slidenum">
              <a:rPr lang="en-US" smtClean="0"/>
              <a:pPr/>
              <a:t>21</a:t>
            </a:fld>
            <a:endParaRPr lang="en-US" dirty="0"/>
          </a:p>
        </p:txBody>
      </p:sp>
    </p:spTree>
    <p:extLst>
      <p:ext uri="{BB962C8B-B14F-4D97-AF65-F5344CB8AC3E}">
        <p14:creationId xmlns:p14="http://schemas.microsoft.com/office/powerpoint/2010/main" val="2175608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a:xfrm>
            <a:off x="1412875" y="325438"/>
            <a:ext cx="4184650" cy="3138487"/>
          </a:xfrm>
        </p:spPr>
      </p:sp>
      <p:sp>
        <p:nvSpPr>
          <p:cNvPr id="4" name="Notes Placeholder 3"/>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D5F8523C-8729-40F0-9536-D6C4CA3AD238}" type="slidenum">
              <a:rPr lang="en-US" smtClean="0"/>
              <a:pPr/>
              <a:t>22</a:t>
            </a:fld>
            <a:endParaRPr lang="en-US" dirty="0"/>
          </a:p>
        </p:txBody>
      </p:sp>
    </p:spTree>
    <p:extLst>
      <p:ext uri="{BB962C8B-B14F-4D97-AF65-F5344CB8AC3E}">
        <p14:creationId xmlns:p14="http://schemas.microsoft.com/office/powerpoint/2010/main" val="1875602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3"/>
          <p:cNvSpPr txBox="1">
            <a:spLocks noGrp="1" noChangeArrowheads="1"/>
          </p:cNvSpPr>
          <p:nvPr/>
        </p:nvSpPr>
        <p:spPr bwMode="auto">
          <a:xfrm>
            <a:off x="4204970" y="6723489"/>
            <a:ext cx="941507" cy="247621"/>
          </a:xfrm>
          <a:prstGeom prst="rect">
            <a:avLst/>
          </a:prstGeom>
          <a:noFill/>
          <a:ln w="9525">
            <a:noFill/>
            <a:miter lim="800000"/>
            <a:headEnd/>
            <a:tailEnd/>
          </a:ln>
        </p:spPr>
        <p:txBody>
          <a:bodyPr lIns="45801" tIns="46413" rIns="45801" bIns="46413" anchor="b">
            <a:spAutoFit/>
          </a:bodyPr>
          <a:lstStyle/>
          <a:p>
            <a:pPr algn="ctr" defTabSz="928629" fontAlgn="base">
              <a:spcBef>
                <a:spcPct val="0"/>
              </a:spcBef>
              <a:spcAft>
                <a:spcPct val="0"/>
              </a:spcAft>
            </a:pPr>
            <a:fld id="{10D51B6F-E5CE-42ED-829B-9910A1E4B827}" type="slidenum">
              <a:rPr lang="en-US" sz="1000">
                <a:solidFill>
                  <a:srgbClr val="000000"/>
                </a:solidFill>
                <a:latin typeface="Arial" charset="0"/>
                <a:cs typeface="Arial" charset="0"/>
              </a:rPr>
              <a:pPr algn="ctr" defTabSz="928629" fontAlgn="base">
                <a:spcBef>
                  <a:spcPct val="0"/>
                </a:spcBef>
                <a:spcAft>
                  <a:spcPct val="0"/>
                </a:spcAft>
              </a:pPr>
              <a:t>23</a:t>
            </a:fld>
            <a:endParaRPr lang="en-US" sz="1000" dirty="0">
              <a:solidFill>
                <a:srgbClr val="000000"/>
              </a:solidFill>
              <a:latin typeface="Arial" charset="0"/>
              <a:cs typeface="Arial" charset="0"/>
            </a:endParaRPr>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p:spPr>
        <p:txBody>
          <a:bodyPr/>
          <a:lstStyle/>
          <a:p>
            <a:endParaRPr lang="en-US" sz="2400" dirty="0"/>
          </a:p>
        </p:txBody>
      </p:sp>
    </p:spTree>
    <p:extLst>
      <p:ext uri="{BB962C8B-B14F-4D97-AF65-F5344CB8AC3E}">
        <p14:creationId xmlns:p14="http://schemas.microsoft.com/office/powerpoint/2010/main" val="673830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327025"/>
            <a:ext cx="4181475" cy="3135313"/>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90000"/>
              </a:lnSpc>
              <a:spcBef>
                <a:spcPts val="1200"/>
              </a:spcBef>
              <a:spcAft>
                <a:spcPts val="0"/>
              </a:spcAft>
              <a:buClr>
                <a:srgbClr val="337DBE"/>
              </a:buClr>
              <a:buSzPct val="77000"/>
              <a:buFont typeface="Wingdings 3" panose="05040102010807070707" pitchFamily="18" charset="2"/>
              <a:buChar char="y"/>
              <a:tabLst/>
              <a:defRPr/>
            </a:pPr>
            <a:r>
              <a:rPr lang="en-US" dirty="0"/>
              <a:t>Antitrust disclaimer </a:t>
            </a:r>
            <a:r>
              <a:rPr lang="mr-IN" dirty="0"/>
              <a:t>–</a:t>
            </a:r>
            <a:r>
              <a:rPr lang="en-US" dirty="0"/>
              <a:t> no one should express their individual</a:t>
            </a:r>
            <a:r>
              <a:rPr lang="en-US" baseline="0" dirty="0"/>
              <a:t> plans or situation </a:t>
            </a:r>
            <a:endParaRPr lang="en-US" dirty="0"/>
          </a:p>
          <a:p>
            <a:pPr marL="171450" marR="0" indent="-171450" algn="l" defTabSz="914400" rtl="0" eaLnBrk="1" fontAlgn="auto" latinLnBrk="0" hangingPunct="1">
              <a:lnSpc>
                <a:spcPct val="90000"/>
              </a:lnSpc>
              <a:spcBef>
                <a:spcPts val="1200"/>
              </a:spcBef>
              <a:spcAft>
                <a:spcPts val="0"/>
              </a:spcAft>
              <a:buClr>
                <a:srgbClr val="337DBE"/>
              </a:buClr>
              <a:buSzPct val="77000"/>
              <a:buFont typeface="Wingdings 3" panose="05040102010807070707" pitchFamily="18" charset="2"/>
              <a:buChar char="y"/>
              <a:tabLst/>
              <a:defRPr/>
            </a:pPr>
            <a:r>
              <a:rPr lang="en-US" dirty="0"/>
              <a:t>With three major hurricanes, an earthquake and record wildfires in the third quarter of the year, following an above-average catastrophe first-half, there is talk about a “hard market” emerging.</a:t>
            </a:r>
          </a:p>
          <a:p>
            <a:r>
              <a:rPr lang="en-US" dirty="0"/>
              <a:t>How is a hard market defined?</a:t>
            </a:r>
          </a:p>
          <a:p>
            <a:pPr lvl="1"/>
            <a:r>
              <a:rPr lang="en-US" dirty="0"/>
              <a:t>A hard market occurs when insurance premiums grow substantially faster than the economy.</a:t>
            </a:r>
          </a:p>
          <a:p>
            <a:pPr lvl="2"/>
            <a:r>
              <a:rPr lang="en-US" dirty="0"/>
              <a:t>Premiums are measured by Net Written Premiums</a:t>
            </a:r>
          </a:p>
          <a:p>
            <a:pPr lvl="2"/>
            <a:r>
              <a:rPr lang="en-US" dirty="0"/>
              <a:t>The economy is measured by nominal GDP</a:t>
            </a:r>
          </a:p>
          <a:p>
            <a:r>
              <a:rPr lang="en-US" dirty="0"/>
              <a:t>The last hard market was 15 years ago. Are we due for another one?</a:t>
            </a:r>
          </a:p>
          <a:p>
            <a:pPr marL="171450" marR="0" indent="-171450" algn="l" defTabSz="914400" rtl="0" eaLnBrk="1" fontAlgn="auto" latinLnBrk="0" hangingPunct="1">
              <a:lnSpc>
                <a:spcPct val="90000"/>
              </a:lnSpc>
              <a:spcBef>
                <a:spcPts val="1200"/>
              </a:spcBef>
              <a:spcAft>
                <a:spcPts val="0"/>
              </a:spcAft>
              <a:buClr>
                <a:srgbClr val="337DBE"/>
              </a:buClr>
              <a:buSzPct val="77000"/>
              <a:buFont typeface="Wingdings 3" panose="05040102010807070707" pitchFamily="18" charset="2"/>
              <a:buChar char="y"/>
              <a:tabLst/>
              <a:defRPr/>
            </a:pPr>
            <a:endParaRPr lang="en-US" dirty="0"/>
          </a:p>
          <a:p>
            <a:pPr marL="171450" marR="0" indent="-171450" algn="l" defTabSz="914400" rtl="0" eaLnBrk="1" fontAlgn="auto" latinLnBrk="0" hangingPunct="1">
              <a:lnSpc>
                <a:spcPct val="90000"/>
              </a:lnSpc>
              <a:spcBef>
                <a:spcPts val="1200"/>
              </a:spcBef>
              <a:spcAft>
                <a:spcPts val="0"/>
              </a:spcAft>
              <a:buClr>
                <a:srgbClr val="337DBE"/>
              </a:buClr>
              <a:buSzPct val="77000"/>
              <a:buFont typeface="Wingdings 3" panose="05040102010807070707" pitchFamily="18" charset="2"/>
              <a:buChar char="y"/>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6</a:t>
            </a:fld>
            <a:endParaRPr lang="en-US" dirty="0"/>
          </a:p>
        </p:txBody>
      </p:sp>
    </p:spTree>
    <p:extLst>
      <p:ext uri="{BB962C8B-B14F-4D97-AF65-F5344CB8AC3E}">
        <p14:creationId xmlns:p14="http://schemas.microsoft.com/office/powerpoint/2010/main" val="1820878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330200"/>
            <a:ext cx="4222750" cy="31670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8523C-8729-40F0-9536-D6C4CA3AD238}" type="slidenum">
              <a:rPr lang="en-US" smtClean="0"/>
              <a:pPr/>
              <a:t>24</a:t>
            </a:fld>
            <a:endParaRPr lang="en-US" dirty="0"/>
          </a:p>
        </p:txBody>
      </p:sp>
    </p:spTree>
    <p:extLst>
      <p:ext uri="{BB962C8B-B14F-4D97-AF65-F5344CB8AC3E}">
        <p14:creationId xmlns:p14="http://schemas.microsoft.com/office/powerpoint/2010/main" val="1924985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txBox="1">
            <a:spLocks noGrp="1" noChangeArrowheads="1"/>
          </p:cNvSpPr>
          <p:nvPr/>
        </p:nvSpPr>
        <p:spPr bwMode="auto">
          <a:xfrm>
            <a:off x="4214896" y="6575141"/>
            <a:ext cx="936884"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4986" tIns="45586" rIns="44986" bIns="45586" anchor="b">
            <a:spAutoFit/>
          </a:bodyPr>
          <a:lstStyle>
            <a:lvl1pPr defTabSz="909638">
              <a:defRPr>
                <a:solidFill>
                  <a:schemeClr val="tx1"/>
                </a:solidFill>
                <a:latin typeface="Arial" panose="020B0604020202020204" pitchFamily="34" charset="0"/>
                <a:cs typeface="Arial" panose="020B0604020202020204" pitchFamily="34" charset="0"/>
              </a:defRPr>
            </a:lvl1pPr>
            <a:lvl2pPr marL="742950" indent="-285750" defTabSz="909638">
              <a:defRPr>
                <a:solidFill>
                  <a:schemeClr val="tx1"/>
                </a:solidFill>
                <a:latin typeface="Arial" panose="020B0604020202020204" pitchFamily="34" charset="0"/>
                <a:cs typeface="Arial" panose="020B0604020202020204" pitchFamily="34" charset="0"/>
              </a:defRPr>
            </a:lvl2pPr>
            <a:lvl3pPr marL="1143000" indent="-228600" defTabSz="909638">
              <a:defRPr>
                <a:solidFill>
                  <a:schemeClr val="tx1"/>
                </a:solidFill>
                <a:latin typeface="Arial" panose="020B0604020202020204" pitchFamily="34" charset="0"/>
                <a:cs typeface="Arial" panose="020B0604020202020204" pitchFamily="34" charset="0"/>
              </a:defRPr>
            </a:lvl3pPr>
            <a:lvl4pPr marL="1600200" indent="-228600" defTabSz="909638">
              <a:defRPr>
                <a:solidFill>
                  <a:schemeClr val="tx1"/>
                </a:solidFill>
                <a:latin typeface="Arial" panose="020B0604020202020204" pitchFamily="34" charset="0"/>
                <a:cs typeface="Arial" panose="020B0604020202020204" pitchFamily="34" charset="0"/>
              </a:defRPr>
            </a:lvl4pPr>
            <a:lvl5pPr marL="2057400" indent="-228600" defTabSz="909638">
              <a:defRPr>
                <a:solidFill>
                  <a:schemeClr val="tx1"/>
                </a:solidFill>
                <a:latin typeface="Arial" panose="020B0604020202020204" pitchFamily="34" charset="0"/>
                <a:cs typeface="Arial" panose="020B0604020202020204" pitchFamily="34" charset="0"/>
              </a:defRPr>
            </a:lvl5pPr>
            <a:lvl6pPr marL="25146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fld id="{6AF3E4F9-5F1C-4D37-9822-DDDE1438DD35}" type="slidenum">
              <a:rPr lang="en-US" altLang="en-US" sz="1000">
                <a:solidFill>
                  <a:srgbClr val="000000"/>
                </a:solidFill>
              </a:rPr>
              <a:pPr algn="ctr" fontAlgn="base">
                <a:spcBef>
                  <a:spcPct val="0"/>
                </a:spcBef>
                <a:spcAft>
                  <a:spcPct val="0"/>
                </a:spcAft>
              </a:pPr>
              <a:t>26</a:t>
            </a:fld>
            <a:endParaRPr lang="en-US" altLang="en-US" sz="1000">
              <a:solidFill>
                <a:srgbClr val="000000"/>
              </a:solidFill>
            </a:endParaRPr>
          </a:p>
        </p:txBody>
      </p:sp>
      <p:sp>
        <p:nvSpPr>
          <p:cNvPr id="134147" name="Rectangle 2"/>
          <p:cNvSpPr>
            <a:spLocks noGrp="1" noRot="1" noChangeAspect="1" noChangeArrowheads="1" noTextEdit="1"/>
          </p:cNvSpPr>
          <p:nvPr>
            <p:ph type="sldImg"/>
          </p:nvPr>
        </p:nvSpPr>
        <p:spPr>
          <a:xfrm>
            <a:off x="1371600" y="320675"/>
            <a:ext cx="4114800" cy="3086100"/>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161" tIns="45161" rIns="45161" bIns="45161"/>
          <a:lstStyle/>
          <a:p>
            <a:endParaRPr lang="en-US" altLang="en-US">
              <a:latin typeface="Arial" panose="020B0604020202020204" pitchFamily="34" charset="0"/>
            </a:endParaRPr>
          </a:p>
        </p:txBody>
      </p:sp>
    </p:spTree>
    <p:extLst>
      <p:ext uri="{BB962C8B-B14F-4D97-AF65-F5344CB8AC3E}">
        <p14:creationId xmlns:p14="http://schemas.microsoft.com/office/powerpoint/2010/main" val="36470209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txBox="1">
            <a:spLocks noGrp="1" noChangeArrowheads="1"/>
          </p:cNvSpPr>
          <p:nvPr/>
        </p:nvSpPr>
        <p:spPr bwMode="auto">
          <a:xfrm>
            <a:off x="4270255" y="6640264"/>
            <a:ext cx="949189" cy="24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490" tIns="46097" rIns="45490" bIns="46097" anchor="b">
            <a:spAutoFit/>
          </a:bodyPr>
          <a:lstStyle>
            <a:lvl1pPr defTabSz="909638">
              <a:defRPr>
                <a:solidFill>
                  <a:schemeClr val="tx1"/>
                </a:solidFill>
                <a:latin typeface="Arial" panose="020B0604020202020204" pitchFamily="34" charset="0"/>
                <a:cs typeface="Arial" panose="020B0604020202020204" pitchFamily="34" charset="0"/>
              </a:defRPr>
            </a:lvl1pPr>
            <a:lvl2pPr marL="742950" indent="-285750" defTabSz="909638">
              <a:defRPr>
                <a:solidFill>
                  <a:schemeClr val="tx1"/>
                </a:solidFill>
                <a:latin typeface="Arial" panose="020B0604020202020204" pitchFamily="34" charset="0"/>
                <a:cs typeface="Arial" panose="020B0604020202020204" pitchFamily="34" charset="0"/>
              </a:defRPr>
            </a:lvl2pPr>
            <a:lvl3pPr marL="1143000" indent="-228600" defTabSz="909638">
              <a:defRPr>
                <a:solidFill>
                  <a:schemeClr val="tx1"/>
                </a:solidFill>
                <a:latin typeface="Arial" panose="020B0604020202020204" pitchFamily="34" charset="0"/>
                <a:cs typeface="Arial" panose="020B0604020202020204" pitchFamily="34" charset="0"/>
              </a:defRPr>
            </a:lvl3pPr>
            <a:lvl4pPr marL="1600200" indent="-228600" defTabSz="909638">
              <a:defRPr>
                <a:solidFill>
                  <a:schemeClr val="tx1"/>
                </a:solidFill>
                <a:latin typeface="Arial" panose="020B0604020202020204" pitchFamily="34" charset="0"/>
                <a:cs typeface="Arial" panose="020B0604020202020204" pitchFamily="34" charset="0"/>
              </a:defRPr>
            </a:lvl4pPr>
            <a:lvl5pPr marL="2057400" indent="-228600" defTabSz="909638">
              <a:defRPr>
                <a:solidFill>
                  <a:schemeClr val="tx1"/>
                </a:solidFill>
                <a:latin typeface="Arial" panose="020B0604020202020204" pitchFamily="34" charset="0"/>
                <a:cs typeface="Arial" panose="020B0604020202020204" pitchFamily="34" charset="0"/>
              </a:defRPr>
            </a:lvl5pPr>
            <a:lvl6pPr marL="25146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fld id="{6AF3E4F9-5F1C-4D37-9822-DDDE1438DD35}" type="slidenum">
              <a:rPr lang="en-US" altLang="en-US" sz="1000">
                <a:solidFill>
                  <a:srgbClr val="000000"/>
                </a:solidFill>
              </a:rPr>
              <a:pPr algn="ctr" fontAlgn="base">
                <a:spcBef>
                  <a:spcPct val="0"/>
                </a:spcBef>
                <a:spcAft>
                  <a:spcPct val="0"/>
                </a:spcAft>
              </a:pPr>
              <a:t>27</a:t>
            </a:fld>
            <a:endParaRPr lang="en-US" altLang="en-US" sz="1000">
              <a:solidFill>
                <a:srgbClr val="000000"/>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667" tIns="45667" rIns="45667" bIns="45667"/>
          <a:lstStyle/>
          <a:p>
            <a:endParaRPr lang="en-US" altLang="en-US">
              <a:latin typeface="Arial" panose="020B0604020202020204" pitchFamily="34" charset="0"/>
            </a:endParaRPr>
          </a:p>
        </p:txBody>
      </p:sp>
    </p:spTree>
    <p:extLst>
      <p:ext uri="{BB962C8B-B14F-4D97-AF65-F5344CB8AC3E}">
        <p14:creationId xmlns:p14="http://schemas.microsoft.com/office/powerpoint/2010/main" val="4732745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a:xfrm>
            <a:off x="1412875" y="325438"/>
            <a:ext cx="4184650" cy="3138487"/>
          </a:xfrm>
        </p:spPr>
      </p:sp>
      <p:sp>
        <p:nvSpPr>
          <p:cNvPr id="4" name="Notes Placeholder 3"/>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D5F8523C-8729-40F0-9536-D6C4CA3AD238}" type="slidenum">
              <a:rPr lang="en-US" smtClean="0"/>
              <a:pPr/>
              <a:t>28</a:t>
            </a:fld>
            <a:endParaRPr lang="en-US" dirty="0"/>
          </a:p>
        </p:txBody>
      </p:sp>
    </p:spTree>
    <p:extLst>
      <p:ext uri="{BB962C8B-B14F-4D97-AF65-F5344CB8AC3E}">
        <p14:creationId xmlns:p14="http://schemas.microsoft.com/office/powerpoint/2010/main" val="35156527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sldNum" sz="quarter" idx="5"/>
          </p:nvPr>
        </p:nvSpPr>
        <p:spPr/>
        <p:txBody>
          <a:bodyPr/>
          <a:lstStyle/>
          <a:p>
            <a:fld id="{29163C5C-8774-45C9-882E-9C984C03A171}" type="slidenum">
              <a:rPr lang="en-US" smtClean="0"/>
              <a:pPr/>
              <a:t>29</a:t>
            </a:fld>
            <a:endParaRPr lang="en-US" dirty="0"/>
          </a:p>
        </p:txBody>
      </p:sp>
      <p:sp>
        <p:nvSpPr>
          <p:cNvPr id="3" name="Slide Image Placeholder 2"/>
          <p:cNvSpPr>
            <a:spLocks noGrp="1" noRot="1" noChangeAspect="1"/>
          </p:cNvSpPr>
          <p:nvPr>
            <p:ph type="sldImg"/>
          </p:nvPr>
        </p:nvSpPr>
        <p:spPr>
          <a:xfrm>
            <a:off x="1438275" y="328613"/>
            <a:ext cx="4225925" cy="3170237"/>
          </a:xfrm>
        </p:spPr>
      </p:sp>
      <p:sp>
        <p:nvSpPr>
          <p:cNvPr id="4" name="Notes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40162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sldNum" sz="quarter" idx="5"/>
          </p:nvPr>
        </p:nvSpPr>
        <p:spPr/>
        <p:txBody>
          <a:bodyPr/>
          <a:lstStyle>
            <a:lvl1pPr defTabSz="955296">
              <a:defRPr>
                <a:solidFill>
                  <a:schemeClr val="tx1"/>
                </a:solidFill>
                <a:latin typeface="Arial" panose="020B0604020202020204" pitchFamily="34" charset="0"/>
                <a:cs typeface="Arial" panose="020B0604020202020204" pitchFamily="34" charset="0"/>
              </a:defRPr>
            </a:lvl1pPr>
            <a:lvl2pPr marL="765545" indent="-294440" defTabSz="955296">
              <a:defRPr>
                <a:solidFill>
                  <a:schemeClr val="tx1"/>
                </a:solidFill>
                <a:latin typeface="Arial" panose="020B0604020202020204" pitchFamily="34" charset="0"/>
                <a:cs typeface="Arial" panose="020B0604020202020204" pitchFamily="34" charset="0"/>
              </a:defRPr>
            </a:lvl2pPr>
            <a:lvl3pPr marL="1177762" indent="-235552" defTabSz="955296">
              <a:defRPr>
                <a:solidFill>
                  <a:schemeClr val="tx1"/>
                </a:solidFill>
                <a:latin typeface="Arial" panose="020B0604020202020204" pitchFamily="34" charset="0"/>
                <a:cs typeface="Arial" panose="020B0604020202020204" pitchFamily="34" charset="0"/>
              </a:defRPr>
            </a:lvl3pPr>
            <a:lvl4pPr marL="1648867" indent="-235552" defTabSz="955296">
              <a:defRPr>
                <a:solidFill>
                  <a:schemeClr val="tx1"/>
                </a:solidFill>
                <a:latin typeface="Arial" panose="020B0604020202020204" pitchFamily="34" charset="0"/>
                <a:cs typeface="Arial" panose="020B0604020202020204" pitchFamily="34" charset="0"/>
              </a:defRPr>
            </a:lvl4pPr>
            <a:lvl5pPr marL="2119972" indent="-235552" defTabSz="955296">
              <a:defRPr>
                <a:solidFill>
                  <a:schemeClr val="tx1"/>
                </a:solidFill>
                <a:latin typeface="Arial" panose="020B0604020202020204" pitchFamily="34" charset="0"/>
                <a:cs typeface="Arial" panose="020B0604020202020204" pitchFamily="34" charset="0"/>
              </a:defRPr>
            </a:lvl5pPr>
            <a:lvl6pPr marL="2591076"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181"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285"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390"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0E9B5-36A5-4C65-9FC0-7A7FC996B372}" type="slidenum">
              <a:rPr lang="en-US" altLang="en-US" smtClean="0"/>
              <a:pPr/>
              <a:t>30</a:t>
            </a:fld>
            <a:endParaRPr lang="en-US" altLang="en-US" dirty="0"/>
          </a:p>
        </p:txBody>
      </p:sp>
      <p:sp>
        <p:nvSpPr>
          <p:cNvPr id="3" name="Slide Image Placeholder 2"/>
          <p:cNvSpPr>
            <a:spLocks noGrp="1" noRot="1" noChangeAspect="1"/>
          </p:cNvSpPr>
          <p:nvPr>
            <p:ph type="sldImg"/>
          </p:nvPr>
        </p:nvSpPr>
        <p:spPr>
          <a:xfrm>
            <a:off x="1438275" y="328613"/>
            <a:ext cx="4225925" cy="3170237"/>
          </a:xfrm>
        </p:spPr>
      </p:sp>
      <p:sp>
        <p:nvSpPr>
          <p:cNvPr id="4" name="Notes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2923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330200"/>
            <a:ext cx="4222750" cy="31670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8523C-8729-40F0-9536-D6C4CA3AD238}" type="slidenum">
              <a:rPr lang="en-US" smtClean="0"/>
              <a:pPr/>
              <a:t>31</a:t>
            </a:fld>
            <a:endParaRPr lang="en-US" dirty="0"/>
          </a:p>
        </p:txBody>
      </p:sp>
    </p:spTree>
    <p:extLst>
      <p:ext uri="{BB962C8B-B14F-4D97-AF65-F5344CB8AC3E}">
        <p14:creationId xmlns:p14="http://schemas.microsoft.com/office/powerpoint/2010/main" val="14650730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F8523C-8729-40F0-9536-D6C4CA3AD238}" type="slidenum">
              <a:rPr lang="en-US" smtClean="0"/>
              <a:pPr/>
              <a:t>32</a:t>
            </a:fld>
            <a:endParaRPr lang="en-US" dirty="0"/>
          </a:p>
        </p:txBody>
      </p:sp>
      <p:sp>
        <p:nvSpPr>
          <p:cNvPr id="6" name="Slide Image Placeholder 5"/>
          <p:cNvSpPr>
            <a:spLocks noGrp="1" noRot="1" noChangeAspect="1"/>
          </p:cNvSpPr>
          <p:nvPr>
            <p:ph type="sldImg"/>
          </p:nvPr>
        </p:nvSpPr>
        <p:spPr>
          <a:xfrm>
            <a:off x="1371600" y="320675"/>
            <a:ext cx="4114800" cy="3086100"/>
          </a:xfrm>
        </p:spPr>
      </p:sp>
      <p:sp>
        <p:nvSpPr>
          <p:cNvPr id="7" name="Notes Placeholder 6"/>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99771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txBox="1">
            <a:spLocks noGrp="1" noChangeArrowheads="1"/>
          </p:cNvSpPr>
          <p:nvPr/>
        </p:nvSpPr>
        <p:spPr bwMode="auto">
          <a:xfrm>
            <a:off x="4270255" y="6640264"/>
            <a:ext cx="949189" cy="24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490" tIns="46097" rIns="45490" bIns="46097" anchor="b">
            <a:spAutoFit/>
          </a:bodyPr>
          <a:lstStyle>
            <a:lvl1pPr defTabSz="909638">
              <a:defRPr>
                <a:solidFill>
                  <a:schemeClr val="tx1"/>
                </a:solidFill>
                <a:latin typeface="Arial" panose="020B0604020202020204" pitchFamily="34" charset="0"/>
                <a:cs typeface="Arial" panose="020B0604020202020204" pitchFamily="34" charset="0"/>
              </a:defRPr>
            </a:lvl1pPr>
            <a:lvl2pPr marL="742950" indent="-285750" defTabSz="909638">
              <a:defRPr>
                <a:solidFill>
                  <a:schemeClr val="tx1"/>
                </a:solidFill>
                <a:latin typeface="Arial" panose="020B0604020202020204" pitchFamily="34" charset="0"/>
                <a:cs typeface="Arial" panose="020B0604020202020204" pitchFamily="34" charset="0"/>
              </a:defRPr>
            </a:lvl2pPr>
            <a:lvl3pPr marL="1143000" indent="-228600" defTabSz="909638">
              <a:defRPr>
                <a:solidFill>
                  <a:schemeClr val="tx1"/>
                </a:solidFill>
                <a:latin typeface="Arial" panose="020B0604020202020204" pitchFamily="34" charset="0"/>
                <a:cs typeface="Arial" panose="020B0604020202020204" pitchFamily="34" charset="0"/>
              </a:defRPr>
            </a:lvl3pPr>
            <a:lvl4pPr marL="1600200" indent="-228600" defTabSz="909638">
              <a:defRPr>
                <a:solidFill>
                  <a:schemeClr val="tx1"/>
                </a:solidFill>
                <a:latin typeface="Arial" panose="020B0604020202020204" pitchFamily="34" charset="0"/>
                <a:cs typeface="Arial" panose="020B0604020202020204" pitchFamily="34" charset="0"/>
              </a:defRPr>
            </a:lvl4pPr>
            <a:lvl5pPr marL="2057400" indent="-228600" defTabSz="909638">
              <a:defRPr>
                <a:solidFill>
                  <a:schemeClr val="tx1"/>
                </a:solidFill>
                <a:latin typeface="Arial" panose="020B0604020202020204" pitchFamily="34" charset="0"/>
                <a:cs typeface="Arial" panose="020B0604020202020204" pitchFamily="34" charset="0"/>
              </a:defRPr>
            </a:lvl5pPr>
            <a:lvl6pPr marL="25146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fld id="{6AF3E4F9-5F1C-4D37-9822-DDDE1438DD35}" type="slidenum">
              <a:rPr lang="en-US" altLang="en-US" sz="1000">
                <a:solidFill>
                  <a:srgbClr val="000000"/>
                </a:solidFill>
              </a:rPr>
              <a:pPr algn="ctr" fontAlgn="base">
                <a:spcBef>
                  <a:spcPct val="0"/>
                </a:spcBef>
                <a:spcAft>
                  <a:spcPct val="0"/>
                </a:spcAft>
              </a:pPr>
              <a:t>33</a:t>
            </a:fld>
            <a:endParaRPr lang="en-US" altLang="en-US" sz="1000">
              <a:solidFill>
                <a:srgbClr val="000000"/>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667" tIns="45667" rIns="45667" bIns="45667"/>
          <a:lstStyle/>
          <a:p>
            <a:endParaRPr lang="en-US" altLang="en-US">
              <a:latin typeface="Arial" panose="020B0604020202020204" pitchFamily="34" charset="0"/>
            </a:endParaRPr>
          </a:p>
        </p:txBody>
      </p:sp>
    </p:spTree>
    <p:extLst>
      <p:ext uri="{BB962C8B-B14F-4D97-AF65-F5344CB8AC3E}">
        <p14:creationId xmlns:p14="http://schemas.microsoft.com/office/powerpoint/2010/main" val="32666799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txBox="1">
            <a:spLocks noGrp="1" noChangeArrowheads="1"/>
          </p:cNvSpPr>
          <p:nvPr/>
        </p:nvSpPr>
        <p:spPr bwMode="auto">
          <a:xfrm>
            <a:off x="4270255" y="6640264"/>
            <a:ext cx="949189" cy="24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490" tIns="46097" rIns="45490" bIns="46097" anchor="b">
            <a:spAutoFit/>
          </a:bodyPr>
          <a:lstStyle>
            <a:lvl1pPr defTabSz="909638">
              <a:defRPr>
                <a:solidFill>
                  <a:schemeClr val="tx1"/>
                </a:solidFill>
                <a:latin typeface="Arial" panose="020B0604020202020204" pitchFamily="34" charset="0"/>
                <a:cs typeface="Arial" panose="020B0604020202020204" pitchFamily="34" charset="0"/>
              </a:defRPr>
            </a:lvl1pPr>
            <a:lvl2pPr marL="742950" indent="-285750" defTabSz="909638">
              <a:defRPr>
                <a:solidFill>
                  <a:schemeClr val="tx1"/>
                </a:solidFill>
                <a:latin typeface="Arial" panose="020B0604020202020204" pitchFamily="34" charset="0"/>
                <a:cs typeface="Arial" panose="020B0604020202020204" pitchFamily="34" charset="0"/>
              </a:defRPr>
            </a:lvl2pPr>
            <a:lvl3pPr marL="1143000" indent="-228600" defTabSz="909638">
              <a:defRPr>
                <a:solidFill>
                  <a:schemeClr val="tx1"/>
                </a:solidFill>
                <a:latin typeface="Arial" panose="020B0604020202020204" pitchFamily="34" charset="0"/>
                <a:cs typeface="Arial" panose="020B0604020202020204" pitchFamily="34" charset="0"/>
              </a:defRPr>
            </a:lvl3pPr>
            <a:lvl4pPr marL="1600200" indent="-228600" defTabSz="909638">
              <a:defRPr>
                <a:solidFill>
                  <a:schemeClr val="tx1"/>
                </a:solidFill>
                <a:latin typeface="Arial" panose="020B0604020202020204" pitchFamily="34" charset="0"/>
                <a:cs typeface="Arial" panose="020B0604020202020204" pitchFamily="34" charset="0"/>
              </a:defRPr>
            </a:lvl4pPr>
            <a:lvl5pPr marL="2057400" indent="-228600" defTabSz="909638">
              <a:defRPr>
                <a:solidFill>
                  <a:schemeClr val="tx1"/>
                </a:solidFill>
                <a:latin typeface="Arial" panose="020B0604020202020204" pitchFamily="34" charset="0"/>
                <a:cs typeface="Arial" panose="020B0604020202020204" pitchFamily="34" charset="0"/>
              </a:defRPr>
            </a:lvl5pPr>
            <a:lvl6pPr marL="25146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fld id="{6AF3E4F9-5F1C-4D37-9822-DDDE1438DD35}" type="slidenum">
              <a:rPr lang="en-US" altLang="en-US" sz="1000">
                <a:solidFill>
                  <a:srgbClr val="000000"/>
                </a:solidFill>
              </a:rPr>
              <a:pPr algn="ctr" fontAlgn="base">
                <a:spcBef>
                  <a:spcPct val="0"/>
                </a:spcBef>
                <a:spcAft>
                  <a:spcPct val="0"/>
                </a:spcAft>
              </a:pPr>
              <a:t>34</a:t>
            </a:fld>
            <a:endParaRPr lang="en-US" altLang="en-US" sz="1000">
              <a:solidFill>
                <a:srgbClr val="000000"/>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667" tIns="45667" rIns="45667" bIns="45667"/>
          <a:lstStyle/>
          <a:p>
            <a:endParaRPr lang="en-US" altLang="en-US">
              <a:latin typeface="Arial" panose="020B0604020202020204" pitchFamily="34" charset="0"/>
            </a:endParaRPr>
          </a:p>
        </p:txBody>
      </p:sp>
    </p:spTree>
    <p:extLst>
      <p:ext uri="{BB962C8B-B14F-4D97-AF65-F5344CB8AC3E}">
        <p14:creationId xmlns:p14="http://schemas.microsoft.com/office/powerpoint/2010/main" val="415634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sldNum" sz="quarter" idx="5"/>
          </p:nvPr>
        </p:nvSpPr>
        <p:spPr/>
        <p:txBody>
          <a:bodyPr/>
          <a:lstStyle>
            <a:lvl1pPr defTabSz="955296">
              <a:defRPr>
                <a:solidFill>
                  <a:schemeClr val="tx1"/>
                </a:solidFill>
                <a:latin typeface="Arial" panose="020B0604020202020204" pitchFamily="34" charset="0"/>
                <a:cs typeface="Arial" panose="020B0604020202020204" pitchFamily="34" charset="0"/>
              </a:defRPr>
            </a:lvl1pPr>
            <a:lvl2pPr marL="765545" indent="-294440" defTabSz="955296">
              <a:defRPr>
                <a:solidFill>
                  <a:schemeClr val="tx1"/>
                </a:solidFill>
                <a:latin typeface="Arial" panose="020B0604020202020204" pitchFamily="34" charset="0"/>
                <a:cs typeface="Arial" panose="020B0604020202020204" pitchFamily="34" charset="0"/>
              </a:defRPr>
            </a:lvl2pPr>
            <a:lvl3pPr marL="1177762" indent="-235552" defTabSz="955296">
              <a:defRPr>
                <a:solidFill>
                  <a:schemeClr val="tx1"/>
                </a:solidFill>
                <a:latin typeface="Arial" panose="020B0604020202020204" pitchFamily="34" charset="0"/>
                <a:cs typeface="Arial" panose="020B0604020202020204" pitchFamily="34" charset="0"/>
              </a:defRPr>
            </a:lvl3pPr>
            <a:lvl4pPr marL="1648867" indent="-235552" defTabSz="955296">
              <a:defRPr>
                <a:solidFill>
                  <a:schemeClr val="tx1"/>
                </a:solidFill>
                <a:latin typeface="Arial" panose="020B0604020202020204" pitchFamily="34" charset="0"/>
                <a:cs typeface="Arial" panose="020B0604020202020204" pitchFamily="34" charset="0"/>
              </a:defRPr>
            </a:lvl4pPr>
            <a:lvl5pPr marL="2119972" indent="-235552" defTabSz="955296">
              <a:defRPr>
                <a:solidFill>
                  <a:schemeClr val="tx1"/>
                </a:solidFill>
                <a:latin typeface="Arial" panose="020B0604020202020204" pitchFamily="34" charset="0"/>
                <a:cs typeface="Arial" panose="020B0604020202020204" pitchFamily="34" charset="0"/>
              </a:defRPr>
            </a:lvl5pPr>
            <a:lvl6pPr marL="2591076"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181"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285"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390"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0E9B5-36A5-4C65-9FC0-7A7FC996B372}" type="slidenum">
              <a:rPr lang="en-US" altLang="en-US" smtClean="0"/>
              <a:pPr/>
              <a:t>7</a:t>
            </a:fld>
            <a:endParaRPr lang="en-US" altLang="en-US" dirty="0"/>
          </a:p>
        </p:txBody>
      </p:sp>
      <p:sp>
        <p:nvSpPr>
          <p:cNvPr id="3" name="Slide Image Placeholder 2"/>
          <p:cNvSpPr>
            <a:spLocks noGrp="1" noRot="1" noChangeAspect="1"/>
          </p:cNvSpPr>
          <p:nvPr>
            <p:ph type="sldImg"/>
          </p:nvPr>
        </p:nvSpPr>
        <p:spPr>
          <a:xfrm>
            <a:off x="1438275" y="328613"/>
            <a:ext cx="4225925" cy="3170237"/>
          </a:xfrm>
        </p:spPr>
      </p:sp>
      <p:sp>
        <p:nvSpPr>
          <p:cNvPr id="4" name="Notes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19656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5738" y="330200"/>
            <a:ext cx="4254500" cy="31908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35</a:t>
            </a:fld>
            <a:endParaRPr lang="en-US" dirty="0"/>
          </a:p>
        </p:txBody>
      </p:sp>
    </p:spTree>
    <p:extLst>
      <p:ext uri="{BB962C8B-B14F-4D97-AF65-F5344CB8AC3E}">
        <p14:creationId xmlns:p14="http://schemas.microsoft.com/office/powerpoint/2010/main" val="2582460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pPr lvl="0"/>
            <a:fld id="{326BF327-26D5-3848-9814-7B217292901E}" type="slidenum">
              <a:rPr lang="en-US" noProof="0" smtClean="0"/>
              <a:pPr lvl="0"/>
              <a:t>36</a:t>
            </a:fld>
            <a:endParaRPr lang="en-US" noProof="0" dirty="0"/>
          </a:p>
        </p:txBody>
      </p:sp>
      <p:sp>
        <p:nvSpPr>
          <p:cNvPr id="6" name="Slide Image Placeholder 5">
            <a:extLst>
              <a:ext uri="{FF2B5EF4-FFF2-40B4-BE49-F238E27FC236}">
                <a16:creationId xmlns:a16="http://schemas.microsoft.com/office/drawing/2014/main" id="{7C35F0AF-19B0-4EEF-A183-801FF4ADB3B2}"/>
              </a:ext>
            </a:extLst>
          </p:cNvPr>
          <p:cNvSpPr>
            <a:spLocks noGrp="1" noRot="1" noChangeAspect="1"/>
          </p:cNvSpPr>
          <p:nvPr>
            <p:ph type="sldImg"/>
          </p:nvPr>
        </p:nvSpPr>
        <p:spPr/>
      </p:sp>
      <p:sp>
        <p:nvSpPr>
          <p:cNvPr id="7" name="Notes Placeholder 6">
            <a:extLst>
              <a:ext uri="{FF2B5EF4-FFF2-40B4-BE49-F238E27FC236}">
                <a16:creationId xmlns:a16="http://schemas.microsoft.com/office/drawing/2014/main" id="{FBC071DE-4D7B-44E1-A834-521C0B91CDF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22287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txBox="1">
            <a:spLocks noGrp="1" noChangeArrowheads="1"/>
          </p:cNvSpPr>
          <p:nvPr/>
        </p:nvSpPr>
        <p:spPr bwMode="auto">
          <a:xfrm>
            <a:off x="4214896" y="6575141"/>
            <a:ext cx="936884" cy="24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4986" tIns="45586" rIns="44986" bIns="45586" anchor="b">
            <a:spAutoFit/>
          </a:bodyPr>
          <a:lstStyle>
            <a:lvl1pPr defTabSz="909638">
              <a:defRPr>
                <a:solidFill>
                  <a:schemeClr val="tx1"/>
                </a:solidFill>
                <a:latin typeface="Arial" panose="020B0604020202020204" pitchFamily="34" charset="0"/>
                <a:cs typeface="Arial" panose="020B0604020202020204" pitchFamily="34" charset="0"/>
              </a:defRPr>
            </a:lvl1pPr>
            <a:lvl2pPr marL="742950" indent="-285750" defTabSz="909638">
              <a:defRPr>
                <a:solidFill>
                  <a:schemeClr val="tx1"/>
                </a:solidFill>
                <a:latin typeface="Arial" panose="020B0604020202020204" pitchFamily="34" charset="0"/>
                <a:cs typeface="Arial" panose="020B0604020202020204" pitchFamily="34" charset="0"/>
              </a:defRPr>
            </a:lvl2pPr>
            <a:lvl3pPr marL="1143000" indent="-228600" defTabSz="909638">
              <a:defRPr>
                <a:solidFill>
                  <a:schemeClr val="tx1"/>
                </a:solidFill>
                <a:latin typeface="Arial" panose="020B0604020202020204" pitchFamily="34" charset="0"/>
                <a:cs typeface="Arial" panose="020B0604020202020204" pitchFamily="34" charset="0"/>
              </a:defRPr>
            </a:lvl3pPr>
            <a:lvl4pPr marL="1600200" indent="-228600" defTabSz="909638">
              <a:defRPr>
                <a:solidFill>
                  <a:schemeClr val="tx1"/>
                </a:solidFill>
                <a:latin typeface="Arial" panose="020B0604020202020204" pitchFamily="34" charset="0"/>
                <a:cs typeface="Arial" panose="020B0604020202020204" pitchFamily="34" charset="0"/>
              </a:defRPr>
            </a:lvl4pPr>
            <a:lvl5pPr marL="2057400" indent="-228600" defTabSz="909638">
              <a:defRPr>
                <a:solidFill>
                  <a:schemeClr val="tx1"/>
                </a:solidFill>
                <a:latin typeface="Arial" panose="020B0604020202020204" pitchFamily="34" charset="0"/>
                <a:cs typeface="Arial" panose="020B0604020202020204" pitchFamily="34" charset="0"/>
              </a:defRPr>
            </a:lvl5pPr>
            <a:lvl6pPr marL="25146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096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fld id="{6AF3E4F9-5F1C-4D37-9822-DDDE1438DD35}" type="slidenum">
              <a:rPr lang="en-US" altLang="en-US" sz="1000">
                <a:solidFill>
                  <a:srgbClr val="000000"/>
                </a:solidFill>
              </a:rPr>
              <a:pPr algn="ctr" fontAlgn="base">
                <a:spcBef>
                  <a:spcPct val="0"/>
                </a:spcBef>
                <a:spcAft>
                  <a:spcPct val="0"/>
                </a:spcAft>
              </a:pPr>
              <a:t>37</a:t>
            </a:fld>
            <a:endParaRPr lang="en-US" altLang="en-US" sz="1000">
              <a:solidFill>
                <a:srgbClr val="000000"/>
              </a:solidFill>
            </a:endParaRPr>
          </a:p>
        </p:txBody>
      </p:sp>
      <p:sp>
        <p:nvSpPr>
          <p:cNvPr id="134147" name="Rectangle 2"/>
          <p:cNvSpPr>
            <a:spLocks noGrp="1" noRot="1" noChangeAspect="1" noChangeArrowheads="1" noTextEdit="1"/>
          </p:cNvSpPr>
          <p:nvPr>
            <p:ph type="sldImg"/>
          </p:nvPr>
        </p:nvSpPr>
        <p:spPr>
          <a:xfrm>
            <a:off x="1371600" y="320675"/>
            <a:ext cx="4114800" cy="3086100"/>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161" tIns="45161" rIns="45161" bIns="45161"/>
          <a:lstStyle/>
          <a:p>
            <a:endParaRPr lang="en-US" altLang="en-US">
              <a:latin typeface="Arial" panose="020B0604020202020204" pitchFamily="34" charset="0"/>
            </a:endParaRPr>
          </a:p>
        </p:txBody>
      </p:sp>
    </p:spTree>
    <p:extLst>
      <p:ext uri="{BB962C8B-B14F-4D97-AF65-F5344CB8AC3E}">
        <p14:creationId xmlns:p14="http://schemas.microsoft.com/office/powerpoint/2010/main" val="28917265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38</a:t>
            </a:fld>
            <a:endParaRPr lang="en-US" dirty="0"/>
          </a:p>
        </p:txBody>
      </p:sp>
      <p:sp>
        <p:nvSpPr>
          <p:cNvPr id="6" name="Slide Image Placeholder 5">
            <a:extLst>
              <a:ext uri="{FF2B5EF4-FFF2-40B4-BE49-F238E27FC236}">
                <a16:creationId xmlns:a16="http://schemas.microsoft.com/office/drawing/2014/main" id="{1A9103BA-3900-4351-9F27-ED94AD58886D}"/>
              </a:ext>
            </a:extLst>
          </p:cNvPr>
          <p:cNvSpPr>
            <a:spLocks noGrp="1" noRot="1" noChangeAspect="1"/>
          </p:cNvSpPr>
          <p:nvPr>
            <p:ph type="sldImg"/>
          </p:nvPr>
        </p:nvSpPr>
        <p:spPr/>
      </p:sp>
    </p:spTree>
    <p:extLst>
      <p:ext uri="{BB962C8B-B14F-4D97-AF65-F5344CB8AC3E}">
        <p14:creationId xmlns:p14="http://schemas.microsoft.com/office/powerpoint/2010/main" val="12498592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9863" y="330200"/>
            <a:ext cx="4222750" cy="31670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8523C-8729-40F0-9536-D6C4CA3AD238}" type="slidenum">
              <a:rPr lang="en-US" smtClean="0"/>
              <a:pPr/>
              <a:t>40</a:t>
            </a:fld>
            <a:endParaRPr lang="en-US" dirty="0"/>
          </a:p>
        </p:txBody>
      </p:sp>
    </p:spTree>
    <p:extLst>
      <p:ext uri="{BB962C8B-B14F-4D97-AF65-F5344CB8AC3E}">
        <p14:creationId xmlns:p14="http://schemas.microsoft.com/office/powerpoint/2010/main" val="19249859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463675" y="331788"/>
            <a:ext cx="4268788" cy="3201987"/>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080">
              <a:defRPr>
                <a:solidFill>
                  <a:schemeClr val="tx1"/>
                </a:solidFill>
                <a:latin typeface="Arial" panose="020B0604020202020204" pitchFamily="34" charset="0"/>
                <a:cs typeface="Arial" panose="020B0604020202020204" pitchFamily="34" charset="0"/>
              </a:defRPr>
            </a:lvl1pPr>
            <a:lvl2pPr marL="759567" indent="-292141" defTabSz="951080">
              <a:defRPr>
                <a:solidFill>
                  <a:schemeClr val="tx1"/>
                </a:solidFill>
                <a:latin typeface="Arial" panose="020B0604020202020204" pitchFamily="34" charset="0"/>
                <a:cs typeface="Arial" panose="020B0604020202020204" pitchFamily="34" charset="0"/>
              </a:defRPr>
            </a:lvl2pPr>
            <a:lvl3pPr marL="1168564" indent="-233713" defTabSz="951080">
              <a:defRPr>
                <a:solidFill>
                  <a:schemeClr val="tx1"/>
                </a:solidFill>
                <a:latin typeface="Arial" panose="020B0604020202020204" pitchFamily="34" charset="0"/>
                <a:cs typeface="Arial" panose="020B0604020202020204" pitchFamily="34" charset="0"/>
              </a:defRPr>
            </a:lvl3pPr>
            <a:lvl4pPr marL="1635987" indent="-233713" defTabSz="951080">
              <a:defRPr>
                <a:solidFill>
                  <a:schemeClr val="tx1"/>
                </a:solidFill>
                <a:latin typeface="Arial" panose="020B0604020202020204" pitchFamily="34" charset="0"/>
                <a:cs typeface="Arial" panose="020B0604020202020204" pitchFamily="34" charset="0"/>
              </a:defRPr>
            </a:lvl4pPr>
            <a:lvl5pPr marL="2103413" indent="-233713" defTabSz="951080">
              <a:defRPr>
                <a:solidFill>
                  <a:schemeClr val="tx1"/>
                </a:solidFill>
                <a:latin typeface="Arial" panose="020B0604020202020204" pitchFamily="34" charset="0"/>
                <a:cs typeface="Arial" panose="020B0604020202020204" pitchFamily="34" charset="0"/>
              </a:defRPr>
            </a:lvl5pPr>
            <a:lvl6pPr marL="2570838" indent="-233713" defTabSz="95108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38264" indent="-233713" defTabSz="95108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05689" indent="-233713" defTabSz="95108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73114" indent="-233713" defTabSz="95108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BE7FC54-9E5C-4662-9649-B3108D5371A3}" type="slidenum">
              <a:rPr lang="en-US" smtClean="0"/>
              <a:pPr/>
              <a:t>41</a:t>
            </a:fld>
            <a:endParaRPr lang="en-US" dirty="0"/>
          </a:p>
        </p:txBody>
      </p:sp>
    </p:spTree>
    <p:extLst>
      <p:ext uri="{BB962C8B-B14F-4D97-AF65-F5344CB8AC3E}">
        <p14:creationId xmlns:p14="http://schemas.microsoft.com/office/powerpoint/2010/main" val="458764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3"/>
          <p:cNvSpPr>
            <a:spLocks noGrp="1" noChangeArrowheads="1"/>
          </p:cNvSpPr>
          <p:nvPr>
            <p:ph type="sldNum" sz="quarter" idx="5"/>
          </p:nvPr>
        </p:nvSpPr>
        <p:spPr/>
        <p:txBody>
          <a:bodyPr/>
          <a:lstStyle/>
          <a:p>
            <a:pPr>
              <a:defRPr/>
            </a:pPr>
            <a:fld id="{D788225C-6672-464D-A51D-0BCF5E1B6D7F}" type="slidenum">
              <a:rPr lang="en-US" smtClean="0"/>
              <a:pPr>
                <a:defRPr/>
              </a:pPr>
              <a:t>44</a:t>
            </a:fld>
            <a:endParaRPr lang="en-US" dirty="0"/>
          </a:p>
        </p:txBody>
      </p:sp>
      <p:sp>
        <p:nvSpPr>
          <p:cNvPr id="62467" name="Rectangle 2"/>
          <p:cNvSpPr>
            <a:spLocks noGrp="1" noRot="1" noChangeAspect="1" noChangeArrowheads="1" noTextEdit="1"/>
          </p:cNvSpPr>
          <p:nvPr>
            <p:ph type="sldImg"/>
          </p:nvPr>
        </p:nvSpPr>
        <p:spPr>
          <a:xfrm>
            <a:off x="1395413" y="323850"/>
            <a:ext cx="4156075" cy="3116263"/>
          </a:xfrm>
          <a:ln/>
        </p:spPr>
      </p:sp>
      <p:sp>
        <p:nvSpPr>
          <p:cNvPr id="62468"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3984733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txBox="1">
            <a:spLocks noGrp="1" noChangeArrowheads="1"/>
          </p:cNvSpPr>
          <p:nvPr/>
        </p:nvSpPr>
        <p:spPr bwMode="auto">
          <a:xfrm>
            <a:off x="3194184" y="9131960"/>
            <a:ext cx="717324" cy="25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6833" tIns="47457" rIns="46833" bIns="47457" anchor="b">
            <a:spAutoFit/>
          </a:bodyPr>
          <a:lstStyle>
            <a:lvl1pPr defTabSz="938213" eaLnBrk="0" hangingPunct="0">
              <a:defRPr>
                <a:solidFill>
                  <a:schemeClr val="tx1"/>
                </a:solidFill>
                <a:latin typeface="Arial" panose="020B0604020202020204" pitchFamily="34" charset="0"/>
                <a:cs typeface="Arial" panose="020B0604020202020204" pitchFamily="34" charset="0"/>
              </a:defRPr>
            </a:lvl1pPr>
            <a:lvl2pPr marL="742950" indent="-285750" defTabSz="938213" eaLnBrk="0" hangingPunct="0">
              <a:defRPr>
                <a:solidFill>
                  <a:schemeClr val="tx1"/>
                </a:solidFill>
                <a:latin typeface="Arial" panose="020B0604020202020204" pitchFamily="34" charset="0"/>
                <a:cs typeface="Arial" panose="020B0604020202020204" pitchFamily="34" charset="0"/>
              </a:defRPr>
            </a:lvl2pPr>
            <a:lvl3pPr marL="1143000" indent="-228600" defTabSz="938213" eaLnBrk="0" hangingPunct="0">
              <a:defRPr>
                <a:solidFill>
                  <a:schemeClr val="tx1"/>
                </a:solidFill>
                <a:latin typeface="Arial" panose="020B0604020202020204" pitchFamily="34" charset="0"/>
                <a:cs typeface="Arial" panose="020B0604020202020204" pitchFamily="34" charset="0"/>
              </a:defRPr>
            </a:lvl3pPr>
            <a:lvl4pPr marL="1600200" indent="-228600" defTabSz="938213" eaLnBrk="0" hangingPunct="0">
              <a:defRPr>
                <a:solidFill>
                  <a:schemeClr val="tx1"/>
                </a:solidFill>
                <a:latin typeface="Arial" panose="020B0604020202020204" pitchFamily="34" charset="0"/>
                <a:cs typeface="Arial" panose="020B0604020202020204" pitchFamily="34" charset="0"/>
              </a:defRPr>
            </a:lvl4pPr>
            <a:lvl5pPr marL="2057400" indent="-228600" defTabSz="938213" eaLnBrk="0" hangingPunct="0">
              <a:defRPr>
                <a:solidFill>
                  <a:schemeClr val="tx1"/>
                </a:solidFill>
                <a:latin typeface="Arial" panose="020B0604020202020204" pitchFamily="34" charset="0"/>
                <a:cs typeface="Arial" panose="020B0604020202020204" pitchFamily="34" charset="0"/>
              </a:defRPr>
            </a:lvl5pPr>
            <a:lvl6pPr marL="2514600" indent="-228600" defTabSz="9382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82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82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82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B6FF4776-FE7D-43EF-BE6E-A7D604D512FA}" type="slidenum">
              <a:rPr lang="en-US" sz="1000">
                <a:latin typeface="Calibri" panose="020F0502020204030204" pitchFamily="34" charset="0"/>
              </a:rPr>
              <a:pPr algn="ctr" eaLnBrk="1" hangingPunct="1"/>
              <a:t>45</a:t>
            </a:fld>
            <a:endParaRPr lang="en-US" sz="1000">
              <a:latin typeface="Calibri" panose="020F0502020204030204" pitchFamily="34" charset="0"/>
            </a:endParaRPr>
          </a:p>
        </p:txBody>
      </p:sp>
      <p:sp>
        <p:nvSpPr>
          <p:cNvPr id="155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249617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sldNum" sz="quarter" idx="5"/>
          </p:nvPr>
        </p:nvSpPr>
        <p:spPr/>
        <p:txBody>
          <a:bodyPr/>
          <a:lstStyle>
            <a:lvl1pPr defTabSz="955296">
              <a:defRPr>
                <a:solidFill>
                  <a:schemeClr val="tx1"/>
                </a:solidFill>
                <a:latin typeface="Arial" panose="020B0604020202020204" pitchFamily="34" charset="0"/>
                <a:cs typeface="Arial" panose="020B0604020202020204" pitchFamily="34" charset="0"/>
              </a:defRPr>
            </a:lvl1pPr>
            <a:lvl2pPr marL="765545" indent="-294440" defTabSz="955296">
              <a:defRPr>
                <a:solidFill>
                  <a:schemeClr val="tx1"/>
                </a:solidFill>
                <a:latin typeface="Arial" panose="020B0604020202020204" pitchFamily="34" charset="0"/>
                <a:cs typeface="Arial" panose="020B0604020202020204" pitchFamily="34" charset="0"/>
              </a:defRPr>
            </a:lvl2pPr>
            <a:lvl3pPr marL="1177762" indent="-235552" defTabSz="955296">
              <a:defRPr>
                <a:solidFill>
                  <a:schemeClr val="tx1"/>
                </a:solidFill>
                <a:latin typeface="Arial" panose="020B0604020202020204" pitchFamily="34" charset="0"/>
                <a:cs typeface="Arial" panose="020B0604020202020204" pitchFamily="34" charset="0"/>
              </a:defRPr>
            </a:lvl3pPr>
            <a:lvl4pPr marL="1648867" indent="-235552" defTabSz="955296">
              <a:defRPr>
                <a:solidFill>
                  <a:schemeClr val="tx1"/>
                </a:solidFill>
                <a:latin typeface="Arial" panose="020B0604020202020204" pitchFamily="34" charset="0"/>
                <a:cs typeface="Arial" panose="020B0604020202020204" pitchFamily="34" charset="0"/>
              </a:defRPr>
            </a:lvl4pPr>
            <a:lvl5pPr marL="2119972" indent="-235552" defTabSz="955296">
              <a:defRPr>
                <a:solidFill>
                  <a:schemeClr val="tx1"/>
                </a:solidFill>
                <a:latin typeface="Arial" panose="020B0604020202020204" pitchFamily="34" charset="0"/>
                <a:cs typeface="Arial" panose="020B0604020202020204" pitchFamily="34" charset="0"/>
              </a:defRPr>
            </a:lvl5pPr>
            <a:lvl6pPr marL="2591076"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181"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285"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390" indent="-235552" defTabSz="9552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B0E9B5-36A5-4C65-9FC0-7A7FC996B372}" type="slidenum">
              <a:rPr lang="en-US" altLang="en-US" smtClean="0"/>
              <a:pPr/>
              <a:t>8</a:t>
            </a:fld>
            <a:endParaRPr lang="en-US" altLang="en-US" dirty="0"/>
          </a:p>
        </p:txBody>
      </p:sp>
      <p:sp>
        <p:nvSpPr>
          <p:cNvPr id="3" name="Slide Image Placeholder 2"/>
          <p:cNvSpPr>
            <a:spLocks noGrp="1" noRot="1" noChangeAspect="1"/>
          </p:cNvSpPr>
          <p:nvPr>
            <p:ph type="sldImg"/>
          </p:nvPr>
        </p:nvSpPr>
        <p:spPr>
          <a:xfrm>
            <a:off x="1438275" y="328613"/>
            <a:ext cx="4225925" cy="3170237"/>
          </a:xfrm>
        </p:spPr>
      </p:sp>
      <p:sp>
        <p:nvSpPr>
          <p:cNvPr id="4" name="Notes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2826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328613"/>
            <a:ext cx="4225925" cy="31702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9</a:t>
            </a:fld>
            <a:endParaRPr lang="en-US" dirty="0"/>
          </a:p>
        </p:txBody>
      </p:sp>
    </p:spTree>
    <p:extLst>
      <p:ext uri="{BB962C8B-B14F-4D97-AF65-F5344CB8AC3E}">
        <p14:creationId xmlns:p14="http://schemas.microsoft.com/office/powerpoint/2010/main" val="2607536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328613"/>
            <a:ext cx="4225925" cy="31702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10</a:t>
            </a:fld>
            <a:endParaRPr lang="en-US" dirty="0"/>
          </a:p>
        </p:txBody>
      </p:sp>
    </p:spTree>
    <p:extLst>
      <p:ext uri="{BB962C8B-B14F-4D97-AF65-F5344CB8AC3E}">
        <p14:creationId xmlns:p14="http://schemas.microsoft.com/office/powerpoint/2010/main" val="2800067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328613"/>
            <a:ext cx="4225925" cy="31702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11</a:t>
            </a:fld>
            <a:endParaRPr lang="en-US" dirty="0"/>
          </a:p>
        </p:txBody>
      </p:sp>
    </p:spTree>
    <p:extLst>
      <p:ext uri="{BB962C8B-B14F-4D97-AF65-F5344CB8AC3E}">
        <p14:creationId xmlns:p14="http://schemas.microsoft.com/office/powerpoint/2010/main" val="1245436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328613"/>
            <a:ext cx="4225925" cy="31702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12</a:t>
            </a:fld>
            <a:endParaRPr lang="en-US" dirty="0"/>
          </a:p>
        </p:txBody>
      </p:sp>
    </p:spTree>
    <p:extLst>
      <p:ext uri="{BB962C8B-B14F-4D97-AF65-F5344CB8AC3E}">
        <p14:creationId xmlns:p14="http://schemas.microsoft.com/office/powerpoint/2010/main" val="140057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sldNum" sz="quarter" idx="5"/>
          </p:nvPr>
        </p:nvSpPr>
        <p:spPr/>
        <p:txBody>
          <a:bodyPr/>
          <a:lstStyle/>
          <a:p>
            <a:pPr>
              <a:defRPr/>
            </a:pPr>
            <a:fld id="{29163C5C-8774-45C9-882E-9C984C03A171}" type="slidenum">
              <a:rPr lang="en-US" smtClean="0">
                <a:solidFill>
                  <a:srgbClr val="000000"/>
                </a:solidFill>
              </a:rPr>
              <a:pPr>
                <a:defRPr/>
              </a:pPr>
              <a:t>13</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563794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20900" t="456" r="363" b="1739"/>
          <a:stretch/>
        </p:blipFill>
        <p:spPr>
          <a:xfrm>
            <a:off x="0" y="0"/>
            <a:ext cx="9143998" cy="6858000"/>
          </a:xfrm>
          <a:prstGeom prst="rect">
            <a:avLst/>
          </a:prstGeom>
        </p:spPr>
      </p:pic>
      <p:sp>
        <p:nvSpPr>
          <p:cNvPr id="2" name="Title 1"/>
          <p:cNvSpPr>
            <a:spLocks noGrp="1"/>
          </p:cNvSpPr>
          <p:nvPr>
            <p:ph type="ctrTitle"/>
          </p:nvPr>
        </p:nvSpPr>
        <p:spPr>
          <a:xfrm>
            <a:off x="704081" y="3351344"/>
            <a:ext cx="7772400" cy="1380744"/>
          </a:xfrm>
        </p:spPr>
        <p:txBody>
          <a:bodyPr lIns="0" tIns="0" rIns="0" bIns="0"/>
          <a:lstStyle>
            <a:lvl1pPr algn="l">
              <a:defRPr sz="3600" b="0"/>
            </a:lvl1pPr>
          </a:lstStyle>
          <a:p>
            <a:r>
              <a:rPr lang="en-US" dirty="0"/>
              <a:t>Click to edit Master title style</a:t>
            </a:r>
          </a:p>
        </p:txBody>
      </p:sp>
      <p:sp>
        <p:nvSpPr>
          <p:cNvPr id="3" name="Subtitle 2"/>
          <p:cNvSpPr>
            <a:spLocks noGrp="1"/>
          </p:cNvSpPr>
          <p:nvPr>
            <p:ph type="subTitle" idx="1"/>
          </p:nvPr>
        </p:nvSpPr>
        <p:spPr>
          <a:xfrm>
            <a:off x="704081" y="4933256"/>
            <a:ext cx="7772400" cy="813816"/>
          </a:xfrm>
        </p:spPr>
        <p:txBody>
          <a:bodyPr lIns="0" tIns="0" rIns="0" bIns="0"/>
          <a:lstStyle>
            <a:lvl1pPr marL="0" indent="0" algn="l">
              <a:spcBef>
                <a:spcPts val="400"/>
              </a:spcBef>
              <a:buNone/>
              <a:defRPr sz="2000">
                <a:solidFill>
                  <a:srgbClr val="072C4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4" name="Picture 13" descr="III_logo-4c.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081" y="2243432"/>
            <a:ext cx="2539653" cy="752079"/>
          </a:xfrm>
          <a:prstGeom prst="rect">
            <a:avLst/>
          </a:prstGeom>
        </p:spPr>
      </p:pic>
    </p:spTree>
    <p:extLst>
      <p:ext uri="{BB962C8B-B14F-4D97-AF65-F5344CB8AC3E}">
        <p14:creationId xmlns:p14="http://schemas.microsoft.com/office/powerpoint/2010/main" val="325151434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Left One Right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16" y="228600"/>
            <a:ext cx="8458200" cy="950976"/>
          </a:xfrm>
        </p:spPr>
        <p:txBody>
          <a:bodyPr/>
          <a:lstStyle/>
          <a:p>
            <a:r>
              <a:rPr lang="en-US" dirty="0"/>
              <a:t>Click to edit Master title style</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1072"/>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
        <p:nvSpPr>
          <p:cNvPr id="6" name="Text Placeholder 9"/>
          <p:cNvSpPr>
            <a:spLocks noGrp="1"/>
          </p:cNvSpPr>
          <p:nvPr>
            <p:ph type="body" sz="quarter" idx="30"/>
          </p:nvPr>
        </p:nvSpPr>
        <p:spPr>
          <a:xfrm>
            <a:off x="352426"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2" name="Text Placeholder 9"/>
          <p:cNvSpPr>
            <a:spLocks noGrp="1"/>
          </p:cNvSpPr>
          <p:nvPr>
            <p:ph type="body" sz="quarter" idx="34"/>
          </p:nvPr>
        </p:nvSpPr>
        <p:spPr>
          <a:xfrm>
            <a:off x="352426" y="3986784"/>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6" name="Text Placeholder 9"/>
          <p:cNvSpPr>
            <a:spLocks noGrp="1"/>
          </p:cNvSpPr>
          <p:nvPr>
            <p:ph type="body" sz="quarter" idx="32"/>
          </p:nvPr>
        </p:nvSpPr>
        <p:spPr>
          <a:xfrm>
            <a:off x="4668090"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5" name="Content Placeholder 4"/>
          <p:cNvSpPr>
            <a:spLocks noGrp="1"/>
          </p:cNvSpPr>
          <p:nvPr>
            <p:ph sz="quarter" idx="35"/>
          </p:nvPr>
        </p:nvSpPr>
        <p:spPr>
          <a:xfrm>
            <a:off x="357188" y="2377439"/>
            <a:ext cx="4148137" cy="141732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36"/>
          </p:nvPr>
        </p:nvSpPr>
        <p:spPr>
          <a:xfrm>
            <a:off x="357188" y="4709160"/>
            <a:ext cx="4148137" cy="141732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p:cNvSpPr>
            <a:spLocks noGrp="1"/>
          </p:cNvSpPr>
          <p:nvPr>
            <p:ph sz="quarter" idx="37"/>
          </p:nvPr>
        </p:nvSpPr>
        <p:spPr>
          <a:xfrm>
            <a:off x="4668837" y="2378075"/>
            <a:ext cx="4151376" cy="3748088"/>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9884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16" y="228600"/>
            <a:ext cx="8458200" cy="950976"/>
          </a:xfrm>
        </p:spPr>
        <p:txBody>
          <a:bodyPr/>
          <a:lstStyle/>
          <a:p>
            <a:r>
              <a:rPr lang="en-US" dirty="0"/>
              <a:t>Click to edit Master title style</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1072"/>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
        <p:nvSpPr>
          <p:cNvPr id="6" name="Text Placeholder 9"/>
          <p:cNvSpPr>
            <a:spLocks noGrp="1"/>
          </p:cNvSpPr>
          <p:nvPr>
            <p:ph type="body" sz="quarter" idx="30"/>
          </p:nvPr>
        </p:nvSpPr>
        <p:spPr>
          <a:xfrm>
            <a:off x="352426"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8" name="Text Placeholder 9"/>
          <p:cNvSpPr>
            <a:spLocks noGrp="1"/>
          </p:cNvSpPr>
          <p:nvPr>
            <p:ph type="body" sz="quarter" idx="32"/>
          </p:nvPr>
        </p:nvSpPr>
        <p:spPr>
          <a:xfrm>
            <a:off x="4668090"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2" name="Text Placeholder 9"/>
          <p:cNvSpPr>
            <a:spLocks noGrp="1"/>
          </p:cNvSpPr>
          <p:nvPr>
            <p:ph type="body" sz="quarter" idx="34"/>
          </p:nvPr>
        </p:nvSpPr>
        <p:spPr>
          <a:xfrm>
            <a:off x="352426" y="3986784"/>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4" name="Text Placeholder 9"/>
          <p:cNvSpPr>
            <a:spLocks noGrp="1"/>
          </p:cNvSpPr>
          <p:nvPr>
            <p:ph type="body" sz="quarter" idx="36"/>
          </p:nvPr>
        </p:nvSpPr>
        <p:spPr>
          <a:xfrm>
            <a:off x="4668090" y="3986784"/>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5" name="Content Placeholder 4"/>
          <p:cNvSpPr>
            <a:spLocks noGrp="1"/>
          </p:cNvSpPr>
          <p:nvPr>
            <p:ph sz="quarter" idx="37"/>
          </p:nvPr>
        </p:nvSpPr>
        <p:spPr>
          <a:xfrm>
            <a:off x="357188" y="2377440"/>
            <a:ext cx="4148137" cy="141732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38"/>
          </p:nvPr>
        </p:nvSpPr>
        <p:spPr>
          <a:xfrm>
            <a:off x="4668837" y="2378075"/>
            <a:ext cx="4151376" cy="141605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7"/>
          <p:cNvSpPr>
            <a:spLocks noGrp="1"/>
          </p:cNvSpPr>
          <p:nvPr>
            <p:ph sz="quarter" idx="39"/>
          </p:nvPr>
        </p:nvSpPr>
        <p:spPr>
          <a:xfrm>
            <a:off x="357188" y="4709160"/>
            <a:ext cx="4148137" cy="141732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19"/>
          <p:cNvSpPr>
            <a:spLocks noGrp="1"/>
          </p:cNvSpPr>
          <p:nvPr>
            <p:ph sz="quarter" idx="40"/>
          </p:nvPr>
        </p:nvSpPr>
        <p:spPr>
          <a:xfrm>
            <a:off x="4668838" y="4708525"/>
            <a:ext cx="4152900" cy="1417638"/>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1593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Rectangle 105"/>
          <p:cNvSpPr>
            <a:spLocks noGrp="1" noChangeArrowheads="1"/>
          </p:cNvSpPr>
          <p:nvPr>
            <p:ph type="dt" sz="half" idx="10"/>
          </p:nvPr>
        </p:nvSpPr>
        <p:spPr>
          <a:xfrm>
            <a:off x="85725" y="6961188"/>
            <a:ext cx="1352550" cy="115887"/>
          </a:xfrm>
          <a:prstGeom prst="rect">
            <a:avLst/>
          </a:prstGeom>
          <a:ln/>
        </p:spPr>
        <p:txBody>
          <a:bodyPr/>
          <a:lstStyle>
            <a:lvl1pPr>
              <a:defRPr/>
            </a:lvl1pPr>
          </a:lstStyle>
          <a:p>
            <a:pPr>
              <a:defRPr/>
            </a:pPr>
            <a:r>
              <a:rPr lang="en-US"/>
              <a:t>12/01/09 - 9pm</a:t>
            </a:r>
          </a:p>
        </p:txBody>
      </p:sp>
      <p:sp>
        <p:nvSpPr>
          <p:cNvPr id="4" name="Rectangle 106"/>
          <p:cNvSpPr>
            <a:spLocks noGrp="1" noChangeArrowheads="1"/>
          </p:cNvSpPr>
          <p:nvPr>
            <p:ph type="ftr" sz="quarter" idx="11"/>
          </p:nvPr>
        </p:nvSpPr>
        <p:spPr>
          <a:xfrm>
            <a:off x="2695575" y="6961188"/>
            <a:ext cx="3752850" cy="117475"/>
          </a:xfrm>
          <a:prstGeom prst="rect">
            <a:avLst/>
          </a:prstGeom>
          <a:ln/>
        </p:spPr>
        <p:txBody>
          <a:bodyPr/>
          <a:lstStyle>
            <a:lvl1pPr>
              <a:defRPr/>
            </a:lvl1pPr>
          </a:lstStyle>
          <a:p>
            <a:pPr>
              <a:defRPr/>
            </a:pPr>
            <a:r>
              <a:rPr lang="en-US"/>
              <a:t>eSlide – P6466 – The Financial Crisis and the Future of the P/C</a:t>
            </a:r>
          </a:p>
        </p:txBody>
      </p:sp>
      <p:sp>
        <p:nvSpPr>
          <p:cNvPr id="5" name="Rectangle 110"/>
          <p:cNvSpPr>
            <a:spLocks noGrp="1" noChangeArrowheads="1"/>
          </p:cNvSpPr>
          <p:nvPr>
            <p:ph type="sldNum" sz="quarter" idx="12"/>
          </p:nvPr>
        </p:nvSpPr>
        <p:spPr>
          <a:xfrm>
            <a:off x="8601075" y="6656388"/>
            <a:ext cx="447675" cy="115887"/>
          </a:xfrm>
          <a:prstGeom prst="rect">
            <a:avLst/>
          </a:prstGeom>
          <a:ln/>
        </p:spPr>
        <p:txBody>
          <a:bodyPr/>
          <a:lstStyle>
            <a:lvl1pPr>
              <a:defRPr/>
            </a:lvl1pPr>
          </a:lstStyle>
          <a:p>
            <a:pPr>
              <a:defRPr/>
            </a:pPr>
            <a:fld id="{CA8DDCFE-182B-49A8-B5CF-E8526483AE25}" type="slidenum">
              <a:rPr lang="en-US"/>
              <a:pPr>
                <a:defRPr/>
              </a:pPr>
              <a:t>‹#›</a:t>
            </a:fld>
            <a:endParaRPr lang="en-US"/>
          </a:p>
        </p:txBody>
      </p:sp>
    </p:spTree>
    <p:extLst>
      <p:ext uri="{BB962C8B-B14F-4D97-AF65-F5344CB8AC3E}">
        <p14:creationId xmlns:p14="http://schemas.microsoft.com/office/powerpoint/2010/main" val="4236345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05"/>
          <p:cNvSpPr>
            <a:spLocks noGrp="1" noChangeArrowheads="1"/>
          </p:cNvSpPr>
          <p:nvPr>
            <p:ph type="dt" sz="half" idx="10"/>
          </p:nvPr>
        </p:nvSpPr>
        <p:spPr/>
        <p:txBody>
          <a:bodyPr/>
          <a:lstStyle>
            <a:lvl1pPr fontAlgn="auto">
              <a:spcAft>
                <a:spcPts val="0"/>
              </a:spcAft>
              <a:defRPr/>
            </a:lvl1pPr>
          </a:lstStyle>
          <a:p>
            <a:pPr>
              <a:defRPr/>
            </a:pPr>
            <a:r>
              <a:rPr lang="en-US"/>
              <a:t>12/01/09 - 9pm</a:t>
            </a:r>
          </a:p>
        </p:txBody>
      </p:sp>
      <p:sp>
        <p:nvSpPr>
          <p:cNvPr id="3" name="Rectangle 106"/>
          <p:cNvSpPr>
            <a:spLocks noGrp="1" noChangeArrowheads="1"/>
          </p:cNvSpPr>
          <p:nvPr>
            <p:ph type="ftr" sz="quarter" idx="11"/>
          </p:nvPr>
        </p:nvSpPr>
        <p:spPr/>
        <p:txBody>
          <a:bodyPr/>
          <a:lstStyle>
            <a:lvl1pPr fontAlgn="auto">
              <a:spcAft>
                <a:spcPts val="0"/>
              </a:spcAft>
              <a:defRPr/>
            </a:lvl1pPr>
          </a:lstStyle>
          <a:p>
            <a:pPr>
              <a:defRPr/>
            </a:pPr>
            <a:r>
              <a:rPr lang="en-US"/>
              <a:t>eSlide – P6466 – The Financial Crisis and the Future of the P/C</a:t>
            </a:r>
          </a:p>
        </p:txBody>
      </p:sp>
      <p:sp>
        <p:nvSpPr>
          <p:cNvPr id="4" name="Rectangle 110"/>
          <p:cNvSpPr>
            <a:spLocks noGrp="1" noChangeArrowheads="1"/>
          </p:cNvSpPr>
          <p:nvPr>
            <p:ph type="sldNum" sz="quarter" idx="12"/>
          </p:nvPr>
        </p:nvSpPr>
        <p:spPr/>
        <p:txBody>
          <a:bodyPr/>
          <a:lstStyle>
            <a:lvl1pPr>
              <a:defRPr/>
            </a:lvl1pPr>
          </a:lstStyle>
          <a:p>
            <a:fld id="{F850F622-7FC0-4B6B-A61E-E34533860A46}" type="slidenum">
              <a:rPr lang="en-US"/>
              <a:pPr/>
              <a:t>‹#›</a:t>
            </a:fld>
            <a:endParaRPr lang="en-US"/>
          </a:p>
        </p:txBody>
      </p:sp>
    </p:spTree>
    <p:extLst>
      <p:ext uri="{BB962C8B-B14F-4D97-AF65-F5344CB8AC3E}">
        <p14:creationId xmlns:p14="http://schemas.microsoft.com/office/powerpoint/2010/main" val="151677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Thank you</a:t>
            </a:r>
          </a:p>
        </p:txBody>
      </p:sp>
      <p:sp>
        <p:nvSpPr>
          <p:cNvPr id="7" name="Text Placeholder 10"/>
          <p:cNvSpPr>
            <a:spLocks noGrp="1"/>
          </p:cNvSpPr>
          <p:nvPr>
            <p:ph idx="1"/>
          </p:nvPr>
        </p:nvSpPr>
        <p:spPr>
          <a:xfrm>
            <a:off x="628650" y="3471483"/>
            <a:ext cx="7886700" cy="2705479"/>
          </a:xfrm>
          <a:prstGeom prst="rect">
            <a:avLst/>
          </a:prstGeom>
        </p:spPr>
        <p:txBody>
          <a:bodyPr vert="horz" lIns="91440" tIns="45720" rIns="91440" bIns="45720" rtlCol="0">
            <a:normAutofit/>
          </a:bodyPr>
          <a:lstStyle/>
          <a:p>
            <a:pPr lvl="0"/>
            <a:r>
              <a:rPr lang="en-US" dirty="0"/>
              <a:t>Contact</a:t>
            </a:r>
          </a:p>
        </p:txBody>
      </p:sp>
    </p:spTree>
    <p:extLst>
      <p:ext uri="{BB962C8B-B14F-4D97-AF65-F5344CB8AC3E}">
        <p14:creationId xmlns:p14="http://schemas.microsoft.com/office/powerpoint/2010/main" val="2605758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6616" y="232327"/>
            <a:ext cx="8458200" cy="950976"/>
          </a:xfrm>
        </p:spPr>
        <p:txBody>
          <a:bodyPr anchor="t"/>
          <a:lstStyle/>
          <a:p>
            <a:r>
              <a:rPr lang="en-US" dirty="0"/>
              <a:t>Click to edit Master title style</a:t>
            </a:r>
          </a:p>
        </p:txBody>
      </p:sp>
      <p:sp>
        <p:nvSpPr>
          <p:cNvPr id="8" name="Text Placeholder 9"/>
          <p:cNvSpPr>
            <a:spLocks noGrp="1"/>
          </p:cNvSpPr>
          <p:nvPr>
            <p:ph type="body" sz="quarter" idx="15" hasCustomPrompt="1"/>
          </p:nvPr>
        </p:nvSpPr>
        <p:spPr bwMode="gray">
          <a:xfrm>
            <a:off x="356621" y="1188723"/>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1650" b="0" kern="1200" smtClean="0">
                <a:solidFill>
                  <a:srgbClr val="072C44"/>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5" name="Text Placeholder 12">
            <a:extLst>
              <a:ext uri="{FF2B5EF4-FFF2-40B4-BE49-F238E27FC236}">
                <a16:creationId xmlns:a16="http://schemas.microsoft.com/office/drawing/2014/main" id="{E52494B6-15BA-BA46-AE93-1C5255CD6AC7}"/>
              </a:ext>
            </a:extLst>
          </p:cNvPr>
          <p:cNvSpPr>
            <a:spLocks noGrp="1"/>
          </p:cNvSpPr>
          <p:nvPr>
            <p:ph type="body" sz="quarter" idx="17" hasCustomPrompt="1"/>
          </p:nvPr>
        </p:nvSpPr>
        <p:spPr>
          <a:xfrm>
            <a:off x="827952" y="5709557"/>
            <a:ext cx="7982678" cy="415019"/>
          </a:xfrm>
          <a:prstGeom prst="rect">
            <a:avLst/>
          </a:prstGeom>
        </p:spPr>
        <p:txBody>
          <a:bodyPr lIns="0" tIns="0" rIns="0" bIns="0" anchor="b" anchorCtr="0">
            <a:noAutofit/>
          </a:bodyPr>
          <a:lstStyle>
            <a:lvl1pPr marL="0" indent="0">
              <a:spcBef>
                <a:spcPts val="150"/>
              </a:spcBef>
              <a:buNone/>
              <a:defRPr sz="750">
                <a:solidFill>
                  <a:schemeClr val="tx1"/>
                </a:solidFill>
                <a:latin typeface="+mn-lt"/>
                <a:cs typeface="Arial" pitchFamily="34" charset="0"/>
              </a:defRPr>
            </a:lvl1pPr>
          </a:lstStyle>
          <a:p>
            <a:pPr lvl="0"/>
            <a:r>
              <a:rPr lang="en-US" dirty="0"/>
              <a:t>Click to edit source</a:t>
            </a:r>
          </a:p>
        </p:txBody>
      </p:sp>
    </p:spTree>
    <p:extLst>
      <p:ext uri="{BB962C8B-B14F-4D97-AF65-F5344CB8AC3E}">
        <p14:creationId xmlns:p14="http://schemas.microsoft.com/office/powerpoint/2010/main" val="313039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6" name="Freeform 5"/>
          <p:cNvSpPr/>
          <p:nvPr userDrawn="1"/>
        </p:nvSpPr>
        <p:spPr>
          <a:xfrm>
            <a:off x="0" y="0"/>
            <a:ext cx="9144229" cy="6858000"/>
          </a:xfrm>
          <a:custGeom>
            <a:avLst/>
            <a:gdLst>
              <a:gd name="connsiteX0" fmla="*/ 4515439 w 9144000"/>
              <a:gd name="connsiteY0" fmla="*/ 6862713 h 6862713"/>
              <a:gd name="connsiteX1" fmla="*/ 0 w 9144000"/>
              <a:gd name="connsiteY1" fmla="*/ 6862713 h 6862713"/>
              <a:gd name="connsiteX2" fmla="*/ 0 w 9144000"/>
              <a:gd name="connsiteY2" fmla="*/ 0 h 6862713"/>
              <a:gd name="connsiteX3" fmla="*/ 9144000 w 9144000"/>
              <a:gd name="connsiteY3" fmla="*/ 0 h 6862713"/>
              <a:gd name="connsiteX4" fmla="*/ 9144000 w 9144000"/>
              <a:gd name="connsiteY4" fmla="*/ 2215299 h 6862713"/>
              <a:gd name="connsiteX5" fmla="*/ 4515439 w 9144000"/>
              <a:gd name="connsiteY5" fmla="*/ 6862713 h 6862713"/>
              <a:gd name="connsiteX0" fmla="*/ 4515439 w 9144000"/>
              <a:gd name="connsiteY0" fmla="*/ 6862713 h 6862713"/>
              <a:gd name="connsiteX1" fmla="*/ 0 w 9144000"/>
              <a:gd name="connsiteY1" fmla="*/ 6862713 h 6862713"/>
              <a:gd name="connsiteX2" fmla="*/ 0 w 9144000"/>
              <a:gd name="connsiteY2" fmla="*/ 0 h 6862713"/>
              <a:gd name="connsiteX3" fmla="*/ 9144000 w 9144000"/>
              <a:gd name="connsiteY3" fmla="*/ 0 h 6862713"/>
              <a:gd name="connsiteX4" fmla="*/ 9141619 w 9144000"/>
              <a:gd name="connsiteY4" fmla="*/ 2234362 h 6862713"/>
              <a:gd name="connsiteX5" fmla="*/ 4515439 w 9144000"/>
              <a:gd name="connsiteY5" fmla="*/ 6862713 h 6862713"/>
              <a:gd name="connsiteX0" fmla="*/ 4515439 w 9144229"/>
              <a:gd name="connsiteY0" fmla="*/ 6862713 h 6862713"/>
              <a:gd name="connsiteX1" fmla="*/ 0 w 9144229"/>
              <a:gd name="connsiteY1" fmla="*/ 6862713 h 6862713"/>
              <a:gd name="connsiteX2" fmla="*/ 0 w 9144229"/>
              <a:gd name="connsiteY2" fmla="*/ 0 h 6862713"/>
              <a:gd name="connsiteX3" fmla="*/ 9144000 w 9144229"/>
              <a:gd name="connsiteY3" fmla="*/ 0 h 6862713"/>
              <a:gd name="connsiteX4" fmla="*/ 9144000 w 9144229"/>
              <a:gd name="connsiteY4" fmla="*/ 2231980 h 6862713"/>
              <a:gd name="connsiteX5" fmla="*/ 4515439 w 9144229"/>
              <a:gd name="connsiteY5" fmla="*/ 6862713 h 686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229" h="6862713">
                <a:moveTo>
                  <a:pt x="4515439" y="6862713"/>
                </a:moveTo>
                <a:lnTo>
                  <a:pt x="0" y="6862713"/>
                </a:lnTo>
                <a:lnTo>
                  <a:pt x="0" y="0"/>
                </a:lnTo>
                <a:lnTo>
                  <a:pt x="9144000" y="0"/>
                </a:lnTo>
                <a:cubicBezTo>
                  <a:pt x="9143206" y="744787"/>
                  <a:pt x="9144794" y="1487193"/>
                  <a:pt x="9144000" y="2231980"/>
                </a:cubicBezTo>
                <a:lnTo>
                  <a:pt x="4515439" y="68627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dirty="0">
              <a:solidFill>
                <a:schemeClr val="bg1"/>
              </a:solidFill>
            </a:endParaRPr>
          </a:p>
        </p:txBody>
      </p:sp>
      <p:sp>
        <p:nvSpPr>
          <p:cNvPr id="2" name="Title 1"/>
          <p:cNvSpPr>
            <a:spLocks noGrp="1"/>
          </p:cNvSpPr>
          <p:nvPr>
            <p:ph type="ctrTitle"/>
          </p:nvPr>
        </p:nvSpPr>
        <p:spPr bwMode="gray">
          <a:xfrm>
            <a:off x="704080" y="1960694"/>
            <a:ext cx="7772400" cy="1380744"/>
          </a:xfrm>
        </p:spPr>
        <p:txBody>
          <a:bodyPr lIns="0" tIns="0" rIns="0" bIns="0" anchor="b" anchorCtr="0"/>
          <a:lstStyle>
            <a:lvl1pPr algn="l">
              <a:defRPr sz="3600" b="0">
                <a:solidFill>
                  <a:schemeClr val="bg1"/>
                </a:solidFill>
              </a:defRPr>
            </a:lvl1pPr>
          </a:lstStyle>
          <a:p>
            <a:r>
              <a:rPr lang="en-US" dirty="0"/>
              <a:t>Click to edit Master title style</a:t>
            </a:r>
          </a:p>
        </p:txBody>
      </p:sp>
      <p:sp>
        <p:nvSpPr>
          <p:cNvPr id="3" name="Subtitle 2"/>
          <p:cNvSpPr>
            <a:spLocks noGrp="1"/>
          </p:cNvSpPr>
          <p:nvPr>
            <p:ph type="subTitle" idx="1"/>
          </p:nvPr>
        </p:nvSpPr>
        <p:spPr bwMode="gray">
          <a:xfrm>
            <a:off x="704080" y="3542606"/>
            <a:ext cx="6949440" cy="813816"/>
          </a:xfrm>
        </p:spPr>
        <p:txBody>
          <a:bodyPr lIns="0" tIns="0" rIns="0" bIns="0"/>
          <a:lstStyle>
            <a:lvl1pPr marL="0" indent="0" algn="l">
              <a:spcBef>
                <a:spcPts val="400"/>
              </a:spcBef>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2594827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6616" y="232326"/>
            <a:ext cx="8458200" cy="950976"/>
          </a:xfrm>
        </p:spPr>
        <p:txBody>
          <a:bodyPr/>
          <a:lstStyle/>
          <a:p>
            <a:r>
              <a:rPr lang="en-US" dirty="0"/>
              <a:t>Click to edit Master title style</a:t>
            </a:r>
          </a:p>
        </p:txBody>
      </p:sp>
      <p:sp>
        <p:nvSpPr>
          <p:cNvPr id="8"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12"/>
          <p:cNvSpPr>
            <a:spLocks noGrp="1"/>
          </p:cNvSpPr>
          <p:nvPr>
            <p:ph type="body" sz="quarter" idx="16" hasCustomPrompt="1"/>
          </p:nvPr>
        </p:nvSpPr>
        <p:spPr>
          <a:xfrm>
            <a:off x="1133856" y="6294780"/>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Tree>
    <p:extLst>
      <p:ext uri="{BB962C8B-B14F-4D97-AF65-F5344CB8AC3E}">
        <p14:creationId xmlns:p14="http://schemas.microsoft.com/office/powerpoint/2010/main" val="282841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_Gray Triangle">
    <p:spTree>
      <p:nvGrpSpPr>
        <p:cNvPr id="1" name=""/>
        <p:cNvGrpSpPr/>
        <p:nvPr/>
      </p:nvGrpSpPr>
      <p:grpSpPr>
        <a:xfrm>
          <a:off x="0" y="0"/>
          <a:ext cx="0" cy="0"/>
          <a:chOff x="0" y="0"/>
          <a:chExt cx="0" cy="0"/>
        </a:xfrm>
      </p:grpSpPr>
      <p:sp>
        <p:nvSpPr>
          <p:cNvPr id="5" name="Right Triangle 4"/>
          <p:cNvSpPr>
            <a:spLocks noChangeAspect="1"/>
          </p:cNvSpPr>
          <p:nvPr userDrawn="1"/>
        </p:nvSpPr>
        <p:spPr>
          <a:xfrm rot="16200000">
            <a:off x="5120640" y="2834640"/>
            <a:ext cx="4023360" cy="4023360"/>
          </a:xfrm>
          <a:prstGeom prst="rtTriangle">
            <a:avLst/>
          </a:prstGeom>
          <a:solidFill>
            <a:srgbClr val="C6C6C9">
              <a:alpha val="1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C6C6C9"/>
              </a:solidFill>
            </a:endParaRPr>
          </a:p>
        </p:txBody>
      </p:sp>
      <p:sp>
        <p:nvSpPr>
          <p:cNvPr id="2" name="Title 1"/>
          <p:cNvSpPr>
            <a:spLocks noGrp="1"/>
          </p:cNvSpPr>
          <p:nvPr>
            <p:ph type="title"/>
          </p:nvPr>
        </p:nvSpPr>
        <p:spPr>
          <a:xfrm>
            <a:off x="356616" y="232326"/>
            <a:ext cx="8458200" cy="950976"/>
          </a:xfrm>
        </p:spPr>
        <p:txBody>
          <a:bodyPr/>
          <a:lstStyle/>
          <a:p>
            <a:r>
              <a:rPr lang="en-US" dirty="0"/>
              <a:t>Click to edit Master title style</a:t>
            </a:r>
          </a:p>
        </p:txBody>
      </p:sp>
      <p:sp>
        <p:nvSpPr>
          <p:cNvPr id="8"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12"/>
          <p:cNvSpPr>
            <a:spLocks noGrp="1"/>
          </p:cNvSpPr>
          <p:nvPr>
            <p:ph type="body" sz="quarter" idx="16" hasCustomPrompt="1"/>
          </p:nvPr>
        </p:nvSpPr>
        <p:spPr>
          <a:xfrm>
            <a:off x="1133856" y="6294780"/>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Tree>
    <p:extLst>
      <p:ext uri="{BB962C8B-B14F-4D97-AF65-F5344CB8AC3E}">
        <p14:creationId xmlns:p14="http://schemas.microsoft.com/office/powerpoint/2010/main" val="2801696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16" y="232326"/>
            <a:ext cx="8458200" cy="950976"/>
          </a:xfrm>
        </p:spPr>
        <p:txBody>
          <a:bodyPr/>
          <a:lstStyle/>
          <a:p>
            <a:r>
              <a:rPr lang="en-US" dirty="0"/>
              <a:t>Click to edit Master title style</a:t>
            </a:r>
          </a:p>
        </p:txBody>
      </p:sp>
      <p:sp>
        <p:nvSpPr>
          <p:cNvPr id="3" name="Content Placeholder 2"/>
          <p:cNvSpPr>
            <a:spLocks noGrp="1"/>
          </p:cNvSpPr>
          <p:nvPr>
            <p:ph idx="1"/>
          </p:nvPr>
        </p:nvSpPr>
        <p:spPr>
          <a:xfrm>
            <a:off x="356616" y="1883664"/>
            <a:ext cx="8458200" cy="40416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3757"/>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Tree>
    <p:extLst>
      <p:ext uri="{BB962C8B-B14F-4D97-AF65-F5344CB8AC3E}">
        <p14:creationId xmlns:p14="http://schemas.microsoft.com/office/powerpoint/2010/main" val="288882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Gray Triangle">
    <p:spTree>
      <p:nvGrpSpPr>
        <p:cNvPr id="1" name=""/>
        <p:cNvGrpSpPr/>
        <p:nvPr/>
      </p:nvGrpSpPr>
      <p:grpSpPr>
        <a:xfrm>
          <a:off x="0" y="0"/>
          <a:ext cx="0" cy="0"/>
          <a:chOff x="0" y="0"/>
          <a:chExt cx="0" cy="0"/>
        </a:xfrm>
      </p:grpSpPr>
      <p:sp>
        <p:nvSpPr>
          <p:cNvPr id="6" name="Right Triangle 5"/>
          <p:cNvSpPr>
            <a:spLocks noChangeAspect="1"/>
          </p:cNvSpPr>
          <p:nvPr userDrawn="1"/>
        </p:nvSpPr>
        <p:spPr>
          <a:xfrm rot="16200000">
            <a:off x="5120640" y="2834640"/>
            <a:ext cx="4023360" cy="4023360"/>
          </a:xfrm>
          <a:prstGeom prst="rtTriangle">
            <a:avLst/>
          </a:prstGeom>
          <a:solidFill>
            <a:srgbClr val="C6C6C9">
              <a:alpha val="1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C6C6C9"/>
              </a:solidFill>
            </a:endParaRPr>
          </a:p>
        </p:txBody>
      </p:sp>
      <p:sp>
        <p:nvSpPr>
          <p:cNvPr id="2" name="Title 1"/>
          <p:cNvSpPr>
            <a:spLocks noGrp="1"/>
          </p:cNvSpPr>
          <p:nvPr>
            <p:ph type="title"/>
          </p:nvPr>
        </p:nvSpPr>
        <p:spPr>
          <a:xfrm>
            <a:off x="356616" y="232326"/>
            <a:ext cx="8458200" cy="950976"/>
          </a:xfrm>
        </p:spPr>
        <p:txBody>
          <a:bodyPr/>
          <a:lstStyle/>
          <a:p>
            <a:r>
              <a:rPr lang="en-US" dirty="0"/>
              <a:t>Click to edit Master title style</a:t>
            </a:r>
          </a:p>
        </p:txBody>
      </p:sp>
      <p:sp>
        <p:nvSpPr>
          <p:cNvPr id="3" name="Content Placeholder 2"/>
          <p:cNvSpPr>
            <a:spLocks noGrp="1"/>
          </p:cNvSpPr>
          <p:nvPr>
            <p:ph idx="1"/>
          </p:nvPr>
        </p:nvSpPr>
        <p:spPr>
          <a:xfrm>
            <a:off x="356616" y="1883664"/>
            <a:ext cx="8458200" cy="40416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3757"/>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Tree>
    <p:extLst>
      <p:ext uri="{BB962C8B-B14F-4D97-AF65-F5344CB8AC3E}">
        <p14:creationId xmlns:p14="http://schemas.microsoft.com/office/powerpoint/2010/main" val="1538665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2" name="Title 1"/>
          <p:cNvSpPr>
            <a:spLocks noGrp="1"/>
          </p:cNvSpPr>
          <p:nvPr>
            <p:ph type="title"/>
          </p:nvPr>
        </p:nvSpPr>
        <p:spPr>
          <a:xfrm>
            <a:off x="356616" y="228600"/>
            <a:ext cx="8458200" cy="950976"/>
          </a:xfrm>
        </p:spPr>
        <p:txBody>
          <a:bodyPr/>
          <a:lstStyle/>
          <a:p>
            <a:r>
              <a:rPr lang="en-US" dirty="0"/>
              <a:t>Click to edit Master title style</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4780"/>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
        <p:nvSpPr>
          <p:cNvPr id="6" name="Text Placeholder 9"/>
          <p:cNvSpPr>
            <a:spLocks noGrp="1"/>
          </p:cNvSpPr>
          <p:nvPr>
            <p:ph type="body" sz="quarter" idx="30"/>
          </p:nvPr>
        </p:nvSpPr>
        <p:spPr>
          <a:xfrm>
            <a:off x="352426" y="1657349"/>
            <a:ext cx="8467724"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5" name="Content Placeholder 4"/>
          <p:cNvSpPr>
            <a:spLocks noGrp="1"/>
          </p:cNvSpPr>
          <p:nvPr>
            <p:ph sz="quarter" idx="31"/>
          </p:nvPr>
        </p:nvSpPr>
        <p:spPr>
          <a:xfrm>
            <a:off x="352425" y="2377440"/>
            <a:ext cx="8467725" cy="374650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193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
    <p:spTree>
      <p:nvGrpSpPr>
        <p:cNvPr id="1" name=""/>
        <p:cNvGrpSpPr/>
        <p:nvPr/>
      </p:nvGrpSpPr>
      <p:grpSpPr>
        <a:xfrm>
          <a:off x="0" y="0"/>
          <a:ext cx="0" cy="0"/>
          <a:chOff x="0" y="0"/>
          <a:chExt cx="0" cy="0"/>
        </a:xfrm>
      </p:grpSpPr>
      <p:sp>
        <p:nvSpPr>
          <p:cNvPr id="2" name="Title 1"/>
          <p:cNvSpPr>
            <a:spLocks noGrp="1"/>
          </p:cNvSpPr>
          <p:nvPr>
            <p:ph type="title"/>
          </p:nvPr>
        </p:nvSpPr>
        <p:spPr>
          <a:xfrm>
            <a:off x="356616" y="228600"/>
            <a:ext cx="8458200" cy="950976"/>
          </a:xfrm>
        </p:spPr>
        <p:txBody>
          <a:bodyPr/>
          <a:lstStyle/>
          <a:p>
            <a:r>
              <a:rPr lang="en-US" dirty="0"/>
              <a:t>Click to edit Master title style</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4779"/>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
        <p:nvSpPr>
          <p:cNvPr id="6" name="Text Placeholder 9"/>
          <p:cNvSpPr>
            <a:spLocks noGrp="1"/>
          </p:cNvSpPr>
          <p:nvPr>
            <p:ph type="body" sz="quarter" idx="30"/>
          </p:nvPr>
        </p:nvSpPr>
        <p:spPr>
          <a:xfrm>
            <a:off x="352426"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8" name="Text Placeholder 9"/>
          <p:cNvSpPr>
            <a:spLocks noGrp="1"/>
          </p:cNvSpPr>
          <p:nvPr>
            <p:ph type="body" sz="quarter" idx="32"/>
          </p:nvPr>
        </p:nvSpPr>
        <p:spPr>
          <a:xfrm>
            <a:off x="4668090"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5" name="Content Placeholder 4"/>
          <p:cNvSpPr>
            <a:spLocks noGrp="1"/>
          </p:cNvSpPr>
          <p:nvPr>
            <p:ph sz="quarter" idx="33"/>
          </p:nvPr>
        </p:nvSpPr>
        <p:spPr>
          <a:xfrm>
            <a:off x="357188" y="2377440"/>
            <a:ext cx="4148137" cy="374904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34"/>
          </p:nvPr>
        </p:nvSpPr>
        <p:spPr>
          <a:xfrm>
            <a:off x="4668837" y="2378075"/>
            <a:ext cx="4151376" cy="3748088"/>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5937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16" y="228600"/>
            <a:ext cx="8458200" cy="950976"/>
          </a:xfrm>
        </p:spPr>
        <p:txBody>
          <a:bodyPr/>
          <a:lstStyle/>
          <a:p>
            <a:r>
              <a:rPr lang="en-US" dirty="0"/>
              <a:t>Click to edit Master title style</a:t>
            </a:r>
          </a:p>
        </p:txBody>
      </p:sp>
      <p:sp>
        <p:nvSpPr>
          <p:cNvPr id="9" name="Text Placeholder 9"/>
          <p:cNvSpPr>
            <a:spLocks noGrp="1"/>
          </p:cNvSpPr>
          <p:nvPr>
            <p:ph type="body" sz="quarter" idx="15" hasCustomPrompt="1"/>
          </p:nvPr>
        </p:nvSpPr>
        <p:spPr bwMode="gray">
          <a:xfrm>
            <a:off x="356616" y="1188720"/>
            <a:ext cx="8454009" cy="396947"/>
          </a:xfrm>
          <a:prstGeom prst="rect">
            <a:avLst/>
          </a:prstGeom>
          <a:noFill/>
        </p:spPr>
        <p:txBody>
          <a:bodyPr wrap="square" rtlCol="0">
            <a:noAutofit/>
          </a:bodyPr>
          <a:lstStyle>
            <a:lvl1pPr marL="0" indent="0" algn="l" rtl="0" fontAlgn="base">
              <a:lnSpc>
                <a:spcPct val="90000"/>
              </a:lnSpc>
              <a:spcBef>
                <a:spcPct val="0"/>
              </a:spcBef>
              <a:spcAft>
                <a:spcPct val="0"/>
              </a:spcAft>
              <a:buNone/>
              <a:defRPr lang="en-US" sz="2200" b="0" kern="1200" smtClean="0">
                <a:solidFill>
                  <a:srgbClr val="072C44"/>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0" name="Text Placeholder 12"/>
          <p:cNvSpPr>
            <a:spLocks noGrp="1"/>
          </p:cNvSpPr>
          <p:nvPr>
            <p:ph type="body" sz="quarter" idx="16" hasCustomPrompt="1"/>
          </p:nvPr>
        </p:nvSpPr>
        <p:spPr>
          <a:xfrm>
            <a:off x="1133856" y="6291072"/>
            <a:ext cx="7680960" cy="415018"/>
          </a:xfrm>
          <a:prstGeom prst="rect">
            <a:avLst/>
          </a:prstGeom>
        </p:spPr>
        <p:txBody>
          <a:bodyPr lIns="0" tIns="0" rIns="0" bIns="0" anchor="b" anchorCtr="0">
            <a:noAutofit/>
          </a:bodyPr>
          <a:lstStyle>
            <a:lvl1pPr marL="0" indent="0">
              <a:spcBef>
                <a:spcPts val="200"/>
              </a:spcBef>
              <a:buNone/>
              <a:defRPr sz="1000">
                <a:solidFill>
                  <a:schemeClr val="tx1"/>
                </a:solidFill>
                <a:latin typeface="+mn-lt"/>
                <a:cs typeface="Arial" pitchFamily="34" charset="0"/>
              </a:defRPr>
            </a:lvl1pPr>
          </a:lstStyle>
          <a:p>
            <a:pPr lvl="0"/>
            <a:r>
              <a:rPr lang="en-US" dirty="0"/>
              <a:t>Click to edit source</a:t>
            </a:r>
          </a:p>
        </p:txBody>
      </p:sp>
      <p:sp>
        <p:nvSpPr>
          <p:cNvPr id="8" name="Text Placeholder 9"/>
          <p:cNvSpPr>
            <a:spLocks noGrp="1"/>
          </p:cNvSpPr>
          <p:nvPr>
            <p:ph type="body" sz="quarter" idx="32"/>
          </p:nvPr>
        </p:nvSpPr>
        <p:spPr>
          <a:xfrm>
            <a:off x="4668090"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4" name="Text Placeholder 9"/>
          <p:cNvSpPr>
            <a:spLocks noGrp="1"/>
          </p:cNvSpPr>
          <p:nvPr>
            <p:ph type="body" sz="quarter" idx="36"/>
          </p:nvPr>
        </p:nvSpPr>
        <p:spPr>
          <a:xfrm>
            <a:off x="4668090" y="3986784"/>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16" name="Text Placeholder 9"/>
          <p:cNvSpPr>
            <a:spLocks noGrp="1"/>
          </p:cNvSpPr>
          <p:nvPr>
            <p:ph type="body" sz="quarter" idx="30"/>
          </p:nvPr>
        </p:nvSpPr>
        <p:spPr>
          <a:xfrm>
            <a:off x="352426" y="1657349"/>
            <a:ext cx="4153168" cy="640080"/>
          </a:xfrm>
          <a:prstGeom prst="snip1Rect">
            <a:avLst/>
          </a:prstGeom>
          <a:solidFill>
            <a:schemeClr val="accent1"/>
          </a:solidFill>
          <a:ln>
            <a:noFill/>
          </a:ln>
          <a:effectLst/>
        </p:spPr>
        <p:txBody>
          <a:bodyPr bIns="91440" anchor="ctr" anchorCtr="0">
            <a:noAutofit/>
          </a:bodyPr>
          <a:lstStyle>
            <a:lvl1pPr marL="0" indent="0" algn="ctr">
              <a:spcBef>
                <a:spcPts val="0"/>
              </a:spcBef>
              <a:buFontTx/>
              <a:buNone/>
              <a:defRPr sz="2000" b="1">
                <a:solidFill>
                  <a:schemeClr val="bg1"/>
                </a:solidFill>
                <a:latin typeface="+mj-lt"/>
              </a:defRPr>
            </a:lvl1pPr>
          </a:lstStyle>
          <a:p>
            <a:pPr lvl="0"/>
            <a:r>
              <a:rPr lang="en-US" dirty="0"/>
              <a:t>Click to edit Master text styles</a:t>
            </a:r>
          </a:p>
        </p:txBody>
      </p:sp>
      <p:sp>
        <p:nvSpPr>
          <p:cNvPr id="4" name="Content Placeholder 3"/>
          <p:cNvSpPr>
            <a:spLocks noGrp="1"/>
          </p:cNvSpPr>
          <p:nvPr>
            <p:ph sz="quarter" idx="37"/>
          </p:nvPr>
        </p:nvSpPr>
        <p:spPr>
          <a:xfrm>
            <a:off x="352425" y="2381250"/>
            <a:ext cx="4152900" cy="374904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38"/>
          </p:nvPr>
        </p:nvSpPr>
        <p:spPr>
          <a:xfrm>
            <a:off x="4668837" y="2381249"/>
            <a:ext cx="4151376" cy="141732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39"/>
          </p:nvPr>
        </p:nvSpPr>
        <p:spPr>
          <a:xfrm>
            <a:off x="4668837" y="4712970"/>
            <a:ext cx="4151376" cy="141732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520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14" name="Right Triangle 13"/>
          <p:cNvSpPr>
            <a:spLocks noChangeAspect="1"/>
          </p:cNvSpPr>
          <p:nvPr/>
        </p:nvSpPr>
        <p:spPr>
          <a:xfrm rot="5400000">
            <a:off x="0" y="0"/>
            <a:ext cx="768096" cy="768096"/>
          </a:xfrm>
          <a:prstGeom prst="rtTriangle">
            <a:avLst/>
          </a:prstGeom>
          <a:solidFill>
            <a:srgbClr val="337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Slide Number Placeholder 5"/>
          <p:cNvSpPr txBox="1">
            <a:spLocks/>
          </p:cNvSpPr>
          <p:nvPr/>
        </p:nvSpPr>
        <p:spPr bwMode="gray">
          <a:xfrm>
            <a:off x="8620125" y="6662377"/>
            <a:ext cx="438150" cy="120184"/>
          </a:xfrm>
          <a:prstGeom prst="rect">
            <a:avLst/>
          </a:prstGeom>
        </p:spPr>
        <p:txBody>
          <a:bodyPr wrap="square" lIns="0" tIns="0" rIns="0" bIns="0" anchor="b" anchorCtr="0"/>
          <a:lstStyle>
            <a:defPPr>
              <a:defRPr lang="en-US"/>
            </a:defPPr>
            <a:lvl1pPr marL="0" algn="r" defTabSz="914400" rtl="0" eaLnBrk="1" fontAlgn="base" latinLnBrk="0" hangingPunct="1">
              <a:lnSpc>
                <a:spcPct val="90000"/>
              </a:lnSpc>
              <a:spcBef>
                <a:spcPct val="0"/>
              </a:spcBef>
              <a:spcAft>
                <a:spcPct val="0"/>
              </a:spcAft>
              <a:defRPr lang="en-US" sz="900" b="0" kern="1200" smtClean="0">
                <a:solidFill>
                  <a:schemeClr val="tx1">
                    <a:lumMod val="75000"/>
                    <a:lumOff val="2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C0926A-889A-463A-A5EA-682F15689EEF}" type="slidenum">
              <a:rPr lang="en-US" smtClean="0">
                <a:solidFill>
                  <a:schemeClr val="tx1">
                    <a:lumMod val="75000"/>
                    <a:lumOff val="25000"/>
                  </a:schemeClr>
                </a:solidFill>
                <a:latin typeface="+mn-lt"/>
              </a:rPr>
              <a:pPr/>
              <a:t>‹#›</a:t>
            </a:fld>
            <a:endParaRPr lang="en-US" dirty="0">
              <a:solidFill>
                <a:schemeClr val="tx1">
                  <a:lumMod val="75000"/>
                  <a:lumOff val="25000"/>
                </a:schemeClr>
              </a:solidFill>
              <a:latin typeface="+mn-lt"/>
            </a:endParaRPr>
          </a:p>
        </p:txBody>
      </p:sp>
      <p:sp>
        <p:nvSpPr>
          <p:cNvPr id="2" name="Title Placeholder 1"/>
          <p:cNvSpPr>
            <a:spLocks noGrp="1"/>
          </p:cNvSpPr>
          <p:nvPr>
            <p:ph type="title"/>
          </p:nvPr>
        </p:nvSpPr>
        <p:spPr>
          <a:xfrm>
            <a:off x="356616" y="231310"/>
            <a:ext cx="8458200" cy="950976"/>
          </a:xfrm>
          <a:prstGeom prst="rect">
            <a:avLst/>
          </a:prstGeom>
        </p:spPr>
        <p:txBody>
          <a:bodyPr vert="horz" lIns="91440" tIns="45720" rIns="91440" bIns="45720" rtlCol="0" anchor="b" anchorCtr="0">
            <a:noAutofit/>
          </a:bodyPr>
          <a:lstStyle/>
          <a:p>
            <a:r>
              <a:rPr lang="en-US" dirty="0"/>
              <a:t>Click to edit Master title style</a:t>
            </a:r>
          </a:p>
        </p:txBody>
      </p:sp>
      <p:sp>
        <p:nvSpPr>
          <p:cNvPr id="3" name="Text Placeholder 2"/>
          <p:cNvSpPr>
            <a:spLocks noGrp="1"/>
          </p:cNvSpPr>
          <p:nvPr>
            <p:ph type="body" idx="1"/>
          </p:nvPr>
        </p:nvSpPr>
        <p:spPr bwMode="gray">
          <a:xfrm>
            <a:off x="356616" y="1883664"/>
            <a:ext cx="8458200" cy="404164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p:cNvPicPr>
            <a:picLocks noChangeAspect="1"/>
          </p:cNvPicPr>
          <p:nvPr/>
        </p:nvPicPr>
        <p:blipFill>
          <a:blip r:embed="rId17"/>
          <a:stretch>
            <a:fillRect/>
          </a:stretch>
        </p:blipFill>
        <p:spPr>
          <a:xfrm>
            <a:off x="469900" y="6403975"/>
            <a:ext cx="330200" cy="304800"/>
          </a:xfrm>
          <a:prstGeom prst="rect">
            <a:avLst/>
          </a:prstGeom>
        </p:spPr>
      </p:pic>
    </p:spTree>
    <p:extLst>
      <p:ext uri="{BB962C8B-B14F-4D97-AF65-F5344CB8AC3E}">
        <p14:creationId xmlns:p14="http://schemas.microsoft.com/office/powerpoint/2010/main" val="1633675084"/>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4" r:id="rId3"/>
    <p:sldLayoutId id="2147483664" r:id="rId4"/>
    <p:sldLayoutId id="2147483650" r:id="rId5"/>
    <p:sldLayoutId id="2147483665" r:id="rId6"/>
    <p:sldLayoutId id="2147483655" r:id="rId7"/>
    <p:sldLayoutId id="2147483656" r:id="rId8"/>
    <p:sldLayoutId id="2147483658" r:id="rId9"/>
    <p:sldLayoutId id="2147483659" r:id="rId10"/>
    <p:sldLayoutId id="2147483657" r:id="rId11"/>
    <p:sldLayoutId id="2147483666" r:id="rId12"/>
    <p:sldLayoutId id="2147483668" r:id="rId13"/>
    <p:sldLayoutId id="2147483673" r:id="rId14"/>
    <p:sldLayoutId id="2147483674" r:id="rId15"/>
  </p:sldLayoutIdLst>
  <p:txStyles>
    <p:titleStyle>
      <a:lvl1pPr algn="l" defTabSz="914400" rtl="0" eaLnBrk="1" latinLnBrk="0" hangingPunct="1">
        <a:lnSpc>
          <a:spcPct val="90000"/>
        </a:lnSpc>
        <a:spcBef>
          <a:spcPts val="0"/>
        </a:spcBef>
        <a:buNone/>
        <a:defRPr sz="3000" b="0" kern="1200">
          <a:solidFill>
            <a:srgbClr val="337DBE"/>
          </a:solidFill>
          <a:latin typeface="+mj-lt"/>
          <a:ea typeface="+mj-ea"/>
          <a:cs typeface="+mj-cs"/>
        </a:defRPr>
      </a:lvl1pPr>
    </p:titleStyle>
    <p:bodyStyle>
      <a:lvl1pPr marL="292608" indent="-292608" algn="l" defTabSz="914400" rtl="0" eaLnBrk="1" latinLnBrk="0" hangingPunct="1">
        <a:lnSpc>
          <a:spcPct val="90000"/>
        </a:lnSpc>
        <a:spcBef>
          <a:spcPts val="2000"/>
        </a:spcBef>
        <a:buClr>
          <a:srgbClr val="337DBE"/>
        </a:buClr>
        <a:buSzPct val="77000"/>
        <a:buFont typeface="Wingdings 3" panose="05040102010807070707" pitchFamily="18" charset="2"/>
        <a:buChar char=""/>
        <a:defRPr sz="2200" kern="1200">
          <a:solidFill>
            <a:schemeClr val="tx1"/>
          </a:solidFill>
          <a:latin typeface="+mn-lt"/>
          <a:ea typeface="+mn-ea"/>
          <a:cs typeface="+mn-cs"/>
        </a:defRPr>
      </a:lvl1pPr>
      <a:lvl2pPr marL="566928" indent="-228600" algn="l" defTabSz="914400" rtl="0" eaLnBrk="1" latinLnBrk="0" hangingPunct="1">
        <a:lnSpc>
          <a:spcPct val="90000"/>
        </a:lnSpc>
        <a:spcBef>
          <a:spcPts val="1000"/>
        </a:spcBef>
        <a:buClr>
          <a:srgbClr val="337DBE"/>
        </a:buClr>
        <a:buFont typeface="Wingdings" panose="05000000000000000000" pitchFamily="2" charset="2"/>
        <a:buChar char=""/>
        <a:defRPr sz="2000" kern="1200">
          <a:solidFill>
            <a:schemeClr val="tx1"/>
          </a:solidFill>
          <a:latin typeface="+mn-lt"/>
          <a:ea typeface="+mn-ea"/>
          <a:cs typeface="+mn-cs"/>
        </a:defRPr>
      </a:lvl2pPr>
      <a:lvl3pPr marL="914400" indent="-228600" algn="l" defTabSz="914400" rtl="0" eaLnBrk="1" latinLnBrk="0" hangingPunct="1">
        <a:lnSpc>
          <a:spcPct val="90000"/>
        </a:lnSpc>
        <a:spcBef>
          <a:spcPts val="500"/>
        </a:spcBef>
        <a:buClr>
          <a:srgbClr val="337DBE"/>
        </a:buClr>
        <a:buFont typeface="Arial" pitchFamily="34" charset="0"/>
        <a:buChar char="–"/>
        <a:defRPr sz="1800" kern="1200">
          <a:solidFill>
            <a:schemeClr val="tx1"/>
          </a:solidFill>
          <a:latin typeface="+mn-lt"/>
          <a:ea typeface="+mn-ea"/>
          <a:cs typeface="+mn-cs"/>
        </a:defRPr>
      </a:lvl3pPr>
      <a:lvl4pPr marL="1252728" indent="-219456" algn="l" defTabSz="914400" rtl="0" eaLnBrk="1" latinLnBrk="0" hangingPunct="1">
        <a:lnSpc>
          <a:spcPct val="90000"/>
        </a:lnSpc>
        <a:spcBef>
          <a:spcPts val="200"/>
        </a:spcBef>
        <a:buClr>
          <a:srgbClr val="337DBE"/>
        </a:buClr>
        <a:buFont typeface="Wingdings" pitchFamily="2" charset="2"/>
        <a:buChar char="§"/>
        <a:defRPr sz="1600" kern="1200">
          <a:solidFill>
            <a:schemeClr val="tx1"/>
          </a:solidFill>
          <a:latin typeface="+mn-lt"/>
          <a:ea typeface="+mn-ea"/>
          <a:cs typeface="+mn-cs"/>
        </a:defRPr>
      </a:lvl4pPr>
      <a:lvl5pPr marL="1481328" indent="-173736" algn="l" defTabSz="914400" rtl="0" eaLnBrk="1" latinLnBrk="0" hangingPunct="1">
        <a:lnSpc>
          <a:spcPct val="90000"/>
        </a:lnSpc>
        <a:spcBef>
          <a:spcPts val="100"/>
        </a:spcBef>
        <a:buClr>
          <a:srgbClr val="337DBE"/>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hyperlink" Target="https://fred.stlouisfed.org/series/HOUST1F"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chart" Target="../charts/chart9.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4.bin"/><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9.emf"/><Relationship Id="rId5" Type="http://schemas.openxmlformats.org/officeDocument/2006/relationships/oleObject" Target="../embeddings/oleObject5.bin"/><Relationship Id="rId4" Type="http://schemas.openxmlformats.org/officeDocument/2006/relationships/hyperlink" Target="http://www.federalreserve.gov/releases/h15/data.htm"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10.emf"/><Relationship Id="rId5" Type="http://schemas.openxmlformats.org/officeDocument/2006/relationships/oleObject" Target="../embeddings/oleObject6.bin"/><Relationship Id="rId4" Type="http://schemas.openxmlformats.org/officeDocument/2006/relationships/hyperlink" Target="https://fred.stlouisfed.org/series/BAMLC0A2CAAEY" TargetMode="External"/></Relationships>
</file>

<file path=ppt/slides/_rels/slide2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chart" Target="../charts/char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oleObject" Target="../embeddings/oleObject7.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image" Target="../media/image12.emf"/><Relationship Id="rId4" Type="http://schemas.openxmlformats.org/officeDocument/2006/relationships/oleObject" Target="../embeddings/oleObject8.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1.xml"/><Relationship Id="rId1" Type="http://schemas.openxmlformats.org/officeDocument/2006/relationships/slideLayout" Target="../slideLayouts/slideLayout1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17.emf"/><Relationship Id="rId5" Type="http://schemas.openxmlformats.org/officeDocument/2006/relationships/oleObject" Target="../embeddings/oleObject9.bin"/><Relationship Id="rId4" Type="http://schemas.openxmlformats.org/officeDocument/2006/relationships/hyperlink" Target="https://fred.stlouisfed.org/series/TRFVOLUSM227NFWA#0" TargetMode="External"/></Relationships>
</file>

<file path=ppt/slides/_rels/slide3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chart" Target="../charts/char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39687" y="2866781"/>
            <a:ext cx="9104313" cy="1386437"/>
          </a:xfrm>
          <a:ln/>
          <a:extLst>
            <a:ext uri="{91240B29-F687-4F45-9708-019B960494DF}">
              <a14:hiddenLine xmlns:a14="http://schemas.microsoft.com/office/drawing/2010/main" w="9525" algn="ctr">
                <a:solidFill>
                  <a:srgbClr val="000000"/>
                </a:solidFill>
                <a:miter lim="800000"/>
                <a:headEnd/>
                <a:tailEnd/>
              </a14:hiddenLine>
            </a:ext>
          </a:extLst>
        </p:spPr>
        <p:txBody>
          <a:bodyPr/>
          <a:lstStyle/>
          <a:p>
            <a:pPr algn="ctr"/>
            <a:r>
              <a:rPr lang="en-US" sz="4400" dirty="0">
                <a:latin typeface="Arial" panose="020B0604020202020204" pitchFamily="34" charset="0"/>
              </a:rPr>
              <a:t>What’s Driving the P&amp;C Industry?</a:t>
            </a:r>
            <a:endParaRPr lang="en-US" sz="4400" i="1" dirty="0">
              <a:solidFill>
                <a:srgbClr val="C00000"/>
              </a:solidFill>
              <a:latin typeface="Arial" panose="020B0604020202020204" pitchFamily="34" charset="0"/>
            </a:endParaRPr>
          </a:p>
        </p:txBody>
      </p:sp>
      <p:sp>
        <p:nvSpPr>
          <p:cNvPr id="76803" name="Rectangle 3"/>
          <p:cNvSpPr>
            <a:spLocks noGrp="1" noChangeArrowheads="1"/>
          </p:cNvSpPr>
          <p:nvPr>
            <p:ph type="subTitle" idx="1"/>
          </p:nvPr>
        </p:nvSpPr>
        <p:spPr>
          <a:xfrm>
            <a:off x="0" y="4630548"/>
            <a:ext cx="9144000" cy="1104900"/>
          </a:xfrm>
        </p:spPr>
        <p:txBody>
          <a:bodyPr/>
          <a:lstStyle/>
          <a:p>
            <a:pPr algn="ctr">
              <a:lnSpc>
                <a:spcPct val="100000"/>
              </a:lnSpc>
            </a:pPr>
            <a:r>
              <a:rPr lang="en-US" sz="2400" dirty="0">
                <a:solidFill>
                  <a:srgbClr val="0070C0"/>
                </a:solidFill>
                <a:latin typeface="Arial" panose="020B0604020202020204" pitchFamily="34" charset="0"/>
              </a:rPr>
              <a:t>Casualty Actuaries of New England</a:t>
            </a:r>
            <a:br>
              <a:rPr lang="en-US" sz="2400" dirty="0">
                <a:solidFill>
                  <a:srgbClr val="0070C0"/>
                </a:solidFill>
                <a:latin typeface="Arial" panose="020B0604020202020204" pitchFamily="34" charset="0"/>
              </a:rPr>
            </a:br>
            <a:r>
              <a:rPr lang="en-US" sz="2400" dirty="0">
                <a:solidFill>
                  <a:srgbClr val="0070C0"/>
                </a:solidFill>
                <a:latin typeface="Arial" panose="020B0604020202020204" pitchFamily="34" charset="0"/>
              </a:rPr>
              <a:t>October 30, 2020</a:t>
            </a:r>
            <a:endParaRPr lang="en-US" sz="2400" i="1" dirty="0">
              <a:solidFill>
                <a:srgbClr val="0070C0"/>
              </a:solidFill>
              <a:latin typeface="Arial" panose="020B0604020202020204" pitchFamily="34" charset="0"/>
            </a:endParaRPr>
          </a:p>
        </p:txBody>
      </p:sp>
      <p:sp>
        <p:nvSpPr>
          <p:cNvPr id="76804" name="Rectangle 3"/>
          <p:cNvSpPr txBox="1">
            <a:spLocks noChangeArrowheads="1"/>
          </p:cNvSpPr>
          <p:nvPr/>
        </p:nvSpPr>
        <p:spPr bwMode="gray">
          <a:xfrm>
            <a:off x="0" y="5886450"/>
            <a:ext cx="9144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Bef>
                <a:spcPct val="25000"/>
              </a:spcBef>
              <a:buClr>
                <a:schemeClr val="accent1"/>
              </a:buClr>
              <a:buFont typeface="Wingdings" panose="05000000000000000000" pitchFamily="2" charset="2"/>
              <a:buNone/>
            </a:pPr>
            <a:r>
              <a:rPr lang="en-US" b="1" dirty="0">
                <a:solidFill>
                  <a:srgbClr val="225A7A"/>
                </a:solidFill>
              </a:rPr>
              <a:t>Steven N. Weisbart, Ph.D., CLU, Senior Vice President &amp; Chief Economist</a:t>
            </a:r>
          </a:p>
          <a:p>
            <a:pPr algn="ctr">
              <a:lnSpc>
                <a:spcPct val="90000"/>
              </a:lnSpc>
              <a:spcBef>
                <a:spcPct val="25000"/>
              </a:spcBef>
              <a:buClr>
                <a:schemeClr val="accent1"/>
              </a:buClr>
            </a:pPr>
            <a:r>
              <a:rPr lang="en-US" b="1" dirty="0">
                <a:solidFill>
                  <a:srgbClr val="225A7A"/>
                </a:solidFill>
                <a:sym typeface="Symbol" panose="05050102010706020507" pitchFamily="18" charset="2"/>
              </a:rPr>
              <a:t>Insurance Information Institute  110 William Street  New York, NY 10038</a:t>
            </a:r>
          </a:p>
          <a:p>
            <a:pPr algn="ctr">
              <a:lnSpc>
                <a:spcPct val="90000"/>
              </a:lnSpc>
              <a:spcBef>
                <a:spcPct val="25000"/>
              </a:spcBef>
              <a:buClr>
                <a:schemeClr val="accent1"/>
              </a:buClr>
            </a:pPr>
            <a:r>
              <a:rPr lang="en-US" b="1" dirty="0">
                <a:solidFill>
                  <a:schemeClr val="bg1"/>
                </a:solidFill>
                <a:sym typeface="Symbol" panose="05050102010706020507" pitchFamily="18" charset="2"/>
              </a:rPr>
              <a:t>Tel: 212.346.5540  Cell: 917.494.5945  stevenw@iii.org  www.iii.org</a:t>
            </a:r>
          </a:p>
        </p:txBody>
      </p:sp>
    </p:spTree>
    <p:extLst>
      <p:ext uri="{BB962C8B-B14F-4D97-AF65-F5344CB8AC3E}">
        <p14:creationId xmlns:p14="http://schemas.microsoft.com/office/powerpoint/2010/main" val="425822614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702382" y="233731"/>
            <a:ext cx="7834520" cy="950976"/>
          </a:xfrm>
        </p:spPr>
        <p:txBody>
          <a:bodyPr/>
          <a:lstStyle/>
          <a:p>
            <a:r>
              <a:rPr lang="en-US" sz="2800" dirty="0"/>
              <a:t>Quarterly U.S. Real GDP: Actual and Forecasts, 2019-2021F</a:t>
            </a:r>
            <a:endParaRPr lang="en-US" sz="2800" baseline="30000" dirty="0"/>
          </a:p>
        </p:txBody>
      </p:sp>
      <p:sp>
        <p:nvSpPr>
          <p:cNvPr id="6" name="Text Placeholder 5"/>
          <p:cNvSpPr>
            <a:spLocks noGrp="1"/>
          </p:cNvSpPr>
          <p:nvPr>
            <p:ph type="body" sz="quarter" idx="16"/>
          </p:nvPr>
        </p:nvSpPr>
        <p:spPr/>
        <p:txBody>
          <a:bodyPr/>
          <a:lstStyle/>
          <a:p>
            <a:r>
              <a:rPr lang="en-US" dirty="0"/>
              <a:t>Sources: Blue Chip Economic Indicators, Oct. 2020 issue; Insurance Information Institute. Plot points for 2020:Q3 are preliminary and later are forecasts.</a:t>
            </a:r>
          </a:p>
        </p:txBody>
      </p:sp>
      <p:graphicFrame>
        <p:nvGraphicFramePr>
          <p:cNvPr id="15" name="Object 3"/>
          <p:cNvGraphicFramePr>
            <a:graphicFrameLocks/>
          </p:cNvGraphicFramePr>
          <p:nvPr>
            <p:extLst>
              <p:ext uri="{D42A27DB-BD31-4B8C-83A1-F6EECF244321}">
                <p14:modId xmlns:p14="http://schemas.microsoft.com/office/powerpoint/2010/main" val="2965733971"/>
              </p:ext>
            </p:extLst>
          </p:nvPr>
        </p:nvGraphicFramePr>
        <p:xfrm>
          <a:off x="472624" y="1762007"/>
          <a:ext cx="8390345" cy="4200401"/>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 Placeholder 4"/>
          <p:cNvSpPr txBox="1">
            <a:spLocks/>
          </p:cNvSpPr>
          <p:nvPr/>
        </p:nvSpPr>
        <p:spPr bwMode="gray">
          <a:xfrm>
            <a:off x="3951215" y="1186150"/>
            <a:ext cx="4077050" cy="1070813"/>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sz="1800" dirty="0"/>
              <a:t>Tough times ahead? The economy is not forecast to reach its pre-recession (2019:Q4) level until the last quarter of 2021.</a:t>
            </a:r>
          </a:p>
        </p:txBody>
      </p:sp>
      <p:sp>
        <p:nvSpPr>
          <p:cNvPr id="2" name="TextBox 1">
            <a:extLst>
              <a:ext uri="{FF2B5EF4-FFF2-40B4-BE49-F238E27FC236}">
                <a16:creationId xmlns:a16="http://schemas.microsoft.com/office/drawing/2014/main" id="{17DDA775-3500-41B3-AC90-4EBB5C103876}"/>
              </a:ext>
            </a:extLst>
          </p:cNvPr>
          <p:cNvSpPr txBox="1"/>
          <p:nvPr/>
        </p:nvSpPr>
        <p:spPr>
          <a:xfrm>
            <a:off x="281031" y="1420129"/>
            <a:ext cx="1950441"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Billions of chained 2012 collars</a:t>
            </a:r>
          </a:p>
        </p:txBody>
      </p:sp>
      <p:sp>
        <p:nvSpPr>
          <p:cNvPr id="3" name="Arrow: Down 2">
            <a:extLst>
              <a:ext uri="{FF2B5EF4-FFF2-40B4-BE49-F238E27FC236}">
                <a16:creationId xmlns:a16="http://schemas.microsoft.com/office/drawing/2014/main" id="{40F34514-1F63-40D1-951C-670F31015D92}"/>
              </a:ext>
            </a:extLst>
          </p:cNvPr>
          <p:cNvSpPr/>
          <p:nvPr/>
        </p:nvSpPr>
        <p:spPr>
          <a:xfrm rot="10800000">
            <a:off x="5253184" y="3501483"/>
            <a:ext cx="182880" cy="121640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2000" b="1" dirty="0" err="1">
              <a:solidFill>
                <a:schemeClr val="bg1"/>
              </a:solidFill>
            </a:endParaRPr>
          </a:p>
        </p:txBody>
      </p:sp>
      <p:sp>
        <p:nvSpPr>
          <p:cNvPr id="4" name="TextBox 3">
            <a:extLst>
              <a:ext uri="{FF2B5EF4-FFF2-40B4-BE49-F238E27FC236}">
                <a16:creationId xmlns:a16="http://schemas.microsoft.com/office/drawing/2014/main" id="{24756552-DFFE-4B99-A572-3F0F709214B8}"/>
              </a:ext>
            </a:extLst>
          </p:cNvPr>
          <p:cNvSpPr txBox="1"/>
          <p:nvPr/>
        </p:nvSpPr>
        <p:spPr>
          <a:xfrm>
            <a:off x="5395797" y="3966569"/>
            <a:ext cx="78856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+7.4%</a:t>
            </a:r>
          </a:p>
        </p:txBody>
      </p:sp>
    </p:spTree>
    <p:custDataLst>
      <p:tags r:id="rId1"/>
    </p:custDataLst>
    <p:extLst>
      <p:ext uri="{BB962C8B-B14F-4D97-AF65-F5344CB8AC3E}">
        <p14:creationId xmlns:p14="http://schemas.microsoft.com/office/powerpoint/2010/main" val="9516130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814398" y="152140"/>
            <a:ext cx="7515204" cy="950976"/>
          </a:xfrm>
        </p:spPr>
        <p:txBody>
          <a:bodyPr/>
          <a:lstStyle/>
          <a:p>
            <a:r>
              <a:rPr lang="en-US" sz="2800" dirty="0"/>
              <a:t>Economic Growth Depends</a:t>
            </a:r>
            <a:br>
              <a:rPr lang="en-US" sz="2800" dirty="0"/>
            </a:br>
            <a:r>
              <a:rPr lang="en-US" sz="2800" dirty="0"/>
              <a:t>on People Having Income and Spending It*</a:t>
            </a:r>
            <a:endParaRPr lang="en-US" sz="2800" baseline="30000" dirty="0"/>
          </a:p>
        </p:txBody>
      </p:sp>
      <p:sp>
        <p:nvSpPr>
          <p:cNvPr id="6" name="Text Placeholder 5"/>
          <p:cNvSpPr>
            <a:spLocks noGrp="1"/>
          </p:cNvSpPr>
          <p:nvPr>
            <p:ph type="body" sz="quarter" idx="16"/>
          </p:nvPr>
        </p:nvSpPr>
        <p:spPr>
          <a:xfrm>
            <a:off x="850582" y="6312399"/>
            <a:ext cx="7680960" cy="415018"/>
          </a:xfrm>
        </p:spPr>
        <p:txBody>
          <a:bodyPr/>
          <a:lstStyle/>
          <a:p>
            <a:r>
              <a:rPr lang="en-US" sz="1100" dirty="0"/>
              <a:t>*Data are seasonally adjusted at an annual rate</a:t>
            </a:r>
            <a:br>
              <a:rPr lang="en-US" sz="1100" dirty="0"/>
            </a:br>
            <a:r>
              <a:rPr lang="en-US" sz="1100" dirty="0"/>
              <a:t>Sources: bea.gov, Personal Income and Outlays, published October 30, 2020, Table 1; Insurance Information Institute.</a:t>
            </a:r>
          </a:p>
        </p:txBody>
      </p:sp>
      <p:graphicFrame>
        <p:nvGraphicFramePr>
          <p:cNvPr id="15" name="Object 3"/>
          <p:cNvGraphicFramePr>
            <a:graphicFrameLocks/>
          </p:cNvGraphicFramePr>
          <p:nvPr>
            <p:extLst>
              <p:ext uri="{D42A27DB-BD31-4B8C-83A1-F6EECF244321}">
                <p14:modId xmlns:p14="http://schemas.microsoft.com/office/powerpoint/2010/main" val="3387208950"/>
              </p:ext>
            </p:extLst>
          </p:nvPr>
        </p:nvGraphicFramePr>
        <p:xfrm>
          <a:off x="376827" y="1331645"/>
          <a:ext cx="8390345" cy="42326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EC00EE30-5B7E-4CFB-AC47-DA098D32E778}"/>
              </a:ext>
            </a:extLst>
          </p:cNvPr>
          <p:cNvSpPr txBox="1"/>
          <p:nvPr/>
        </p:nvSpPr>
        <p:spPr>
          <a:xfrm>
            <a:off x="1258349" y="3160187"/>
            <a:ext cx="2407640" cy="2086725"/>
          </a:xfrm>
          <a:prstGeom prst="rect">
            <a:avLst/>
          </a:prstGeom>
          <a:noFill/>
          <a:ln w="22225">
            <a:solidFill>
              <a:schemeClr val="accent1"/>
            </a:solidFill>
          </a:ln>
        </p:spPr>
        <p:txBody>
          <a:bodyPr wrap="square" rtlCol="0" anchor="ctr" anchorCtr="0">
            <a:spAutoFit/>
          </a:bodyPr>
          <a:lstStyle/>
          <a:p>
            <a:pPr>
              <a:lnSpc>
                <a:spcPct val="90000"/>
              </a:lnSpc>
              <a:spcBef>
                <a:spcPts val="1200"/>
              </a:spcBef>
              <a:buClr>
                <a:srgbClr val="337DBE"/>
              </a:buClr>
              <a:buSzPct val="77000"/>
            </a:pPr>
            <a:r>
              <a:rPr lang="en-US" sz="1200" b="1" dirty="0"/>
              <a:t>Personal Saving as a % of DPI</a:t>
            </a:r>
            <a:br>
              <a:rPr lang="en-US" sz="1200" b="1" dirty="0"/>
            </a:br>
            <a:r>
              <a:rPr lang="en-US" sz="1200" dirty="0"/>
              <a:t>Nov 2019:	  7.9%</a:t>
            </a:r>
            <a:br>
              <a:rPr lang="en-US" sz="1200" dirty="0"/>
            </a:br>
            <a:r>
              <a:rPr lang="en-US" sz="1200" dirty="0"/>
              <a:t>Dec. 2019:	  7.2%</a:t>
            </a:r>
            <a:br>
              <a:rPr lang="en-US" sz="1200" dirty="0"/>
            </a:br>
            <a:r>
              <a:rPr lang="en-US" sz="1200" dirty="0"/>
              <a:t>Jan. 2020:	  7.6%</a:t>
            </a:r>
            <a:br>
              <a:rPr lang="en-US" sz="1200" dirty="0"/>
            </a:br>
            <a:r>
              <a:rPr lang="en-US" sz="1200" dirty="0"/>
              <a:t>Feb 2020:	  8.3%</a:t>
            </a:r>
            <a:br>
              <a:rPr lang="en-US" sz="1200" dirty="0"/>
            </a:br>
            <a:r>
              <a:rPr lang="en-US" sz="1200" dirty="0"/>
              <a:t>Mar. 2020:	12.9%</a:t>
            </a:r>
            <a:br>
              <a:rPr lang="en-US" sz="1200" dirty="0"/>
            </a:br>
            <a:r>
              <a:rPr lang="en-US" sz="1200" dirty="0"/>
              <a:t>Apr. 2020:	33.6%</a:t>
            </a:r>
            <a:br>
              <a:rPr lang="en-US" sz="1200" dirty="0"/>
            </a:br>
            <a:r>
              <a:rPr lang="en-US" sz="1200" dirty="0"/>
              <a:t>May 2020:	24.5%</a:t>
            </a:r>
            <a:br>
              <a:rPr lang="en-US" sz="1200" dirty="0"/>
            </a:br>
            <a:r>
              <a:rPr lang="en-US" sz="1200" dirty="0"/>
              <a:t>Jun. 2020:	18.7%</a:t>
            </a:r>
            <a:br>
              <a:rPr lang="en-US" sz="1200" dirty="0"/>
            </a:br>
            <a:r>
              <a:rPr lang="en-US" sz="1200" dirty="0"/>
              <a:t>Jul. 2020:	18.1%</a:t>
            </a:r>
            <a:br>
              <a:rPr lang="en-US" sz="1200" dirty="0"/>
            </a:br>
            <a:r>
              <a:rPr lang="en-US" sz="1200" dirty="0"/>
              <a:t>Aug. 2020:	14.8%</a:t>
            </a:r>
            <a:br>
              <a:rPr lang="en-US" sz="1200" dirty="0"/>
            </a:br>
            <a:r>
              <a:rPr lang="en-US" sz="1200" dirty="0"/>
              <a:t>Sept. 2020:	14.3%</a:t>
            </a:r>
          </a:p>
        </p:txBody>
      </p:sp>
      <p:sp>
        <p:nvSpPr>
          <p:cNvPr id="3" name="TextBox 2">
            <a:extLst>
              <a:ext uri="{FF2B5EF4-FFF2-40B4-BE49-F238E27FC236}">
                <a16:creationId xmlns:a16="http://schemas.microsoft.com/office/drawing/2014/main" id="{F24B03A4-2E66-4543-A6FD-CEB6F27C35A6}"/>
              </a:ext>
            </a:extLst>
          </p:cNvPr>
          <p:cNvSpPr txBox="1"/>
          <p:nvPr/>
        </p:nvSpPr>
        <p:spPr>
          <a:xfrm>
            <a:off x="249148" y="1293755"/>
            <a:ext cx="1130500"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Billions</a:t>
            </a:r>
          </a:p>
        </p:txBody>
      </p:sp>
      <p:sp>
        <p:nvSpPr>
          <p:cNvPr id="7" name="Rectangle 6">
            <a:extLst>
              <a:ext uri="{FF2B5EF4-FFF2-40B4-BE49-F238E27FC236}">
                <a16:creationId xmlns:a16="http://schemas.microsoft.com/office/drawing/2014/main" id="{5885A1D0-5ED1-4D4F-8B2E-D106FDA97255}"/>
              </a:ext>
            </a:extLst>
          </p:cNvPr>
          <p:cNvSpPr>
            <a:spLocks noChangeArrowheads="1"/>
          </p:cNvSpPr>
          <p:nvPr/>
        </p:nvSpPr>
        <p:spPr bwMode="blackWhite">
          <a:xfrm>
            <a:off x="466725" y="5734050"/>
            <a:ext cx="8448675" cy="568325"/>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eaLnBrk="1" hangingPunct="1">
              <a:lnSpc>
                <a:spcPct val="95000"/>
              </a:lnSpc>
              <a:spcBef>
                <a:spcPct val="25000"/>
              </a:spcBef>
              <a:buClrTx/>
              <a:buFontTx/>
              <a:buNone/>
            </a:pPr>
            <a:r>
              <a:rPr lang="en-US" altLang="en-US" sz="1600" b="1" dirty="0">
                <a:solidFill>
                  <a:srgbClr val="FFFFFF"/>
                </a:solidFill>
              </a:rPr>
              <a:t>In 2020:Q2 we had the largest drop in credit card balances in history--$75 billion. Consumption (70% of the economy) </a:t>
            </a:r>
            <a:r>
              <a:rPr lang="en-US" altLang="en-US" sz="1600" b="1">
                <a:solidFill>
                  <a:srgbClr val="FFFFFF"/>
                </a:solidFill>
              </a:rPr>
              <a:t>is cautious.</a:t>
            </a:r>
            <a:endParaRPr lang="en-US" altLang="en-US" sz="1600" b="1" dirty="0">
              <a:solidFill>
                <a:srgbClr val="FFFFFF"/>
              </a:solidFill>
            </a:endParaRPr>
          </a:p>
        </p:txBody>
      </p:sp>
      <p:sp>
        <p:nvSpPr>
          <p:cNvPr id="4" name="TextBox 3">
            <a:extLst>
              <a:ext uri="{FF2B5EF4-FFF2-40B4-BE49-F238E27FC236}">
                <a16:creationId xmlns:a16="http://schemas.microsoft.com/office/drawing/2014/main" id="{F2EFA727-CFF7-43B2-A045-BA0F5808347F}"/>
              </a:ext>
            </a:extLst>
          </p:cNvPr>
          <p:cNvSpPr txBox="1"/>
          <p:nvPr/>
        </p:nvSpPr>
        <p:spPr>
          <a:xfrm>
            <a:off x="4444321" y="4243109"/>
            <a:ext cx="4322851" cy="590931"/>
          </a:xfrm>
          <a:prstGeom prst="rect">
            <a:avLst/>
          </a:prstGeom>
          <a:noFill/>
          <a:ln w="15875">
            <a:solidFill>
              <a:schemeClr val="accent1"/>
            </a:solidFill>
          </a:ln>
        </p:spPr>
        <p:txBody>
          <a:bodyPr wrap="square" rtlCol="0" anchor="ctr" anchorCtr="0">
            <a:spAutoFit/>
          </a:bodyPr>
          <a:lstStyle/>
          <a:p>
            <a:pPr algn="ctr">
              <a:lnSpc>
                <a:spcPct val="90000"/>
              </a:lnSpc>
              <a:spcBef>
                <a:spcPts val="1200"/>
              </a:spcBef>
              <a:buClr>
                <a:srgbClr val="337DBE"/>
              </a:buClr>
              <a:buSzPct val="77000"/>
            </a:pPr>
            <a:r>
              <a:rPr lang="en-US" b="1" dirty="0"/>
              <a:t>Spending plunged due to lockdowns and fear of contracting the virus</a:t>
            </a:r>
          </a:p>
        </p:txBody>
      </p:sp>
    </p:spTree>
    <p:custDataLst>
      <p:tags r:id="rId1"/>
    </p:custDataLst>
    <p:extLst>
      <p:ext uri="{BB962C8B-B14F-4D97-AF65-F5344CB8AC3E}">
        <p14:creationId xmlns:p14="http://schemas.microsoft.com/office/powerpoint/2010/main" val="42500533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814398" y="152140"/>
            <a:ext cx="7515204" cy="669981"/>
          </a:xfrm>
        </p:spPr>
        <p:txBody>
          <a:bodyPr/>
          <a:lstStyle/>
          <a:p>
            <a:r>
              <a:rPr lang="en-US" sz="2800" dirty="0"/>
              <a:t>Spending* Varies; Effect on P/C Insurance?</a:t>
            </a:r>
            <a:endParaRPr lang="en-US" sz="2800" baseline="30000" dirty="0"/>
          </a:p>
        </p:txBody>
      </p:sp>
      <p:sp>
        <p:nvSpPr>
          <p:cNvPr id="6" name="Text Placeholder 5"/>
          <p:cNvSpPr>
            <a:spLocks noGrp="1"/>
          </p:cNvSpPr>
          <p:nvPr>
            <p:ph type="body" sz="quarter" idx="16"/>
          </p:nvPr>
        </p:nvSpPr>
        <p:spPr>
          <a:xfrm>
            <a:off x="850582" y="6312399"/>
            <a:ext cx="7680960" cy="415018"/>
          </a:xfrm>
        </p:spPr>
        <p:txBody>
          <a:bodyPr/>
          <a:lstStyle/>
          <a:p>
            <a:r>
              <a:rPr lang="en-US" sz="1100" dirty="0"/>
              <a:t>*Data are inflation-adjusted</a:t>
            </a:r>
            <a:br>
              <a:rPr lang="en-US" sz="1100" dirty="0"/>
            </a:br>
            <a:r>
              <a:rPr lang="en-US" sz="1100" dirty="0"/>
              <a:t>Sources: bea.gov, Personal Income and Outlays, published October 30, 2020, Table 7; Insurance Information Institute.</a:t>
            </a:r>
          </a:p>
        </p:txBody>
      </p:sp>
      <p:graphicFrame>
        <p:nvGraphicFramePr>
          <p:cNvPr id="15" name="Object 3"/>
          <p:cNvGraphicFramePr>
            <a:graphicFrameLocks/>
          </p:cNvGraphicFramePr>
          <p:nvPr>
            <p:extLst>
              <p:ext uri="{D42A27DB-BD31-4B8C-83A1-F6EECF244321}">
                <p14:modId xmlns:p14="http://schemas.microsoft.com/office/powerpoint/2010/main" val="4218284458"/>
              </p:ext>
            </p:extLst>
          </p:nvPr>
        </p:nvGraphicFramePr>
        <p:xfrm>
          <a:off x="376827" y="1331645"/>
          <a:ext cx="8390345" cy="42326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F24B03A4-2E66-4543-A6FD-CEB6F27C35A6}"/>
              </a:ext>
            </a:extLst>
          </p:cNvPr>
          <p:cNvSpPr txBox="1"/>
          <p:nvPr/>
        </p:nvSpPr>
        <p:spPr>
          <a:xfrm>
            <a:off x="249147" y="1081555"/>
            <a:ext cx="1386705"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change from February</a:t>
            </a:r>
          </a:p>
        </p:txBody>
      </p:sp>
    </p:spTree>
    <p:custDataLst>
      <p:tags r:id="rId1"/>
    </p:custDataLst>
    <p:extLst>
      <p:ext uri="{BB962C8B-B14F-4D97-AF65-F5344CB8AC3E}">
        <p14:creationId xmlns:p14="http://schemas.microsoft.com/office/powerpoint/2010/main" val="354652406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3"/>
          <p:cNvSpPr>
            <a:spLocks noGrp="1" noChangeArrowheads="1"/>
          </p:cNvSpPr>
          <p:nvPr>
            <p:ph type="title"/>
          </p:nvPr>
        </p:nvSpPr>
        <p:spPr>
          <a:xfrm>
            <a:off x="640560" y="293615"/>
            <a:ext cx="7983323" cy="813923"/>
          </a:xfrm>
        </p:spPr>
        <p:txBody>
          <a:bodyPr/>
          <a:lstStyle/>
          <a:p>
            <a:r>
              <a:rPr lang="en-US" dirty="0"/>
              <a:t>An Annual Rate of Nearly One Million New Homes Sold* in August and September 2020</a:t>
            </a:r>
          </a:p>
        </p:txBody>
      </p:sp>
      <p:graphicFrame>
        <p:nvGraphicFramePr>
          <p:cNvPr id="11266" name="Object 4"/>
          <p:cNvGraphicFramePr>
            <a:graphicFrameLocks noChangeAspect="1"/>
          </p:cNvGraphicFramePr>
          <p:nvPr>
            <p:extLst>
              <p:ext uri="{D42A27DB-BD31-4B8C-83A1-F6EECF244321}">
                <p14:modId xmlns:p14="http://schemas.microsoft.com/office/powerpoint/2010/main" val="980379039"/>
              </p:ext>
            </p:extLst>
          </p:nvPr>
        </p:nvGraphicFramePr>
        <p:xfrm>
          <a:off x="428625" y="1195131"/>
          <a:ext cx="8408859" cy="4467738"/>
        </p:xfrm>
        <a:graphic>
          <a:graphicData uri="http://schemas.openxmlformats.org/presentationml/2006/ole">
            <mc:AlternateContent xmlns:mc="http://schemas.openxmlformats.org/markup-compatibility/2006">
              <mc:Choice xmlns:v="urn:schemas-microsoft-com:vml" Requires="v">
                <p:oleObj spid="_x0000_s109641" name="Chart" r:id="rId4" imgW="7829718" imgH="4105204" progId="MSGraph.Chart.8">
                  <p:embed followColorScheme="full"/>
                </p:oleObj>
              </mc:Choice>
              <mc:Fallback>
                <p:oleObj name="Chart" r:id="rId4" imgW="7829718" imgH="4105204" progId="MSGraph.Chart.8">
                  <p:embed followColorScheme="full"/>
                  <p:pic>
                    <p:nvPicPr>
                      <p:cNvPr id="11266" name="Object 4"/>
                      <p:cNvPicPr>
                        <a:picLocks noChangeAspect="1" noChangeArrowheads="1"/>
                      </p:cNvPicPr>
                      <p:nvPr/>
                    </p:nvPicPr>
                    <p:blipFill>
                      <a:blip r:embed="rId5"/>
                      <a:srcRect/>
                      <a:stretch>
                        <a:fillRect/>
                      </a:stretch>
                    </p:blipFill>
                    <p:spPr bwMode="gray">
                      <a:xfrm>
                        <a:off x="428625" y="1195131"/>
                        <a:ext cx="8408859" cy="4467738"/>
                      </a:xfrm>
                      <a:prstGeom prst="rect">
                        <a:avLst/>
                      </a:prstGeom>
                      <a:noFill/>
                    </p:spPr>
                  </p:pic>
                </p:oleObj>
              </mc:Fallback>
            </mc:AlternateContent>
          </a:graphicData>
        </a:graphic>
      </p:graphicFrame>
      <p:sp>
        <p:nvSpPr>
          <p:cNvPr id="11271" name="Rectangle 5"/>
          <p:cNvSpPr>
            <a:spLocks noChangeArrowheads="1"/>
          </p:cNvSpPr>
          <p:nvPr/>
        </p:nvSpPr>
        <p:spPr bwMode="auto">
          <a:xfrm>
            <a:off x="532552" y="6288613"/>
            <a:ext cx="7970888" cy="569387"/>
          </a:xfrm>
          <a:prstGeom prst="rect">
            <a:avLst/>
          </a:prstGeom>
          <a:noFill/>
          <a:ln w="9525">
            <a:noFill/>
            <a:miter lim="800000"/>
            <a:headEnd/>
            <a:tailEnd/>
          </a:ln>
        </p:spPr>
        <p:txBody>
          <a:bodyPr wrap="square" lIns="365760" tIns="0" rIns="0" bIns="137160" anchor="b">
            <a:spAutoFit/>
          </a:bodyPr>
          <a:lstStyle/>
          <a:p>
            <a:pPr eaLnBrk="0" hangingPunct="0">
              <a:lnSpc>
                <a:spcPct val="85000"/>
              </a:lnSpc>
              <a:spcBef>
                <a:spcPct val="25000"/>
              </a:spcBef>
              <a:buClr>
                <a:srgbClr val="FF6801"/>
              </a:buClr>
            </a:pPr>
            <a:r>
              <a:rPr lang="en-US" sz="1000" dirty="0">
                <a:solidFill>
                  <a:srgbClr val="000000"/>
                </a:solidFill>
                <a:latin typeface="Arial" charset="0"/>
                <a:cs typeface="Arial" charset="0"/>
              </a:rPr>
              <a:t>*Seasonally adjusted, at an annual rate; Sept 2020 is preliminary</a:t>
            </a:r>
          </a:p>
          <a:p>
            <a:pPr eaLnBrk="0" hangingPunct="0">
              <a:lnSpc>
                <a:spcPct val="85000"/>
              </a:lnSpc>
              <a:spcBef>
                <a:spcPct val="25000"/>
              </a:spcBef>
              <a:buClr>
                <a:srgbClr val="FF6801"/>
              </a:buClr>
            </a:pPr>
            <a:r>
              <a:rPr lang="en-US" sz="1000" dirty="0">
                <a:solidFill>
                  <a:srgbClr val="000000"/>
                </a:solidFill>
                <a:latin typeface="Arial" charset="0"/>
                <a:cs typeface="Arial" charset="0"/>
              </a:rPr>
              <a:t>Sources: </a:t>
            </a:r>
            <a:r>
              <a:rPr lang="en-US" sz="1000" dirty="0">
                <a:solidFill>
                  <a:srgbClr val="000000"/>
                </a:solidFill>
              </a:rPr>
              <a:t>Census </a:t>
            </a:r>
            <a:r>
              <a:rPr lang="en-US" sz="1000" dirty="0" err="1">
                <a:solidFill>
                  <a:srgbClr val="000000"/>
                </a:solidFill>
              </a:rPr>
              <a:t>Burearu</a:t>
            </a:r>
            <a:r>
              <a:rPr lang="en-US" sz="1000" dirty="0">
                <a:solidFill>
                  <a:srgbClr val="000000"/>
                </a:solidFill>
              </a:rPr>
              <a:t>, Monthly New Residential Sales, September 2020, Table 1a and FRED https://fred.stlouisfed.org/series/HSN1F; Insurance Information Institute</a:t>
            </a:r>
            <a:r>
              <a:rPr lang="en-US" sz="1000" dirty="0">
                <a:solidFill>
                  <a:srgbClr val="000000"/>
                </a:solidFill>
                <a:latin typeface="Arial" charset="0"/>
                <a:cs typeface="Arial" charset="0"/>
              </a:rPr>
              <a:t>.</a:t>
            </a:r>
          </a:p>
        </p:txBody>
      </p:sp>
      <p:sp>
        <p:nvSpPr>
          <p:cNvPr id="1915910" name="Rectangle 6"/>
          <p:cNvSpPr>
            <a:spLocks noChangeArrowheads="1"/>
          </p:cNvSpPr>
          <p:nvPr/>
        </p:nvSpPr>
        <p:spPr bwMode="blackWhite">
          <a:xfrm>
            <a:off x="640560" y="5388349"/>
            <a:ext cx="8196924" cy="849513"/>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p>
            <a:pPr algn="ctr" fontAlgn="base">
              <a:lnSpc>
                <a:spcPct val="95000"/>
              </a:lnSpc>
              <a:spcBef>
                <a:spcPct val="25000"/>
              </a:spcBef>
              <a:spcAft>
                <a:spcPct val="0"/>
              </a:spcAft>
            </a:pPr>
            <a:r>
              <a:rPr lang="en-US" sz="1600" b="1" dirty="0">
                <a:solidFill>
                  <a:srgbClr val="FFFFFF"/>
                </a:solidFill>
                <a:latin typeface="Arial" charset="0"/>
                <a:cs typeface="Arial" charset="0"/>
              </a:rPr>
              <a:t>Inventory is shrinking quickly (from 6.8 months’ supply in April 2020, down to 3.6 months’ supply in September), which means that newly-constructed homes are selling faster than builders can build them. </a:t>
            </a:r>
            <a:endParaRPr lang="en-US" sz="1600" b="1" dirty="0">
              <a:latin typeface="Arial" charset="0"/>
              <a:cs typeface="Arial" charset="0"/>
            </a:endParaRPr>
          </a:p>
        </p:txBody>
      </p:sp>
      <p:sp>
        <p:nvSpPr>
          <p:cNvPr id="2" name="TextBox 1">
            <a:extLst>
              <a:ext uri="{FF2B5EF4-FFF2-40B4-BE49-F238E27FC236}">
                <a16:creationId xmlns:a16="http://schemas.microsoft.com/office/drawing/2014/main" id="{DD5DC168-3EA9-4FE6-B0CC-4A78D46AF8C8}"/>
              </a:ext>
            </a:extLst>
          </p:cNvPr>
          <p:cNvSpPr txBox="1"/>
          <p:nvPr/>
        </p:nvSpPr>
        <p:spPr>
          <a:xfrm>
            <a:off x="209725" y="1464643"/>
            <a:ext cx="1115736"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dirty="0"/>
              <a:t>Thousands</a:t>
            </a:r>
          </a:p>
        </p:txBody>
      </p:sp>
      <p:sp>
        <p:nvSpPr>
          <p:cNvPr id="3" name="TextBox 2">
            <a:extLst>
              <a:ext uri="{FF2B5EF4-FFF2-40B4-BE49-F238E27FC236}">
                <a16:creationId xmlns:a16="http://schemas.microsoft.com/office/drawing/2014/main" id="{D69B7B32-80E1-43AF-929F-BADBB48E5459}"/>
              </a:ext>
            </a:extLst>
          </p:cNvPr>
          <p:cNvSpPr txBox="1"/>
          <p:nvPr/>
        </p:nvSpPr>
        <p:spPr>
          <a:xfrm>
            <a:off x="5024247" y="2436188"/>
            <a:ext cx="3263318" cy="6740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latin typeface="Arial" charset="0"/>
                <a:cs typeface="Arial" charset="0"/>
              </a:rPr>
              <a:t>Since May 2020, new home sales have been rising sharply compared with the same month in prior years.</a:t>
            </a:r>
            <a:endParaRPr lang="en-US" sz="1400" b="1" dirty="0"/>
          </a:p>
        </p:txBody>
      </p:sp>
    </p:spTree>
    <p:extLst>
      <p:ext uri="{BB962C8B-B14F-4D97-AF65-F5344CB8AC3E}">
        <p14:creationId xmlns:p14="http://schemas.microsoft.com/office/powerpoint/2010/main" val="26924863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1000"/>
                                  </p:stCondLst>
                                  <p:childTnLst>
                                    <p:set>
                                      <p:cBhvr>
                                        <p:cTn id="6" dur="1" fill="hold">
                                          <p:stCondLst>
                                            <p:cond delay="0"/>
                                          </p:stCondLst>
                                        </p:cTn>
                                        <p:tgtEl>
                                          <p:spTgt spid="1915910"/>
                                        </p:tgtEl>
                                        <p:attrNameLst>
                                          <p:attrName>style.visibility</p:attrName>
                                        </p:attrNameLst>
                                      </p:cBhvr>
                                      <p:to>
                                        <p:strVal val="visible"/>
                                      </p:to>
                                    </p:set>
                                    <p:anim calcmode="lin" valueType="num">
                                      <p:cBhvr>
                                        <p:cTn id="7" dur="500" fill="hold"/>
                                        <p:tgtEl>
                                          <p:spTgt spid="1915910"/>
                                        </p:tgtEl>
                                        <p:attrNameLst>
                                          <p:attrName>ppt_w</p:attrName>
                                        </p:attrNameLst>
                                      </p:cBhvr>
                                      <p:tavLst>
                                        <p:tav tm="0">
                                          <p:val>
                                            <p:fltVal val="0"/>
                                          </p:val>
                                        </p:tav>
                                        <p:tav tm="100000">
                                          <p:val>
                                            <p:strVal val="#ppt_w"/>
                                          </p:val>
                                        </p:tav>
                                      </p:tavLst>
                                    </p:anim>
                                    <p:anim calcmode="lin" valueType="num">
                                      <p:cBhvr>
                                        <p:cTn id="8" dur="500" fill="hold"/>
                                        <p:tgtEl>
                                          <p:spTgt spid="19159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9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3"/>
          <p:cNvSpPr>
            <a:spLocks noGrp="1" noChangeArrowheads="1"/>
          </p:cNvSpPr>
          <p:nvPr>
            <p:ph type="title"/>
          </p:nvPr>
        </p:nvSpPr>
        <p:spPr>
          <a:xfrm>
            <a:off x="640560" y="707917"/>
            <a:ext cx="7983323" cy="516636"/>
          </a:xfrm>
        </p:spPr>
        <p:txBody>
          <a:bodyPr/>
          <a:lstStyle/>
          <a:p>
            <a:r>
              <a:rPr lang="en-US" dirty="0"/>
              <a:t>Construction Started on New 1-Family Housing Units =&gt; Recovery? </a:t>
            </a:r>
          </a:p>
        </p:txBody>
      </p:sp>
      <p:graphicFrame>
        <p:nvGraphicFramePr>
          <p:cNvPr id="11266" name="Object 4"/>
          <p:cNvGraphicFramePr>
            <a:graphicFrameLocks noChangeAspect="1"/>
          </p:cNvGraphicFramePr>
          <p:nvPr>
            <p:extLst>
              <p:ext uri="{D42A27DB-BD31-4B8C-83A1-F6EECF244321}">
                <p14:modId xmlns:p14="http://schemas.microsoft.com/office/powerpoint/2010/main" val="1378275839"/>
              </p:ext>
            </p:extLst>
          </p:nvPr>
        </p:nvGraphicFramePr>
        <p:xfrm>
          <a:off x="532552" y="1383808"/>
          <a:ext cx="8408859" cy="4467738"/>
        </p:xfrm>
        <a:graphic>
          <a:graphicData uri="http://schemas.openxmlformats.org/presentationml/2006/ole">
            <mc:AlternateContent xmlns:mc="http://schemas.openxmlformats.org/markup-compatibility/2006">
              <mc:Choice xmlns:v="urn:schemas-microsoft-com:vml" Requires="v">
                <p:oleObj spid="_x0000_s112709" name="Chart" r:id="rId4" imgW="7829718" imgH="4105204" progId="MSGraph.Chart.8">
                  <p:embed followColorScheme="full"/>
                </p:oleObj>
              </mc:Choice>
              <mc:Fallback>
                <p:oleObj name="Chart" r:id="rId4" imgW="7829718" imgH="4105204" progId="MSGraph.Chart.8">
                  <p:embed followColorScheme="full"/>
                  <p:pic>
                    <p:nvPicPr>
                      <p:cNvPr id="11266" name="Object 4"/>
                      <p:cNvPicPr>
                        <a:picLocks noChangeAspect="1" noChangeArrowheads="1"/>
                      </p:cNvPicPr>
                      <p:nvPr/>
                    </p:nvPicPr>
                    <p:blipFill>
                      <a:blip r:embed="rId5"/>
                      <a:srcRect/>
                      <a:stretch>
                        <a:fillRect/>
                      </a:stretch>
                    </p:blipFill>
                    <p:spPr bwMode="gray">
                      <a:xfrm>
                        <a:off x="532552" y="1383808"/>
                        <a:ext cx="8408859" cy="4467738"/>
                      </a:xfrm>
                      <a:prstGeom prst="rect">
                        <a:avLst/>
                      </a:prstGeom>
                      <a:noFill/>
                    </p:spPr>
                  </p:pic>
                </p:oleObj>
              </mc:Fallback>
            </mc:AlternateContent>
          </a:graphicData>
        </a:graphic>
      </p:graphicFrame>
      <p:sp>
        <p:nvSpPr>
          <p:cNvPr id="11271" name="Rectangle 5"/>
          <p:cNvSpPr>
            <a:spLocks noChangeArrowheads="1"/>
          </p:cNvSpPr>
          <p:nvPr/>
        </p:nvSpPr>
        <p:spPr bwMode="auto">
          <a:xfrm>
            <a:off x="532552" y="6419418"/>
            <a:ext cx="7970888" cy="438582"/>
          </a:xfrm>
          <a:prstGeom prst="rect">
            <a:avLst/>
          </a:prstGeom>
          <a:noFill/>
          <a:ln w="9525">
            <a:noFill/>
            <a:miter lim="800000"/>
            <a:headEnd/>
            <a:tailEnd/>
          </a:ln>
        </p:spPr>
        <p:txBody>
          <a:bodyPr wrap="square" lIns="365760" tIns="0" rIns="0" bIns="137160" anchor="b">
            <a:spAutoFit/>
          </a:bodyPr>
          <a:lstStyle/>
          <a:p>
            <a:pPr eaLnBrk="0" hangingPunct="0">
              <a:lnSpc>
                <a:spcPct val="85000"/>
              </a:lnSpc>
              <a:spcBef>
                <a:spcPct val="25000"/>
              </a:spcBef>
              <a:buClr>
                <a:srgbClr val="FF6801"/>
              </a:buClr>
            </a:pPr>
            <a:r>
              <a:rPr lang="en-US" sz="1000" dirty="0">
                <a:solidFill>
                  <a:srgbClr val="000000"/>
                </a:solidFill>
                <a:latin typeface="Arial" charset="0"/>
                <a:cs typeface="Arial" charset="0"/>
              </a:rPr>
              <a:t>*Seasonally adjusted at an annual rate</a:t>
            </a:r>
          </a:p>
          <a:p>
            <a:pPr eaLnBrk="0" hangingPunct="0">
              <a:lnSpc>
                <a:spcPct val="85000"/>
              </a:lnSpc>
              <a:spcBef>
                <a:spcPct val="25000"/>
              </a:spcBef>
              <a:buClr>
                <a:srgbClr val="FF6801"/>
              </a:buClr>
            </a:pPr>
            <a:r>
              <a:rPr lang="en-US" sz="1000" dirty="0">
                <a:solidFill>
                  <a:srgbClr val="000000"/>
                </a:solidFill>
                <a:latin typeface="Arial" charset="0"/>
                <a:cs typeface="Arial" charset="0"/>
              </a:rPr>
              <a:t>Sources: </a:t>
            </a:r>
            <a:r>
              <a:rPr lang="en-US" sz="1000" dirty="0">
                <a:solidFill>
                  <a:srgbClr val="000000"/>
                </a:solidFill>
                <a:hlinkClick r:id="rId6"/>
              </a:rPr>
              <a:t>https://fred.stlouisfed.org/series/HOUST1F</a:t>
            </a:r>
            <a:r>
              <a:rPr lang="en-US" sz="1000" dirty="0">
                <a:solidFill>
                  <a:srgbClr val="000000"/>
                </a:solidFill>
              </a:rPr>
              <a:t> ; Insurance Information Institute</a:t>
            </a:r>
            <a:r>
              <a:rPr lang="en-US" sz="1000" dirty="0">
                <a:solidFill>
                  <a:srgbClr val="000000"/>
                </a:solidFill>
                <a:latin typeface="Arial" charset="0"/>
                <a:cs typeface="Arial" charset="0"/>
              </a:rPr>
              <a:t>.</a:t>
            </a:r>
          </a:p>
        </p:txBody>
      </p:sp>
      <p:sp>
        <p:nvSpPr>
          <p:cNvPr id="1915910" name="Rectangle 6"/>
          <p:cNvSpPr>
            <a:spLocks noChangeArrowheads="1"/>
          </p:cNvSpPr>
          <p:nvPr/>
        </p:nvSpPr>
        <p:spPr bwMode="blackWhite">
          <a:xfrm>
            <a:off x="532552" y="5588277"/>
            <a:ext cx="8304932" cy="649586"/>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p>
            <a:pPr algn="ctr" fontAlgn="base">
              <a:lnSpc>
                <a:spcPct val="95000"/>
              </a:lnSpc>
              <a:spcBef>
                <a:spcPct val="25000"/>
              </a:spcBef>
              <a:spcAft>
                <a:spcPct val="0"/>
              </a:spcAft>
            </a:pPr>
            <a:r>
              <a:rPr lang="en-US" b="1" dirty="0">
                <a:solidFill>
                  <a:schemeClr val="bg1"/>
                </a:solidFill>
                <a:latin typeface="Arial" charset="0"/>
                <a:cs typeface="Arial" charset="0"/>
              </a:rPr>
              <a:t>Single-family home construction is above the rate reached pre-recession.</a:t>
            </a:r>
          </a:p>
        </p:txBody>
      </p:sp>
      <p:sp>
        <p:nvSpPr>
          <p:cNvPr id="2" name="TextBox 1">
            <a:extLst>
              <a:ext uri="{FF2B5EF4-FFF2-40B4-BE49-F238E27FC236}">
                <a16:creationId xmlns:a16="http://schemas.microsoft.com/office/drawing/2014/main" id="{DD5DC168-3EA9-4FE6-B0CC-4A78D46AF8C8}"/>
              </a:ext>
            </a:extLst>
          </p:cNvPr>
          <p:cNvSpPr txBox="1"/>
          <p:nvPr/>
        </p:nvSpPr>
        <p:spPr>
          <a:xfrm>
            <a:off x="276837" y="1581933"/>
            <a:ext cx="1224792"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dirty="0"/>
              <a:t>Thousands*</a:t>
            </a:r>
          </a:p>
        </p:txBody>
      </p:sp>
      <p:sp>
        <p:nvSpPr>
          <p:cNvPr id="4" name="TextBox 3">
            <a:extLst>
              <a:ext uri="{FF2B5EF4-FFF2-40B4-BE49-F238E27FC236}">
                <a16:creationId xmlns:a16="http://schemas.microsoft.com/office/drawing/2014/main" id="{E4C83E29-5CED-4347-AD50-7992E904BB9B}"/>
              </a:ext>
            </a:extLst>
          </p:cNvPr>
          <p:cNvSpPr txBox="1"/>
          <p:nvPr/>
        </p:nvSpPr>
        <p:spPr>
          <a:xfrm>
            <a:off x="6023296" y="1999795"/>
            <a:ext cx="1350628"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+22.03% over Sept 2019</a:t>
            </a:r>
          </a:p>
        </p:txBody>
      </p:sp>
    </p:spTree>
    <p:extLst>
      <p:ext uri="{BB962C8B-B14F-4D97-AF65-F5344CB8AC3E}">
        <p14:creationId xmlns:p14="http://schemas.microsoft.com/office/powerpoint/2010/main" val="29896753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1000"/>
                                  </p:stCondLst>
                                  <p:childTnLst>
                                    <p:set>
                                      <p:cBhvr>
                                        <p:cTn id="6" dur="1" fill="hold">
                                          <p:stCondLst>
                                            <p:cond delay="0"/>
                                          </p:stCondLst>
                                        </p:cTn>
                                        <p:tgtEl>
                                          <p:spTgt spid="1915910"/>
                                        </p:tgtEl>
                                        <p:attrNameLst>
                                          <p:attrName>style.visibility</p:attrName>
                                        </p:attrNameLst>
                                      </p:cBhvr>
                                      <p:to>
                                        <p:strVal val="visible"/>
                                      </p:to>
                                    </p:set>
                                    <p:anim calcmode="lin" valueType="num">
                                      <p:cBhvr>
                                        <p:cTn id="7" dur="500" fill="hold"/>
                                        <p:tgtEl>
                                          <p:spTgt spid="1915910"/>
                                        </p:tgtEl>
                                        <p:attrNameLst>
                                          <p:attrName>ppt_w</p:attrName>
                                        </p:attrNameLst>
                                      </p:cBhvr>
                                      <p:tavLst>
                                        <p:tav tm="0">
                                          <p:val>
                                            <p:fltVal val="0"/>
                                          </p:val>
                                        </p:tav>
                                        <p:tav tm="100000">
                                          <p:val>
                                            <p:strVal val="#ppt_w"/>
                                          </p:val>
                                        </p:tav>
                                      </p:tavLst>
                                    </p:anim>
                                    <p:anim calcmode="lin" valueType="num">
                                      <p:cBhvr>
                                        <p:cTn id="8" dur="500" fill="hold"/>
                                        <p:tgtEl>
                                          <p:spTgt spid="19159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9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22" name="Rectangle 3"/>
          <p:cNvSpPr>
            <a:spLocks noGrp="1" noChangeArrowheads="1"/>
          </p:cNvSpPr>
          <p:nvPr>
            <p:ph type="title"/>
          </p:nvPr>
        </p:nvSpPr>
        <p:spPr>
          <a:xfrm>
            <a:off x="980967" y="279079"/>
            <a:ext cx="7584898" cy="694725"/>
          </a:xfrm>
        </p:spPr>
        <p:txBody>
          <a:bodyPr/>
          <a:lstStyle/>
          <a:p>
            <a:r>
              <a:rPr lang="en-US" sz="2800" dirty="0"/>
              <a:t>Personal Consumption Expenditures:</a:t>
            </a:r>
            <a:br>
              <a:rPr lang="en-US" sz="2800" dirty="0"/>
            </a:br>
            <a:r>
              <a:rPr lang="en-US" sz="2800" dirty="0"/>
              <a:t>Home remodeling and new contents, Quarterly</a:t>
            </a:r>
          </a:p>
        </p:txBody>
      </p:sp>
      <p:sp>
        <p:nvSpPr>
          <p:cNvPr id="6" name="Text Placeholder 5"/>
          <p:cNvSpPr>
            <a:spLocks noGrp="1"/>
          </p:cNvSpPr>
          <p:nvPr>
            <p:ph type="body" sz="quarter" idx="16"/>
          </p:nvPr>
        </p:nvSpPr>
        <p:spPr>
          <a:xfrm>
            <a:off x="980966" y="6372437"/>
            <a:ext cx="7449969" cy="362353"/>
          </a:xfrm>
        </p:spPr>
        <p:txBody>
          <a:bodyPr/>
          <a:lstStyle/>
          <a:p>
            <a:endParaRPr lang="en-US" sz="1100" dirty="0"/>
          </a:p>
          <a:p>
            <a:pPr>
              <a:lnSpc>
                <a:spcPct val="100000"/>
              </a:lnSpc>
              <a:spcBef>
                <a:spcPct val="0"/>
              </a:spcBef>
              <a:buClrTx/>
              <a:buFontTx/>
              <a:buNone/>
            </a:pPr>
            <a:r>
              <a:rPr lang="en-US" sz="1100" dirty="0"/>
              <a:t>Data are seasonally-adjusted, annualized.</a:t>
            </a:r>
            <a:br>
              <a:rPr lang="en-US" sz="1100" dirty="0"/>
            </a:br>
            <a:r>
              <a:rPr lang="en-US" sz="1100" dirty="0"/>
              <a:t>Sources: US Bureau of Economic Analysis, NIPA, Table 2.4.5U (furniture, major appliances, TVs, computers); Harvard Joint Center for Housing Studies (home remodeling); Insurance Information Institute.</a:t>
            </a:r>
          </a:p>
        </p:txBody>
      </p:sp>
      <p:graphicFrame>
        <p:nvGraphicFramePr>
          <p:cNvPr id="22" name="Chart 21"/>
          <p:cNvGraphicFramePr/>
          <p:nvPr>
            <p:extLst>
              <p:ext uri="{D42A27DB-BD31-4B8C-83A1-F6EECF244321}">
                <p14:modId xmlns:p14="http://schemas.microsoft.com/office/powerpoint/2010/main" val="3812685270"/>
              </p:ext>
            </p:extLst>
          </p:nvPr>
        </p:nvGraphicFramePr>
        <p:xfrm>
          <a:off x="107542" y="1263129"/>
          <a:ext cx="8559800" cy="4482956"/>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382993" y="961051"/>
            <a:ext cx="105507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Billions</a:t>
            </a:r>
          </a:p>
        </p:txBody>
      </p:sp>
      <p:sp>
        <p:nvSpPr>
          <p:cNvPr id="8" name="Text Placeholder 4">
            <a:extLst>
              <a:ext uri="{FF2B5EF4-FFF2-40B4-BE49-F238E27FC236}">
                <a16:creationId xmlns:a16="http://schemas.microsoft.com/office/drawing/2014/main" id="{DB33A759-DE3A-413B-AA4E-147CA65CEFAE}"/>
              </a:ext>
            </a:extLst>
          </p:cNvPr>
          <p:cNvSpPr txBox="1">
            <a:spLocks/>
          </p:cNvSpPr>
          <p:nvPr/>
        </p:nvSpPr>
        <p:spPr bwMode="gray">
          <a:xfrm>
            <a:off x="980967" y="5800841"/>
            <a:ext cx="7265411" cy="405754"/>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pPr algn="l"/>
            <a:r>
              <a:rPr lang="en-US" sz="1600" dirty="0"/>
              <a:t>2020:Q2 vs. 2019:Q4: furniture, major appliances, TVs, computers -0.4%</a:t>
            </a:r>
          </a:p>
        </p:txBody>
      </p:sp>
    </p:spTree>
    <p:extLst>
      <p:ext uri="{BB962C8B-B14F-4D97-AF65-F5344CB8AC3E}">
        <p14:creationId xmlns:p14="http://schemas.microsoft.com/office/powerpoint/2010/main" val="41686388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762000" y="264358"/>
            <a:ext cx="7711834" cy="860425"/>
          </a:xfrm>
        </p:spPr>
        <p:txBody>
          <a:bodyPr/>
          <a:lstStyle/>
          <a:p>
            <a:r>
              <a:rPr lang="en-US" dirty="0"/>
              <a:t>Change in Nonresidential Fixed Investment: Implications for Commercial Insurance</a:t>
            </a:r>
            <a:endParaRPr lang="en-US" altLang="en-US" sz="2400" baseline="30000" dirty="0">
              <a:latin typeface="Arial" panose="020B0604020202020204" pitchFamily="34" charset="0"/>
            </a:endParaRPr>
          </a:p>
        </p:txBody>
      </p:sp>
      <p:sp>
        <p:nvSpPr>
          <p:cNvPr id="15366" name="Rectangle 3"/>
          <p:cNvSpPr>
            <a:spLocks noChangeArrowheads="1"/>
          </p:cNvSpPr>
          <p:nvPr/>
        </p:nvSpPr>
        <p:spPr bwMode="auto">
          <a:xfrm>
            <a:off x="530469" y="6397470"/>
            <a:ext cx="8083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5000"/>
              </a:spcBef>
              <a:buFont typeface="Wingdings" panose="05000000000000000000" pitchFamily="2" charset="2"/>
              <a:buNone/>
            </a:pPr>
            <a:r>
              <a:rPr lang="en-US" altLang="en-US" sz="1000" dirty="0"/>
              <a:t>Sources: bea.gov, news release “Gross Domestic Product: Second Quarter 2020 (Third Estimate), Table 6; Insurance Information Institute.</a:t>
            </a:r>
          </a:p>
        </p:txBody>
      </p:sp>
      <p:graphicFrame>
        <p:nvGraphicFramePr>
          <p:cNvPr id="2" name="Object 2"/>
          <p:cNvGraphicFramePr>
            <a:graphicFrameLocks noChangeAspect="1"/>
          </p:cNvGraphicFramePr>
          <p:nvPr>
            <p:extLst>
              <p:ext uri="{D42A27DB-BD31-4B8C-83A1-F6EECF244321}">
                <p14:modId xmlns:p14="http://schemas.microsoft.com/office/powerpoint/2010/main" val="1959696341"/>
              </p:ext>
            </p:extLst>
          </p:nvPr>
        </p:nvGraphicFramePr>
        <p:xfrm>
          <a:off x="291878" y="2023216"/>
          <a:ext cx="8497862" cy="429373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p:cNvSpPr txBox="1">
            <a:spLocks noChangeArrowheads="1"/>
          </p:cNvSpPr>
          <p:nvPr/>
        </p:nvSpPr>
        <p:spPr bwMode="auto">
          <a:xfrm>
            <a:off x="187823" y="1353519"/>
            <a:ext cx="20306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eaLnBrk="1" hangingPunct="1">
              <a:lnSpc>
                <a:spcPct val="100000"/>
              </a:lnSpc>
              <a:spcBef>
                <a:spcPct val="0"/>
              </a:spcBef>
              <a:buClrTx/>
              <a:buFontTx/>
              <a:buNone/>
            </a:pPr>
            <a:r>
              <a:rPr lang="en-US" altLang="en-US" sz="1600" b="1" dirty="0"/>
              <a:t>Percent change from same quarter, prior year</a:t>
            </a:r>
          </a:p>
        </p:txBody>
      </p:sp>
      <p:grpSp>
        <p:nvGrpSpPr>
          <p:cNvPr id="8" name="Group 7"/>
          <p:cNvGrpSpPr/>
          <p:nvPr/>
        </p:nvGrpSpPr>
        <p:grpSpPr bwMode="gray">
          <a:xfrm>
            <a:off x="6379220" y="1769018"/>
            <a:ext cx="2410520" cy="1648046"/>
            <a:chOff x="3102882" y="854236"/>
            <a:chExt cx="1359220" cy="986115"/>
          </a:xfrm>
        </p:grpSpPr>
        <p:sp>
          <p:nvSpPr>
            <p:cNvPr id="9" name="AutoShape 4"/>
            <p:cNvSpPr>
              <a:spLocks noChangeArrowheads="1"/>
            </p:cNvSpPr>
            <p:nvPr/>
          </p:nvSpPr>
          <p:spPr bwMode="gray">
            <a:xfrm>
              <a:off x="3102882" y="854236"/>
              <a:ext cx="1359220" cy="594360"/>
            </a:xfrm>
            <a:prstGeom prst="rect">
              <a:avLst/>
            </a:prstGeom>
            <a:noFill/>
            <a:ln w="25400">
              <a:solidFill>
                <a:schemeClr val="tx1"/>
              </a:solidFill>
              <a:miter lim="800000"/>
              <a:headEnd/>
              <a:tailEnd/>
            </a:ln>
            <a:effectLst/>
          </p:spPr>
          <p:txBody>
            <a:bodyPr wrap="square" lIns="91418" tIns="45709" rIns="91418" bIns="45709" anchor="ctr">
              <a:flatTx/>
            </a:bodyPr>
            <a:lstStyle/>
            <a:p>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latin typeface="+mj-lt"/>
                </a:rPr>
                <a:t>Slower growth in exposure base bodes ill for commercial premium growth</a:t>
              </a:r>
            </a:p>
          </p:txBody>
        </p:sp>
        <p:cxnSp>
          <p:nvCxnSpPr>
            <p:cNvPr id="11" name="Straight Arrow Connector 10"/>
            <p:cNvCxnSpPr/>
            <p:nvPr/>
          </p:nvCxnSpPr>
          <p:spPr bwMode="gray">
            <a:xfrm>
              <a:off x="4277976" y="1426819"/>
              <a:ext cx="5996" cy="413532"/>
            </a:xfrm>
            <a:prstGeom prst="straightConnector1">
              <a:avLst/>
            </a:prstGeom>
            <a:noFill/>
            <a:ln w="25400">
              <a:solidFill>
                <a:schemeClr val="tx1"/>
              </a:solidFill>
              <a:round/>
              <a:headEnd/>
              <a:tailEnd type="oval" w="med" len="med"/>
            </a:ln>
            <a:effectLst/>
          </p:spPr>
        </p:cxnSp>
      </p:grpSp>
    </p:spTree>
    <p:extLst>
      <p:ext uri="{BB962C8B-B14F-4D97-AF65-F5344CB8AC3E}">
        <p14:creationId xmlns:p14="http://schemas.microsoft.com/office/powerpoint/2010/main" val="188245081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defTabSz="114300">
              <a:lnSpc>
                <a:spcPct val="95000"/>
              </a:lnSpc>
              <a:spcBef>
                <a:spcPct val="25000"/>
              </a:spcBef>
            </a:pPr>
            <a:r>
              <a:rPr lang="en-US" dirty="0">
                <a:solidFill>
                  <a:srgbClr val="FFFFFF"/>
                </a:solidFill>
              </a:rPr>
              <a:t>P/C Insurance Industry:</a:t>
            </a:r>
            <a:br>
              <a:rPr lang="en-US" dirty="0">
                <a:solidFill>
                  <a:srgbClr val="FFFFFF"/>
                </a:solidFill>
              </a:rPr>
            </a:br>
            <a:r>
              <a:rPr lang="en-US" i="1" dirty="0">
                <a:solidFill>
                  <a:srgbClr val="FFFFFF"/>
                </a:solidFill>
              </a:rPr>
              <a:t>Financial Update</a:t>
            </a:r>
            <a:br>
              <a:rPr lang="en-US" i="1" dirty="0">
                <a:solidFill>
                  <a:srgbClr val="FFFFFF"/>
                </a:solidFill>
              </a:rPr>
            </a:br>
            <a:endParaRPr lang="en-US" i="1" dirty="0">
              <a:solidFill>
                <a:srgbClr val="FFFFFF"/>
              </a:solidFill>
            </a:endParaRPr>
          </a:p>
        </p:txBody>
      </p:sp>
      <p:sp>
        <p:nvSpPr>
          <p:cNvPr id="3" name="Title 3"/>
          <p:cNvSpPr txBox="1">
            <a:spLocks/>
          </p:cNvSpPr>
          <p:nvPr/>
        </p:nvSpPr>
        <p:spPr bwMode="gray">
          <a:xfrm>
            <a:off x="718257" y="3038127"/>
            <a:ext cx="7772400" cy="1002245"/>
          </a:xfrm>
          <a:prstGeom prst="rect">
            <a:avLst/>
          </a:prstGeom>
        </p:spPr>
        <p:txBody>
          <a:bodyPr vert="horz" lIns="0" tIns="0" rIns="0" bIns="0" rtlCol="0" anchor="b" anchorCtr="0">
            <a:noAutofit/>
          </a:bodyPr>
          <a:lstStyle>
            <a:lvl1pPr algn="l" defTabSz="914400" rtl="0" eaLnBrk="1" latinLnBrk="0" hangingPunct="1">
              <a:lnSpc>
                <a:spcPct val="90000"/>
              </a:lnSpc>
              <a:spcBef>
                <a:spcPts val="0"/>
              </a:spcBef>
              <a:buNone/>
              <a:defRPr sz="3600" b="0" kern="1200">
                <a:solidFill>
                  <a:schemeClr val="bg1"/>
                </a:solidFill>
                <a:latin typeface="+mj-lt"/>
                <a:ea typeface="+mj-ea"/>
                <a:cs typeface="+mj-cs"/>
              </a:defRPr>
            </a:lvl1pPr>
          </a:lstStyle>
          <a:p>
            <a:pPr defTabSz="114300">
              <a:lnSpc>
                <a:spcPct val="95000"/>
              </a:lnSpc>
              <a:spcBef>
                <a:spcPct val="25000"/>
              </a:spcBef>
            </a:pPr>
            <a:r>
              <a:rPr lang="en-US" sz="2400" i="1" dirty="0">
                <a:solidFill>
                  <a:srgbClr val="FFFFFF"/>
                </a:solidFill>
              </a:rPr>
              <a:t>It’s Hard to Know Where We Stand </a:t>
            </a:r>
            <a:br>
              <a:rPr lang="en-US" sz="2400" i="1" dirty="0">
                <a:solidFill>
                  <a:srgbClr val="FFFFFF"/>
                </a:solidFill>
              </a:rPr>
            </a:br>
            <a:r>
              <a:rPr lang="en-US" sz="2400" i="1" dirty="0">
                <a:solidFill>
                  <a:srgbClr val="FFFFFF"/>
                </a:solidFill>
              </a:rPr>
              <a:t>or Where We’re Going</a:t>
            </a:r>
          </a:p>
        </p:txBody>
      </p:sp>
    </p:spTree>
    <p:extLst>
      <p:ext uri="{BB962C8B-B14F-4D97-AF65-F5344CB8AC3E}">
        <p14:creationId xmlns:p14="http://schemas.microsoft.com/office/powerpoint/2010/main" val="131814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Object 2"/>
          <p:cNvGraphicFramePr>
            <a:graphicFrameLocks noChangeAspect="1"/>
          </p:cNvGraphicFramePr>
          <p:nvPr/>
        </p:nvGraphicFramePr>
        <p:xfrm>
          <a:off x="109322" y="1757047"/>
          <a:ext cx="7080044" cy="4520296"/>
        </p:xfrm>
        <a:graphic>
          <a:graphicData uri="http://schemas.openxmlformats.org/drawingml/2006/chart">
            <c:chart xmlns:c="http://schemas.openxmlformats.org/drawingml/2006/chart" xmlns:r="http://schemas.openxmlformats.org/officeDocument/2006/relationships" r:id="rId4"/>
          </a:graphicData>
        </a:graphic>
      </p:graphicFrame>
      <p:sp>
        <p:nvSpPr>
          <p:cNvPr id="140297" name="Rectangle 3"/>
          <p:cNvSpPr>
            <a:spLocks noGrp="1" noChangeArrowheads="1"/>
          </p:cNvSpPr>
          <p:nvPr>
            <p:ph type="title"/>
          </p:nvPr>
        </p:nvSpPr>
        <p:spPr>
          <a:xfrm>
            <a:off x="651888" y="233058"/>
            <a:ext cx="7460266" cy="950976"/>
          </a:xfrm>
        </p:spPr>
        <p:txBody>
          <a:bodyPr/>
          <a:lstStyle/>
          <a:p>
            <a:br>
              <a:rPr lang="en-US" altLang="en-US" dirty="0"/>
            </a:br>
            <a:r>
              <a:rPr lang="en-US" altLang="en-US" dirty="0"/>
              <a:t>Net Premium Growth vs. Nominal GDP, First-Half-Year Percent Change </a:t>
            </a:r>
          </a:p>
        </p:txBody>
      </p:sp>
      <p:sp>
        <p:nvSpPr>
          <p:cNvPr id="6" name="Text Placeholder 5"/>
          <p:cNvSpPr>
            <a:spLocks noGrp="1"/>
          </p:cNvSpPr>
          <p:nvPr>
            <p:ph type="body" sz="quarter" idx="16"/>
          </p:nvPr>
        </p:nvSpPr>
        <p:spPr>
          <a:xfrm>
            <a:off x="836824" y="6277343"/>
            <a:ext cx="8107152" cy="415018"/>
          </a:xfrm>
        </p:spPr>
        <p:txBody>
          <a:bodyPr/>
          <a:lstStyle/>
          <a:p>
            <a:endParaRPr lang="en-US" dirty="0"/>
          </a:p>
          <a:p>
            <a:r>
              <a:rPr lang="en-US" dirty="0"/>
              <a:t>All data through second quarter.</a:t>
            </a:r>
          </a:p>
          <a:p>
            <a:r>
              <a:rPr lang="en-US" dirty="0"/>
              <a:t>Sources: NAIC data sourced through S&amp;P Global Intelligence, Bureau of Economic Affairs, Insurance Information Institute.</a:t>
            </a:r>
          </a:p>
        </p:txBody>
      </p:sp>
      <p:sp>
        <p:nvSpPr>
          <p:cNvPr id="2" name="TextBox 1">
            <a:extLst>
              <a:ext uri="{FF2B5EF4-FFF2-40B4-BE49-F238E27FC236}">
                <a16:creationId xmlns:a16="http://schemas.microsoft.com/office/drawing/2014/main" id="{BAAF4A45-AE98-4C07-ACF6-57E6D460E927}"/>
              </a:ext>
            </a:extLst>
          </p:cNvPr>
          <p:cNvSpPr txBox="1"/>
          <p:nvPr/>
        </p:nvSpPr>
        <p:spPr>
          <a:xfrm>
            <a:off x="7097087" y="3746522"/>
            <a:ext cx="1746222" cy="1449628"/>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In the last dozen years, this kind of divergence between nominal GDP and NPW has never happened! </a:t>
            </a:r>
          </a:p>
        </p:txBody>
      </p:sp>
      <p:sp>
        <p:nvSpPr>
          <p:cNvPr id="3" name="TextBox 2">
            <a:extLst>
              <a:ext uri="{FF2B5EF4-FFF2-40B4-BE49-F238E27FC236}">
                <a16:creationId xmlns:a16="http://schemas.microsoft.com/office/drawing/2014/main" id="{6E1FB451-91EA-495E-AD8F-0912DB08D057}"/>
              </a:ext>
            </a:extLst>
          </p:cNvPr>
          <p:cNvSpPr txBox="1"/>
          <p:nvPr/>
        </p:nvSpPr>
        <p:spPr>
          <a:xfrm>
            <a:off x="1317072" y="1755085"/>
            <a:ext cx="3573710" cy="1061829"/>
          </a:xfrm>
          <a:prstGeom prst="rect">
            <a:avLst/>
          </a:prstGeom>
          <a:noFill/>
          <a:ln w="19050">
            <a:solidFill>
              <a:schemeClr val="tx1"/>
            </a:solidFill>
          </a:ln>
        </p:spPr>
        <p:txBody>
          <a:bodyPr wrap="square" rtlCol="0" anchor="ctr" anchorCtr="0">
            <a:spAutoFit/>
          </a:bodyPr>
          <a:lstStyle/>
          <a:p>
            <a:pPr>
              <a:lnSpc>
                <a:spcPct val="90000"/>
              </a:lnSpc>
              <a:spcBef>
                <a:spcPts val="1200"/>
              </a:spcBef>
              <a:buClr>
                <a:srgbClr val="337DBE"/>
              </a:buClr>
              <a:buSzPct val="77000"/>
            </a:pPr>
            <a:r>
              <a:rPr lang="en-US" sz="1400" dirty="0">
                <a:solidFill>
                  <a:schemeClr val="tx1"/>
                </a:solidFill>
              </a:rPr>
              <a:t>Provisions in the Tax Cuts and Jobs Act reform led to a spike in net premiums written in 2018. If NPW is averaged over 2017-19, the annual growth rate is (a more typical) 6.9 percent.</a:t>
            </a:r>
          </a:p>
        </p:txBody>
      </p:sp>
      <p:sp>
        <p:nvSpPr>
          <p:cNvPr id="5" name="Arrow: Right 4">
            <a:extLst>
              <a:ext uri="{FF2B5EF4-FFF2-40B4-BE49-F238E27FC236}">
                <a16:creationId xmlns:a16="http://schemas.microsoft.com/office/drawing/2014/main" id="{4F9D449E-7792-4283-A0AA-3D4B2A4CE3D3}"/>
              </a:ext>
            </a:extLst>
          </p:cNvPr>
          <p:cNvSpPr/>
          <p:nvPr/>
        </p:nvSpPr>
        <p:spPr>
          <a:xfrm>
            <a:off x="4806892" y="2038525"/>
            <a:ext cx="998290" cy="3271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2000" b="1" dirty="0" err="1">
              <a:solidFill>
                <a:schemeClr val="bg1"/>
              </a:solidFill>
            </a:endParaRPr>
          </a:p>
        </p:txBody>
      </p:sp>
    </p:spTree>
    <p:custDataLst>
      <p:tags r:id="rId1"/>
    </p:custDataLst>
    <p:extLst>
      <p:ext uri="{BB962C8B-B14F-4D97-AF65-F5344CB8AC3E}">
        <p14:creationId xmlns:p14="http://schemas.microsoft.com/office/powerpoint/2010/main" val="2595101755"/>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22" name="Rectangle 3"/>
          <p:cNvSpPr>
            <a:spLocks noGrp="1" noChangeArrowheads="1"/>
          </p:cNvSpPr>
          <p:nvPr>
            <p:ph type="title"/>
          </p:nvPr>
        </p:nvSpPr>
        <p:spPr>
          <a:xfrm>
            <a:off x="803631" y="307915"/>
            <a:ext cx="5906528" cy="663635"/>
          </a:xfrm>
        </p:spPr>
        <p:txBody>
          <a:bodyPr/>
          <a:lstStyle/>
          <a:p>
            <a:br>
              <a:rPr lang="en-US" dirty="0"/>
            </a:br>
            <a:br>
              <a:rPr lang="en-US" dirty="0"/>
            </a:br>
            <a:br>
              <a:rPr lang="en-US" dirty="0"/>
            </a:br>
            <a:br>
              <a:rPr lang="en-US" dirty="0"/>
            </a:br>
            <a:br>
              <a:rPr lang="en-US" dirty="0"/>
            </a:br>
            <a:br>
              <a:rPr lang="en-US" dirty="0"/>
            </a:br>
            <a:r>
              <a:rPr lang="en-US" dirty="0"/>
              <a:t>U.S. Inflation-Adjusted Insured Cat Losses</a:t>
            </a:r>
          </a:p>
        </p:txBody>
      </p:sp>
      <p:sp>
        <p:nvSpPr>
          <p:cNvPr id="6" name="Text Placeholder 5"/>
          <p:cNvSpPr>
            <a:spLocks noGrp="1"/>
          </p:cNvSpPr>
          <p:nvPr>
            <p:ph type="body" sz="quarter" idx="16"/>
          </p:nvPr>
        </p:nvSpPr>
        <p:spPr>
          <a:xfrm>
            <a:off x="1133856" y="5974257"/>
            <a:ext cx="7680960" cy="813816"/>
          </a:xfrm>
        </p:spPr>
        <p:txBody>
          <a:bodyPr/>
          <a:lstStyle/>
          <a:p>
            <a:endParaRPr lang="en-US" sz="1100" dirty="0"/>
          </a:p>
          <a:p>
            <a:endParaRPr lang="en-US" sz="1100" dirty="0"/>
          </a:p>
          <a:p>
            <a:endParaRPr lang="en-US" sz="1100" dirty="0"/>
          </a:p>
          <a:p>
            <a:endParaRPr lang="en-US" sz="1100" dirty="0"/>
          </a:p>
          <a:p>
            <a:endParaRPr lang="en-US" sz="1100" dirty="0"/>
          </a:p>
          <a:p>
            <a:r>
              <a:rPr lang="en-US" sz="1100" dirty="0"/>
              <a:t>*2020: ISO data for first half of 2020. </a:t>
            </a:r>
            <a:br>
              <a:rPr lang="en-US" sz="1100" dirty="0"/>
            </a:br>
            <a:r>
              <a:rPr lang="en-US" sz="1100" dirty="0"/>
              <a:t>2010s is average of 2010 to 2019. All losses are Direct.</a:t>
            </a:r>
          </a:p>
          <a:p>
            <a:r>
              <a:rPr lang="en-US" sz="1100" dirty="0"/>
              <a:t>Sources: Property Claims Service, a Verisk Analytics business; Insurance Information Institute</a:t>
            </a:r>
            <a:r>
              <a:rPr lang="en-US" sz="900" dirty="0"/>
              <a:t>.</a:t>
            </a:r>
          </a:p>
          <a:p>
            <a:endParaRPr lang="en-US" sz="900" dirty="0"/>
          </a:p>
        </p:txBody>
      </p:sp>
      <p:graphicFrame>
        <p:nvGraphicFramePr>
          <p:cNvPr id="22" name="Chart 21"/>
          <p:cNvGraphicFramePr/>
          <p:nvPr/>
        </p:nvGraphicFramePr>
        <p:xfrm>
          <a:off x="292100" y="943079"/>
          <a:ext cx="8559800" cy="4222750"/>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4"/>
          <p:cNvSpPr txBox="1">
            <a:spLocks/>
          </p:cNvSpPr>
          <p:nvPr/>
        </p:nvSpPr>
        <p:spPr bwMode="gray">
          <a:xfrm>
            <a:off x="478971" y="5151297"/>
            <a:ext cx="8186058" cy="964540"/>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dirty="0">
                <a:latin typeface="Arial" panose="020B0604020202020204" pitchFamily="34" charset="0"/>
              </a:rPr>
              <a:t>2020:1H – at mid-year already the 5</a:t>
            </a:r>
            <a:r>
              <a:rPr lang="en-US" baseline="30000" dirty="0">
                <a:latin typeface="Arial" panose="020B0604020202020204" pitchFamily="34" charset="0"/>
              </a:rPr>
              <a:t>th</a:t>
            </a:r>
            <a:r>
              <a:rPr lang="en-US" dirty="0">
                <a:latin typeface="Arial" panose="020B0604020202020204" pitchFamily="34" charset="0"/>
              </a:rPr>
              <a:t> worst year of the last 10. With wildfires and hurricanes in the 3</a:t>
            </a:r>
            <a:r>
              <a:rPr lang="en-US" baseline="30000" dirty="0">
                <a:latin typeface="Arial" panose="020B0604020202020204" pitchFamily="34" charset="0"/>
              </a:rPr>
              <a:t>rd</a:t>
            </a:r>
            <a:r>
              <a:rPr lang="en-US" dirty="0">
                <a:latin typeface="Arial" panose="020B0604020202020204" pitchFamily="34" charset="0"/>
              </a:rPr>
              <a:t> quarter, heading toward the third worst year in the last 10.</a:t>
            </a:r>
          </a:p>
        </p:txBody>
      </p:sp>
      <p:grpSp>
        <p:nvGrpSpPr>
          <p:cNvPr id="7" name="Group 6"/>
          <p:cNvGrpSpPr/>
          <p:nvPr/>
        </p:nvGrpSpPr>
        <p:grpSpPr bwMode="gray">
          <a:xfrm>
            <a:off x="7455596" y="148252"/>
            <a:ext cx="1359220" cy="794827"/>
            <a:chOff x="3279159" y="894181"/>
            <a:chExt cx="1359220" cy="794827"/>
          </a:xfrm>
        </p:grpSpPr>
        <p:sp>
          <p:nvSpPr>
            <p:cNvPr id="8" name="AutoShape 4"/>
            <p:cNvSpPr>
              <a:spLocks noChangeArrowheads="1"/>
            </p:cNvSpPr>
            <p:nvPr/>
          </p:nvSpPr>
          <p:spPr bwMode="gray">
            <a:xfrm>
              <a:off x="3279159" y="894181"/>
              <a:ext cx="1359220" cy="59436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lIns="91418" tIns="45709" rIns="91418" bIns="45709" anchor="ctr">
              <a:flatTx/>
            </a:bodyPr>
            <a:lstStyle/>
            <a:p>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solidFill>
                    <a:schemeClr val="accent1"/>
                  </a:solidFill>
                  <a:latin typeface="+mj-lt"/>
                </a:rPr>
                <a:t>Harvey, Irma, Maria</a:t>
              </a:r>
            </a:p>
          </p:txBody>
        </p:sp>
        <p:cxnSp>
          <p:nvCxnSpPr>
            <p:cNvPr id="9" name="Straight Arrow Connector 8"/>
            <p:cNvCxnSpPr>
              <a:cxnSpLocks/>
            </p:cNvCxnSpPr>
            <p:nvPr/>
          </p:nvCxnSpPr>
          <p:spPr bwMode="gray">
            <a:xfrm>
              <a:off x="3697192" y="1488092"/>
              <a:ext cx="0" cy="200916"/>
            </a:xfrm>
            <a:prstGeom prst="straightConnector1">
              <a:avLst/>
            </a:prstGeom>
            <a:noFill/>
            <a:ln w="25400">
              <a:solidFill>
                <a:schemeClr val="accent1"/>
              </a:solidFill>
              <a:round/>
              <a:headEnd/>
              <a:tailEnd type="oval" w="med" len="med"/>
            </a:ln>
            <a:effectLst/>
          </p:spPr>
        </p:cxnSp>
      </p:grpSp>
    </p:spTree>
    <p:extLst>
      <p:ext uri="{BB962C8B-B14F-4D97-AF65-F5344CB8AC3E}">
        <p14:creationId xmlns:p14="http://schemas.microsoft.com/office/powerpoint/2010/main" val="10654160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0A00E-CCC7-4980-A97D-49CC491F0E5E}"/>
              </a:ext>
            </a:extLst>
          </p:cNvPr>
          <p:cNvSpPr>
            <a:spLocks noGrp="1"/>
          </p:cNvSpPr>
          <p:nvPr>
            <p:ph type="title"/>
          </p:nvPr>
        </p:nvSpPr>
        <p:spPr>
          <a:xfrm>
            <a:off x="654340" y="232326"/>
            <a:ext cx="8160475" cy="648518"/>
          </a:xfrm>
        </p:spPr>
        <p:txBody>
          <a:bodyPr/>
          <a:lstStyle/>
          <a:p>
            <a:r>
              <a:rPr lang="en-US" dirty="0"/>
              <a:t>The Economy</a:t>
            </a:r>
          </a:p>
        </p:txBody>
      </p:sp>
      <p:sp>
        <p:nvSpPr>
          <p:cNvPr id="4" name="Text Placeholder 3">
            <a:extLst>
              <a:ext uri="{FF2B5EF4-FFF2-40B4-BE49-F238E27FC236}">
                <a16:creationId xmlns:a16="http://schemas.microsoft.com/office/drawing/2014/main" id="{5F53789C-4D9E-4E01-A25C-72CF5C2FF9C3}"/>
              </a:ext>
            </a:extLst>
          </p:cNvPr>
          <p:cNvSpPr>
            <a:spLocks noGrp="1"/>
          </p:cNvSpPr>
          <p:nvPr>
            <p:ph type="body" sz="quarter" idx="16"/>
          </p:nvPr>
        </p:nvSpPr>
        <p:spPr/>
        <p:txBody>
          <a:bodyPr/>
          <a:lstStyle/>
          <a:p>
            <a:r>
              <a:rPr lang="en-US" dirty="0"/>
              <a:t>Source: July 29 and September 22 Statements by Federal Reserve Chair Jerome Powell</a:t>
            </a:r>
          </a:p>
        </p:txBody>
      </p:sp>
      <p:sp>
        <p:nvSpPr>
          <p:cNvPr id="6" name="TextBox 5">
            <a:extLst>
              <a:ext uri="{FF2B5EF4-FFF2-40B4-BE49-F238E27FC236}">
                <a16:creationId xmlns:a16="http://schemas.microsoft.com/office/drawing/2014/main" id="{BA3B83A7-4764-4680-9EB9-A54E66216424}"/>
              </a:ext>
            </a:extLst>
          </p:cNvPr>
          <p:cNvSpPr txBox="1"/>
          <p:nvPr/>
        </p:nvSpPr>
        <p:spPr>
          <a:xfrm>
            <a:off x="494949" y="1208100"/>
            <a:ext cx="7894041" cy="4893647"/>
          </a:xfrm>
          <a:prstGeom prst="rect">
            <a:avLst/>
          </a:prstGeom>
          <a:noFill/>
        </p:spPr>
        <p:txBody>
          <a:bodyPr wrap="square">
            <a:spAutoFit/>
          </a:bodyPr>
          <a:lstStyle/>
          <a:p>
            <a:r>
              <a:rPr lang="en-US" sz="2400" b="0" i="0" dirty="0">
                <a:solidFill>
                  <a:srgbClr val="222222"/>
                </a:solidFill>
                <a:effectLst/>
                <a:latin typeface="Georgia" panose="02040502050405020303" pitchFamily="18" charset="0"/>
              </a:rPr>
              <a:t>The path of the economy will depend significantly on the course of the virus [and public confidence].</a:t>
            </a:r>
            <a:br>
              <a:rPr lang="en-US" sz="2400" b="0" i="0" dirty="0">
                <a:solidFill>
                  <a:srgbClr val="222222"/>
                </a:solidFill>
                <a:effectLst/>
                <a:latin typeface="Georgia" panose="02040502050405020303" pitchFamily="18" charset="0"/>
              </a:rPr>
            </a:br>
            <a:endParaRPr lang="en-US" sz="2400" b="0" i="0" dirty="0">
              <a:solidFill>
                <a:srgbClr val="222222"/>
              </a:solidFill>
              <a:effectLst/>
              <a:latin typeface="Georgia" panose="02040502050405020303" pitchFamily="18" charset="0"/>
            </a:endParaRPr>
          </a:p>
          <a:p>
            <a:r>
              <a:rPr lang="en-US" sz="2400" b="0" i="0" dirty="0">
                <a:solidFill>
                  <a:srgbClr val="222222"/>
                </a:solidFill>
                <a:effectLst/>
                <a:latin typeface="Georgia" panose="02040502050405020303" pitchFamily="18" charset="0"/>
              </a:rPr>
              <a:t>The course of the virus poses </a:t>
            </a:r>
            <a:r>
              <a:rPr lang="en-US" sz="2400" b="1" i="0" dirty="0">
                <a:solidFill>
                  <a:srgbClr val="222222"/>
                </a:solidFill>
                <a:effectLst/>
                <a:latin typeface="Georgia" panose="02040502050405020303" pitchFamily="18" charset="0"/>
              </a:rPr>
              <a:t>considerable risks to the economic outlook over the medium term</a:t>
            </a:r>
            <a:r>
              <a:rPr lang="en-US" sz="2400" b="0" i="0" dirty="0">
                <a:solidFill>
                  <a:srgbClr val="222222"/>
                </a:solidFill>
                <a:effectLst/>
                <a:latin typeface="Georgia" panose="02040502050405020303" pitchFamily="18" charset="0"/>
              </a:rPr>
              <a:t>.</a:t>
            </a:r>
          </a:p>
          <a:p>
            <a:endParaRPr lang="en-US" sz="2400" dirty="0">
              <a:solidFill>
                <a:srgbClr val="222222"/>
              </a:solidFill>
              <a:latin typeface="Georgia" panose="02040502050405020303" pitchFamily="18" charset="0"/>
            </a:endParaRPr>
          </a:p>
          <a:p>
            <a:r>
              <a:rPr lang="en-US" sz="2400" b="1" i="0" dirty="0">
                <a:solidFill>
                  <a:srgbClr val="222222"/>
                </a:solidFill>
                <a:effectLst/>
                <a:latin typeface="Georgia" panose="02040502050405020303" pitchFamily="18" charset="0"/>
              </a:rPr>
              <a:t>A full recovery </a:t>
            </a:r>
            <a:r>
              <a:rPr lang="en-US" sz="2400" b="0" i="0" dirty="0">
                <a:solidFill>
                  <a:srgbClr val="222222"/>
                </a:solidFill>
                <a:effectLst/>
                <a:latin typeface="Georgia" panose="02040502050405020303" pitchFamily="18" charset="0"/>
              </a:rPr>
              <a:t>is likely to come only </a:t>
            </a:r>
            <a:r>
              <a:rPr lang="en-US" sz="2400" b="1" i="0" dirty="0">
                <a:solidFill>
                  <a:srgbClr val="222222"/>
                </a:solidFill>
                <a:effectLst/>
                <a:latin typeface="Georgia" panose="02040502050405020303" pitchFamily="18" charset="0"/>
              </a:rPr>
              <a:t>when</a:t>
            </a:r>
            <a:r>
              <a:rPr lang="en-US" sz="2400" b="0" i="0" dirty="0">
                <a:solidFill>
                  <a:srgbClr val="222222"/>
                </a:solidFill>
                <a:effectLst/>
                <a:latin typeface="Georgia" panose="02040502050405020303" pitchFamily="18" charset="0"/>
              </a:rPr>
              <a:t> people are confident that </a:t>
            </a:r>
            <a:r>
              <a:rPr lang="en-US" sz="2400" b="1" i="0" dirty="0">
                <a:solidFill>
                  <a:srgbClr val="222222"/>
                </a:solidFill>
                <a:effectLst/>
                <a:latin typeface="Georgia" panose="02040502050405020303" pitchFamily="18" charset="0"/>
              </a:rPr>
              <a:t>it is safe to reengage in a broad range of activities</a:t>
            </a:r>
            <a:r>
              <a:rPr lang="en-US" sz="2400" b="0" i="0" dirty="0">
                <a:solidFill>
                  <a:srgbClr val="222222"/>
                </a:solidFill>
                <a:effectLst/>
                <a:latin typeface="Georgia" panose="02040502050405020303" pitchFamily="18" charset="0"/>
              </a:rPr>
              <a:t>. The path forward will depend on keeping the virus under control, and on policy actions taken at all levels of government.</a:t>
            </a:r>
            <a:br>
              <a:rPr lang="en-US" sz="2400" b="0" i="0" dirty="0">
                <a:solidFill>
                  <a:srgbClr val="222222"/>
                </a:solidFill>
                <a:effectLst/>
                <a:latin typeface="Georgia" panose="02040502050405020303" pitchFamily="18" charset="0"/>
              </a:rPr>
            </a:br>
            <a:br>
              <a:rPr lang="en-US" sz="2400" b="0" i="0" dirty="0">
                <a:solidFill>
                  <a:srgbClr val="222222"/>
                </a:solidFill>
                <a:effectLst/>
                <a:latin typeface="Georgia" panose="02040502050405020303" pitchFamily="18" charset="0"/>
              </a:rPr>
            </a:br>
            <a:endParaRPr lang="en-US" sz="2400" dirty="0"/>
          </a:p>
        </p:txBody>
      </p:sp>
    </p:spTree>
    <p:extLst>
      <p:ext uri="{BB962C8B-B14F-4D97-AF65-F5344CB8AC3E}">
        <p14:creationId xmlns:p14="http://schemas.microsoft.com/office/powerpoint/2010/main" val="317229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3"/>
          <p:cNvSpPr>
            <a:spLocks noGrp="1" noChangeArrowheads="1"/>
          </p:cNvSpPr>
          <p:nvPr>
            <p:ph type="title"/>
          </p:nvPr>
        </p:nvSpPr>
        <p:spPr>
          <a:xfrm>
            <a:off x="640560" y="322263"/>
            <a:ext cx="7525032" cy="845126"/>
          </a:xfrm>
        </p:spPr>
        <p:txBody>
          <a:bodyPr/>
          <a:lstStyle/>
          <a:p>
            <a:r>
              <a:rPr lang="en-US" dirty="0"/>
              <a:t>CAT Claims as a Percent of Total Claims,* 1st Halves, 2011-2020</a:t>
            </a:r>
          </a:p>
        </p:txBody>
      </p:sp>
      <p:graphicFrame>
        <p:nvGraphicFramePr>
          <p:cNvPr id="11266" name="Object 4"/>
          <p:cNvGraphicFramePr>
            <a:graphicFrameLocks noChangeAspect="1"/>
          </p:cNvGraphicFramePr>
          <p:nvPr/>
        </p:nvGraphicFramePr>
        <p:xfrm>
          <a:off x="428625" y="1261414"/>
          <a:ext cx="8408859" cy="4467738"/>
        </p:xfrm>
        <a:graphic>
          <a:graphicData uri="http://schemas.openxmlformats.org/presentationml/2006/ole">
            <mc:AlternateContent xmlns:mc="http://schemas.openxmlformats.org/markup-compatibility/2006">
              <mc:Choice xmlns:v="urn:schemas-microsoft-com:vml" Requires="v">
                <p:oleObj spid="_x0000_s110664" name="Chart" r:id="rId4" imgW="7829718" imgH="4105204" progId="MSGraph.Chart.8">
                  <p:embed followColorScheme="full"/>
                </p:oleObj>
              </mc:Choice>
              <mc:Fallback>
                <p:oleObj name="Chart" r:id="rId4" imgW="7829718" imgH="4105204" progId="MSGraph.Chart.8">
                  <p:embed followColorScheme="full"/>
                  <p:pic>
                    <p:nvPicPr>
                      <p:cNvPr id="11266" name="Object 4"/>
                      <p:cNvPicPr>
                        <a:picLocks noChangeAspect="1" noChangeArrowheads="1"/>
                      </p:cNvPicPr>
                      <p:nvPr/>
                    </p:nvPicPr>
                    <p:blipFill>
                      <a:blip r:embed="rId5"/>
                      <a:srcRect/>
                      <a:stretch>
                        <a:fillRect/>
                      </a:stretch>
                    </p:blipFill>
                    <p:spPr bwMode="gray">
                      <a:xfrm>
                        <a:off x="428625" y="1261414"/>
                        <a:ext cx="8408859" cy="4467738"/>
                      </a:xfrm>
                      <a:prstGeom prst="rect">
                        <a:avLst/>
                      </a:prstGeom>
                      <a:noFill/>
                    </p:spPr>
                  </p:pic>
                </p:oleObj>
              </mc:Fallback>
            </mc:AlternateContent>
          </a:graphicData>
        </a:graphic>
      </p:graphicFrame>
      <p:sp>
        <p:nvSpPr>
          <p:cNvPr id="11271" name="Rectangle 5"/>
          <p:cNvSpPr>
            <a:spLocks noChangeArrowheads="1"/>
          </p:cNvSpPr>
          <p:nvPr/>
        </p:nvSpPr>
        <p:spPr bwMode="auto">
          <a:xfrm>
            <a:off x="532552" y="6457890"/>
            <a:ext cx="7204680" cy="400110"/>
          </a:xfrm>
          <a:prstGeom prst="rect">
            <a:avLst/>
          </a:prstGeom>
          <a:noFill/>
          <a:ln w="9525">
            <a:noFill/>
            <a:miter lim="800000"/>
            <a:headEnd/>
            <a:tailEnd/>
          </a:ln>
        </p:spPr>
        <p:txBody>
          <a:bodyPr wrap="square" lIns="365760" tIns="0" rIns="0" bIns="137160" anchor="b">
            <a:spAutoFit/>
          </a:bodyPr>
          <a:lstStyle/>
          <a:p>
            <a:pPr eaLnBrk="0" hangingPunct="0">
              <a:lnSpc>
                <a:spcPct val="85000"/>
              </a:lnSpc>
              <a:spcBef>
                <a:spcPct val="25000"/>
              </a:spcBef>
              <a:buClr>
                <a:srgbClr val="FF6801"/>
              </a:buClr>
            </a:pPr>
            <a:r>
              <a:rPr lang="en-US" sz="1000" dirty="0">
                <a:solidFill>
                  <a:srgbClr val="000000"/>
                </a:solidFill>
                <a:latin typeface="Arial" charset="0"/>
                <a:cs typeface="Arial" charset="0"/>
              </a:rPr>
              <a:t>*both claims totals are net of reinsurance and include Loss Adjustment Expenses</a:t>
            </a:r>
            <a:br>
              <a:rPr lang="en-US" sz="1000" dirty="0">
                <a:solidFill>
                  <a:srgbClr val="000000"/>
                </a:solidFill>
                <a:latin typeface="Arial" charset="0"/>
                <a:cs typeface="Arial" charset="0"/>
              </a:rPr>
            </a:br>
            <a:r>
              <a:rPr lang="en-US" sz="1000" dirty="0">
                <a:solidFill>
                  <a:srgbClr val="000000"/>
                </a:solidFill>
                <a:latin typeface="Arial" charset="0"/>
                <a:cs typeface="Arial" charset="0"/>
              </a:rPr>
              <a:t>Sources: </a:t>
            </a:r>
            <a:r>
              <a:rPr lang="en-US" sz="1000" dirty="0">
                <a:solidFill>
                  <a:srgbClr val="000000"/>
                </a:solidFill>
              </a:rPr>
              <a:t>ISO PCS; </a:t>
            </a:r>
            <a:r>
              <a:rPr lang="en-US" sz="1000" dirty="0">
                <a:solidFill>
                  <a:srgbClr val="000000"/>
                </a:solidFill>
                <a:latin typeface="Arial" charset="0"/>
                <a:cs typeface="Arial" charset="0"/>
              </a:rPr>
              <a:t>Insurance Information Institute calculations.</a:t>
            </a:r>
          </a:p>
        </p:txBody>
      </p:sp>
      <p:sp>
        <p:nvSpPr>
          <p:cNvPr id="1915910" name="Rectangle 6"/>
          <p:cNvSpPr>
            <a:spLocks noChangeArrowheads="1"/>
          </p:cNvSpPr>
          <p:nvPr/>
        </p:nvSpPr>
        <p:spPr bwMode="blackWhite">
          <a:xfrm>
            <a:off x="640560" y="5699051"/>
            <a:ext cx="8196924" cy="638654"/>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p>
            <a:pPr algn="ctr" fontAlgn="base">
              <a:lnSpc>
                <a:spcPct val="95000"/>
              </a:lnSpc>
              <a:spcBef>
                <a:spcPct val="25000"/>
              </a:spcBef>
              <a:spcAft>
                <a:spcPct val="0"/>
              </a:spcAft>
            </a:pPr>
            <a:r>
              <a:rPr lang="en-US" sz="1600" b="1" dirty="0">
                <a:solidFill>
                  <a:srgbClr val="FFFFFF"/>
                </a:solidFill>
                <a:latin typeface="Arial" charset="0"/>
                <a:cs typeface="Arial" charset="0"/>
              </a:rPr>
              <a:t>CAT claims in the first half of the year are normally a product of heavy winter storms and/or destructive tornadoes. 2020 was an atypical year.</a:t>
            </a:r>
          </a:p>
        </p:txBody>
      </p:sp>
    </p:spTree>
    <p:extLst>
      <p:ext uri="{BB962C8B-B14F-4D97-AF65-F5344CB8AC3E}">
        <p14:creationId xmlns:p14="http://schemas.microsoft.com/office/powerpoint/2010/main" val="1093318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1000"/>
                                  </p:stCondLst>
                                  <p:childTnLst>
                                    <p:set>
                                      <p:cBhvr>
                                        <p:cTn id="6" dur="1" fill="hold">
                                          <p:stCondLst>
                                            <p:cond delay="0"/>
                                          </p:stCondLst>
                                        </p:cTn>
                                        <p:tgtEl>
                                          <p:spTgt spid="1915910"/>
                                        </p:tgtEl>
                                        <p:attrNameLst>
                                          <p:attrName>style.visibility</p:attrName>
                                        </p:attrNameLst>
                                      </p:cBhvr>
                                      <p:to>
                                        <p:strVal val="visible"/>
                                      </p:to>
                                    </p:set>
                                    <p:anim calcmode="lin" valueType="num">
                                      <p:cBhvr>
                                        <p:cTn id="7" dur="500" fill="hold"/>
                                        <p:tgtEl>
                                          <p:spTgt spid="1915910"/>
                                        </p:tgtEl>
                                        <p:attrNameLst>
                                          <p:attrName>ppt_w</p:attrName>
                                        </p:attrNameLst>
                                      </p:cBhvr>
                                      <p:tavLst>
                                        <p:tav tm="0">
                                          <p:val>
                                            <p:fltVal val="0"/>
                                          </p:val>
                                        </p:tav>
                                        <p:tav tm="100000">
                                          <p:val>
                                            <p:strVal val="#ppt_w"/>
                                          </p:val>
                                        </p:tav>
                                      </p:tavLst>
                                    </p:anim>
                                    <p:anim calcmode="lin" valueType="num">
                                      <p:cBhvr>
                                        <p:cTn id="8" dur="500" fill="hold"/>
                                        <p:tgtEl>
                                          <p:spTgt spid="19159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9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22" name="Rectangle 3"/>
          <p:cNvSpPr>
            <a:spLocks noGrp="1" noChangeArrowheads="1"/>
          </p:cNvSpPr>
          <p:nvPr>
            <p:ph type="title"/>
          </p:nvPr>
        </p:nvSpPr>
        <p:spPr>
          <a:xfrm>
            <a:off x="910532" y="175847"/>
            <a:ext cx="7556460" cy="893816"/>
          </a:xfrm>
        </p:spPr>
        <p:txBody>
          <a:bodyPr/>
          <a:lstStyle/>
          <a:p>
            <a:r>
              <a:rPr lang="en-US" dirty="0"/>
              <a:t>Net Underwriting Gains &amp; Losses,</a:t>
            </a:r>
            <a:br>
              <a:rPr lang="en-US" dirty="0"/>
            </a:br>
            <a:r>
              <a:rPr lang="en-US" dirty="0"/>
              <a:t>1</a:t>
            </a:r>
            <a:r>
              <a:rPr lang="en-US" baseline="30000" dirty="0"/>
              <a:t>st</a:t>
            </a:r>
            <a:r>
              <a:rPr lang="en-US" dirty="0"/>
              <a:t> Halves of Each Year, 2008-2020</a:t>
            </a:r>
          </a:p>
        </p:txBody>
      </p:sp>
      <p:sp>
        <p:nvSpPr>
          <p:cNvPr id="6" name="Text Placeholder 5"/>
          <p:cNvSpPr>
            <a:spLocks noGrp="1"/>
          </p:cNvSpPr>
          <p:nvPr>
            <p:ph type="body" sz="quarter" idx="16"/>
          </p:nvPr>
        </p:nvSpPr>
        <p:spPr/>
        <p:txBody>
          <a:bodyPr/>
          <a:lstStyle/>
          <a:p>
            <a:endParaRPr lang="en-US" sz="900" dirty="0"/>
          </a:p>
          <a:p>
            <a:r>
              <a:rPr lang="en-US" sz="900" dirty="0"/>
              <a:t> </a:t>
            </a:r>
          </a:p>
          <a:p>
            <a:r>
              <a:rPr lang="en-US" dirty="0"/>
              <a:t>Sources: ISO/PCI;  Insurance Information Institute.</a:t>
            </a:r>
          </a:p>
        </p:txBody>
      </p:sp>
      <p:graphicFrame>
        <p:nvGraphicFramePr>
          <p:cNvPr id="22" name="Chart 21"/>
          <p:cNvGraphicFramePr/>
          <p:nvPr/>
        </p:nvGraphicFramePr>
        <p:xfrm>
          <a:off x="255016" y="1533515"/>
          <a:ext cx="8559800" cy="4261087"/>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4"/>
          <p:cNvSpPr txBox="1">
            <a:spLocks/>
          </p:cNvSpPr>
          <p:nvPr/>
        </p:nvSpPr>
        <p:spPr bwMode="gray">
          <a:xfrm>
            <a:off x="1011115" y="5940053"/>
            <a:ext cx="7601160" cy="562236"/>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sz="1800" dirty="0">
                <a:cs typeface="Arial" charset="0"/>
              </a:rPr>
              <a:t>Net underwriting results in the first half of the year</a:t>
            </a:r>
            <a:br>
              <a:rPr lang="en-US" sz="1800" dirty="0">
                <a:cs typeface="Arial" charset="0"/>
              </a:rPr>
            </a:br>
            <a:r>
              <a:rPr lang="en-US" sz="1800" dirty="0">
                <a:cs typeface="Arial" charset="0"/>
              </a:rPr>
              <a:t>have been quite variable, but gains in 6 of the last 8 years.</a:t>
            </a:r>
            <a:endParaRPr lang="en-US" sz="1800" dirty="0"/>
          </a:p>
        </p:txBody>
      </p:sp>
      <p:sp>
        <p:nvSpPr>
          <p:cNvPr id="12" name="TextBox 11"/>
          <p:cNvSpPr txBox="1"/>
          <p:nvPr/>
        </p:nvSpPr>
        <p:spPr>
          <a:xfrm>
            <a:off x="292100" y="1247283"/>
            <a:ext cx="105507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Millions</a:t>
            </a:r>
          </a:p>
        </p:txBody>
      </p:sp>
      <p:grpSp>
        <p:nvGrpSpPr>
          <p:cNvPr id="7" name="Group 6"/>
          <p:cNvGrpSpPr/>
          <p:nvPr/>
        </p:nvGrpSpPr>
        <p:grpSpPr bwMode="gray">
          <a:xfrm>
            <a:off x="5696125" y="2568502"/>
            <a:ext cx="2543050" cy="1556958"/>
            <a:chOff x="3140366" y="1814903"/>
            <a:chExt cx="1359220" cy="931612"/>
          </a:xfrm>
        </p:grpSpPr>
        <p:sp>
          <p:nvSpPr>
            <p:cNvPr id="8" name="AutoShape 4"/>
            <p:cNvSpPr>
              <a:spLocks noChangeArrowheads="1"/>
            </p:cNvSpPr>
            <p:nvPr/>
          </p:nvSpPr>
          <p:spPr bwMode="gray">
            <a:xfrm>
              <a:off x="3140366" y="2329785"/>
              <a:ext cx="1359220" cy="416730"/>
            </a:xfrm>
            <a:prstGeom prst="rect">
              <a:avLst/>
            </a:prstGeom>
            <a:noFill/>
            <a:ln w="25400">
              <a:solidFill>
                <a:schemeClr val="tx1"/>
              </a:solidFill>
              <a:miter lim="800000"/>
              <a:headEnd/>
              <a:tailEnd/>
            </a:ln>
            <a:effectLst/>
          </p:spPr>
          <p:txBody>
            <a:bodyPr wrap="square" lIns="91418" tIns="45709" rIns="91418" bIns="45709" anchor="ctr">
              <a:flatTx/>
            </a:bodyPr>
            <a:lstStyle/>
            <a:p>
              <a:pPr algn="ctr" eaLnBrk="0" fontAlgn="base" hangingPunct="0">
                <a:lnSpc>
                  <a:spcPct val="90000"/>
                </a:lnSpc>
                <a:spcBef>
                  <a:spcPts val="300"/>
                </a:spcBef>
                <a:spcAft>
                  <a:spcPct val="0"/>
                </a:spcAft>
                <a:buClr>
                  <a:schemeClr val="accent2"/>
                </a:buClr>
                <a:buSzPct val="90000"/>
                <a:tabLst>
                  <a:tab pos="1603375" algn="ctr"/>
                  <a:tab pos="2627313" algn="ctr"/>
                </a:tabLst>
              </a:pPr>
              <a:r>
                <a:rPr lang="en-US" sz="1600" b="1" dirty="0">
                  <a:latin typeface="+mj-lt"/>
                </a:rPr>
                <a:t>Best three years of first-half U/W gains in the past decade</a:t>
              </a:r>
            </a:p>
          </p:txBody>
        </p:sp>
        <p:cxnSp>
          <p:nvCxnSpPr>
            <p:cNvPr id="9" name="Straight Arrow Connector 8"/>
            <p:cNvCxnSpPr/>
            <p:nvPr/>
          </p:nvCxnSpPr>
          <p:spPr bwMode="gray">
            <a:xfrm flipH="1" flipV="1">
              <a:off x="4271981" y="1814903"/>
              <a:ext cx="11991" cy="515325"/>
            </a:xfrm>
            <a:prstGeom prst="straightConnector1">
              <a:avLst/>
            </a:prstGeom>
            <a:noFill/>
            <a:ln w="25400">
              <a:solidFill>
                <a:schemeClr val="tx1"/>
              </a:solidFill>
              <a:round/>
              <a:headEnd/>
              <a:tailEnd type="oval" w="med" len="med"/>
            </a:ln>
            <a:effectLst/>
          </p:spPr>
        </p:cxnSp>
      </p:grpSp>
    </p:spTree>
    <p:extLst>
      <p:ext uri="{BB962C8B-B14F-4D97-AF65-F5344CB8AC3E}">
        <p14:creationId xmlns:p14="http://schemas.microsoft.com/office/powerpoint/2010/main" val="29468746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22" name="Rectangle 3"/>
          <p:cNvSpPr>
            <a:spLocks noGrp="1" noChangeArrowheads="1"/>
          </p:cNvSpPr>
          <p:nvPr>
            <p:ph type="title"/>
          </p:nvPr>
        </p:nvSpPr>
        <p:spPr>
          <a:xfrm>
            <a:off x="947616" y="210351"/>
            <a:ext cx="7904284" cy="893816"/>
          </a:xfrm>
        </p:spPr>
        <p:txBody>
          <a:bodyPr/>
          <a:lstStyle/>
          <a:p>
            <a:r>
              <a:rPr lang="en-US" sz="2800" dirty="0"/>
              <a:t>P/C Industry Net Income After Taxes*,</a:t>
            </a:r>
            <a:br>
              <a:rPr lang="en-US" sz="2800" dirty="0"/>
            </a:br>
            <a:r>
              <a:rPr lang="en-US" sz="2800" dirty="0"/>
              <a:t>1st Halves, 2007-2020</a:t>
            </a:r>
          </a:p>
        </p:txBody>
      </p:sp>
      <p:sp>
        <p:nvSpPr>
          <p:cNvPr id="6" name="Text Placeholder 5"/>
          <p:cNvSpPr>
            <a:spLocks noGrp="1"/>
          </p:cNvSpPr>
          <p:nvPr>
            <p:ph type="body" sz="quarter" idx="16"/>
          </p:nvPr>
        </p:nvSpPr>
        <p:spPr>
          <a:xfrm>
            <a:off x="1154696" y="6354985"/>
            <a:ext cx="7680960" cy="415018"/>
          </a:xfrm>
        </p:spPr>
        <p:txBody>
          <a:bodyPr/>
          <a:lstStyle/>
          <a:p>
            <a:endParaRPr lang="en-US" sz="900" dirty="0"/>
          </a:p>
          <a:p>
            <a:endParaRPr lang="en-US" dirty="0"/>
          </a:p>
          <a:p>
            <a:r>
              <a:rPr lang="en-US" dirty="0"/>
              <a:t>*adjusted for inflation using the BLS CPI calculator, to 2018 dollars</a:t>
            </a:r>
            <a:br>
              <a:rPr lang="en-US" dirty="0"/>
            </a:br>
            <a:r>
              <a:rPr lang="en-US" dirty="0"/>
              <a:t>Sources: ISO, a Verisk Analytics company; Insurance Information Institute.</a:t>
            </a:r>
          </a:p>
        </p:txBody>
      </p:sp>
      <p:graphicFrame>
        <p:nvGraphicFramePr>
          <p:cNvPr id="22" name="Chart 21"/>
          <p:cNvGraphicFramePr/>
          <p:nvPr/>
        </p:nvGraphicFramePr>
        <p:xfrm>
          <a:off x="0" y="1613480"/>
          <a:ext cx="8700338" cy="3942630"/>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4"/>
          <p:cNvSpPr txBox="1">
            <a:spLocks/>
          </p:cNvSpPr>
          <p:nvPr/>
        </p:nvSpPr>
        <p:spPr bwMode="gray">
          <a:xfrm>
            <a:off x="1099178" y="5674429"/>
            <a:ext cx="7601160" cy="562236"/>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sz="1800" dirty="0">
                <a:cs typeface="Arial" charset="0"/>
              </a:rPr>
              <a:t>In the first half of the year, after-tax net income varied.</a:t>
            </a:r>
            <a:br>
              <a:rPr lang="en-US" sz="1800" dirty="0">
                <a:cs typeface="Arial" charset="0"/>
              </a:rPr>
            </a:br>
            <a:r>
              <a:rPr lang="en-US" sz="1800" dirty="0">
                <a:cs typeface="Arial" charset="0"/>
              </a:rPr>
              <a:t>2020 was just above </a:t>
            </a:r>
            <a:r>
              <a:rPr lang="en-US" sz="1800">
                <a:cs typeface="Arial" charset="0"/>
              </a:rPr>
              <a:t>the median in </a:t>
            </a:r>
            <a:r>
              <a:rPr lang="en-US" sz="1800" dirty="0">
                <a:cs typeface="Arial" charset="0"/>
              </a:rPr>
              <a:t>the last dozen years.</a:t>
            </a:r>
            <a:endParaRPr lang="en-US" sz="1800" dirty="0"/>
          </a:p>
        </p:txBody>
      </p:sp>
      <p:sp>
        <p:nvSpPr>
          <p:cNvPr id="12" name="TextBox 11"/>
          <p:cNvSpPr txBox="1"/>
          <p:nvPr/>
        </p:nvSpPr>
        <p:spPr>
          <a:xfrm>
            <a:off x="292100" y="1015029"/>
            <a:ext cx="1211385"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Billions, 2018 dollars</a:t>
            </a:r>
          </a:p>
        </p:txBody>
      </p:sp>
    </p:spTree>
    <p:extLst>
      <p:ext uri="{BB962C8B-B14F-4D97-AF65-F5344CB8AC3E}">
        <p14:creationId xmlns:p14="http://schemas.microsoft.com/office/powerpoint/2010/main" val="22639293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105"/>
          <p:cNvSpPr txBox="1">
            <a:spLocks noGrp="1" noChangeArrowheads="1"/>
          </p:cNvSpPr>
          <p:nvPr/>
        </p:nvSpPr>
        <p:spPr bwMode="auto">
          <a:xfrm>
            <a:off x="85725" y="6961188"/>
            <a:ext cx="1352550" cy="115887"/>
          </a:xfrm>
          <a:prstGeom prst="rect">
            <a:avLst/>
          </a:prstGeom>
          <a:noFill/>
          <a:ln w="9525">
            <a:noFill/>
            <a:miter lim="800000"/>
            <a:headEnd/>
            <a:tailEnd/>
          </a:ln>
        </p:spPr>
        <p:txBody>
          <a:bodyPr lIns="0" tIns="0" rIns="0" bIns="0">
            <a:spAutoFit/>
          </a:bodyPr>
          <a:lstStyle/>
          <a:p>
            <a:pPr eaLnBrk="0" fontAlgn="base" hangingPunct="0">
              <a:lnSpc>
                <a:spcPct val="85000"/>
              </a:lnSpc>
              <a:spcBef>
                <a:spcPct val="20000"/>
              </a:spcBef>
              <a:spcAft>
                <a:spcPct val="0"/>
              </a:spcAft>
            </a:pPr>
            <a:r>
              <a:rPr lang="en-US" sz="900">
                <a:solidFill>
                  <a:srgbClr val="FFFFFF"/>
                </a:solidFill>
                <a:latin typeface="Arial" charset="0"/>
                <a:cs typeface="Arial" charset="0"/>
              </a:rPr>
              <a:t>12/01/09 - 9pm</a:t>
            </a:r>
          </a:p>
        </p:txBody>
      </p:sp>
      <p:sp>
        <p:nvSpPr>
          <p:cNvPr id="47108" name="Rectangle 106"/>
          <p:cNvSpPr txBox="1">
            <a:spLocks noGrp="1" noChangeArrowheads="1"/>
          </p:cNvSpPr>
          <p:nvPr/>
        </p:nvSpPr>
        <p:spPr bwMode="auto">
          <a:xfrm>
            <a:off x="2695575" y="6961188"/>
            <a:ext cx="3752850" cy="117475"/>
          </a:xfrm>
          <a:prstGeom prst="rect">
            <a:avLst/>
          </a:prstGeom>
          <a:noFill/>
          <a:ln w="9525">
            <a:noFill/>
            <a:miter lim="800000"/>
            <a:headEnd/>
            <a:tailEnd/>
          </a:ln>
        </p:spPr>
        <p:txBody>
          <a:bodyPr lIns="0" tIns="0" rIns="0" bIns="0">
            <a:spAutoFit/>
          </a:bodyPr>
          <a:lstStyle/>
          <a:p>
            <a:pPr algn="ctr" eaLnBrk="0" fontAlgn="base" hangingPunct="0">
              <a:lnSpc>
                <a:spcPct val="85000"/>
              </a:lnSpc>
              <a:spcBef>
                <a:spcPct val="20000"/>
              </a:spcBef>
              <a:spcAft>
                <a:spcPct val="0"/>
              </a:spcAft>
            </a:pPr>
            <a:r>
              <a:rPr lang="en-US" sz="900">
                <a:solidFill>
                  <a:srgbClr val="FFFFFF"/>
                </a:solidFill>
                <a:latin typeface="Arial" charset="0"/>
                <a:cs typeface="Arial" charset="0"/>
              </a:rPr>
              <a:t>eSlide – P6466 – The Financial Crisis and the Future of the P/C</a:t>
            </a:r>
          </a:p>
        </p:txBody>
      </p:sp>
      <p:sp>
        <p:nvSpPr>
          <p:cNvPr id="47109" name="Rectangle 110"/>
          <p:cNvSpPr txBox="1">
            <a:spLocks noGrp="1" noChangeArrowheads="1"/>
          </p:cNvSpPr>
          <p:nvPr/>
        </p:nvSpPr>
        <p:spPr bwMode="auto">
          <a:xfrm>
            <a:off x="8601075" y="6656388"/>
            <a:ext cx="447675" cy="115887"/>
          </a:xfrm>
          <a:prstGeom prst="rect">
            <a:avLst/>
          </a:prstGeom>
          <a:noFill/>
          <a:ln w="9525">
            <a:noFill/>
            <a:miter lim="800000"/>
            <a:headEnd/>
            <a:tailEnd/>
          </a:ln>
        </p:spPr>
        <p:txBody>
          <a:bodyPr lIns="0" tIns="0" rIns="0" bIns="0">
            <a:spAutoFit/>
          </a:bodyPr>
          <a:lstStyle/>
          <a:p>
            <a:pPr algn="r" eaLnBrk="0" fontAlgn="base" hangingPunct="0">
              <a:lnSpc>
                <a:spcPct val="85000"/>
              </a:lnSpc>
              <a:spcBef>
                <a:spcPct val="20000"/>
              </a:spcBef>
              <a:spcAft>
                <a:spcPct val="0"/>
              </a:spcAft>
            </a:pPr>
            <a:fld id="{561E0CFD-BE9A-4019-957A-DD05277E56E1}" type="slidenum">
              <a:rPr lang="en-US" sz="900">
                <a:solidFill>
                  <a:srgbClr val="000000"/>
                </a:solidFill>
                <a:latin typeface="Arial" charset="0"/>
                <a:cs typeface="Arial" charset="0"/>
              </a:rPr>
              <a:pPr algn="r" eaLnBrk="0" fontAlgn="base" hangingPunct="0">
                <a:lnSpc>
                  <a:spcPct val="85000"/>
                </a:lnSpc>
                <a:spcBef>
                  <a:spcPct val="20000"/>
                </a:spcBef>
                <a:spcAft>
                  <a:spcPct val="0"/>
                </a:spcAft>
              </a:pPr>
              <a:t>23</a:t>
            </a:fld>
            <a:endParaRPr lang="en-US" sz="900">
              <a:solidFill>
                <a:srgbClr val="000000"/>
              </a:solidFill>
              <a:latin typeface="Arial" charset="0"/>
              <a:cs typeface="Arial" charset="0"/>
            </a:endParaRPr>
          </a:p>
        </p:txBody>
      </p:sp>
      <p:sp>
        <p:nvSpPr>
          <p:cNvPr id="47110" name="Rectangle 2"/>
          <p:cNvSpPr>
            <a:spLocks noGrp="1" noChangeArrowheads="1"/>
          </p:cNvSpPr>
          <p:nvPr>
            <p:ph type="title" idx="4294967295"/>
          </p:nvPr>
        </p:nvSpPr>
        <p:spPr>
          <a:xfrm>
            <a:off x="762000" y="166300"/>
            <a:ext cx="6131169" cy="626943"/>
          </a:xfrm>
        </p:spPr>
        <p:txBody>
          <a:bodyPr/>
          <a:lstStyle/>
          <a:p>
            <a:r>
              <a:rPr lang="en-US" dirty="0"/>
              <a:t>Policyholder Surplus, 2006–2019</a:t>
            </a:r>
          </a:p>
        </p:txBody>
      </p:sp>
      <p:sp>
        <p:nvSpPr>
          <p:cNvPr id="47111" name="Rectangle 4"/>
          <p:cNvSpPr>
            <a:spLocks noChangeArrowheads="1"/>
          </p:cNvSpPr>
          <p:nvPr/>
        </p:nvSpPr>
        <p:spPr bwMode="auto">
          <a:xfrm>
            <a:off x="638175" y="6544138"/>
            <a:ext cx="2057400" cy="282575"/>
          </a:xfrm>
          <a:prstGeom prst="rect">
            <a:avLst/>
          </a:prstGeom>
          <a:noFill/>
          <a:ln w="9525" algn="ctr">
            <a:noFill/>
            <a:miter lim="800000"/>
            <a:headEnd/>
            <a:tailEnd/>
          </a:ln>
        </p:spPr>
        <p:txBody>
          <a:bodyPr lIns="365760" tIns="0" rIns="0" bIns="137160" anchor="b">
            <a:spAutoFit/>
          </a:bodyPr>
          <a:lstStyle/>
          <a:p>
            <a:pPr eaLnBrk="0" fontAlgn="base" hangingPunct="0">
              <a:lnSpc>
                <a:spcPct val="85000"/>
              </a:lnSpc>
              <a:spcBef>
                <a:spcPct val="25000"/>
              </a:spcBef>
              <a:spcAft>
                <a:spcPct val="0"/>
              </a:spcAft>
              <a:buClr>
                <a:srgbClr val="FF6801"/>
              </a:buClr>
              <a:buFont typeface="Wingdings" pitchFamily="2" charset="2"/>
              <a:buNone/>
            </a:pPr>
            <a:r>
              <a:rPr lang="en-US" sz="1100" dirty="0">
                <a:solidFill>
                  <a:srgbClr val="000000"/>
                </a:solidFill>
                <a:latin typeface="Arial" charset="0"/>
                <a:cs typeface="Arial" charset="0"/>
              </a:rPr>
              <a:t>Sources: ISO, A.M .Best.</a:t>
            </a:r>
          </a:p>
        </p:txBody>
      </p:sp>
      <p:sp>
        <p:nvSpPr>
          <p:cNvPr id="47112" name="PPTShape_0"/>
          <p:cNvSpPr>
            <a:spLocks noChangeArrowheads="1"/>
          </p:cNvSpPr>
          <p:nvPr/>
        </p:nvSpPr>
        <p:spPr bwMode="black">
          <a:xfrm>
            <a:off x="169550" y="1123259"/>
            <a:ext cx="8221663" cy="220663"/>
          </a:xfrm>
          <a:prstGeom prst="rect">
            <a:avLst/>
          </a:prstGeom>
          <a:noFill/>
          <a:ln w="9525" algn="ctr">
            <a:noFill/>
            <a:miter lim="800000"/>
            <a:headEnd/>
            <a:tailEnd/>
          </a:ln>
        </p:spPr>
        <p:txBody>
          <a:bodyPr lIns="0" tIns="0" rIns="0" bIns="0">
            <a:spAutoFit/>
          </a:bodyPr>
          <a:lstStyle/>
          <a:p>
            <a:pPr defTabSz="114300" eaLnBrk="0" fontAlgn="base" hangingPunct="0">
              <a:lnSpc>
                <a:spcPct val="90000"/>
              </a:lnSpc>
              <a:spcBef>
                <a:spcPct val="20000"/>
              </a:spcBef>
              <a:spcAft>
                <a:spcPct val="0"/>
              </a:spcAft>
            </a:pPr>
            <a:r>
              <a:rPr lang="en-US" sz="1600" b="1" dirty="0">
                <a:solidFill>
                  <a:srgbClr val="225A7A"/>
                </a:solidFill>
                <a:latin typeface="Arial" charset="0"/>
                <a:cs typeface="Arial" charset="0"/>
              </a:rPr>
              <a:t>($ Billions)</a:t>
            </a:r>
          </a:p>
        </p:txBody>
      </p:sp>
      <p:graphicFrame>
        <p:nvGraphicFramePr>
          <p:cNvPr id="47106" name="Object 3"/>
          <p:cNvGraphicFramePr>
            <a:graphicFrameLocks/>
          </p:cNvGraphicFramePr>
          <p:nvPr/>
        </p:nvGraphicFramePr>
        <p:xfrm>
          <a:off x="228600" y="1299781"/>
          <a:ext cx="8470610" cy="3612756"/>
        </p:xfrm>
        <a:graphic>
          <a:graphicData uri="http://schemas.openxmlformats.org/presentationml/2006/ole">
            <mc:AlternateContent xmlns:mc="http://schemas.openxmlformats.org/markup-compatibility/2006">
              <mc:Choice xmlns:v="urn:schemas-microsoft-com:vml" Requires="v">
                <p:oleObj spid="_x0000_s96500" name="Chart" r:id="rId5" imgW="8772489" imgH="3305275" progId="MSGraph.Chart.8">
                  <p:embed followColorScheme="full"/>
                </p:oleObj>
              </mc:Choice>
              <mc:Fallback>
                <p:oleObj name="Chart" r:id="rId5" imgW="8772489" imgH="3305275" progId="MSGraph.Chart.8">
                  <p:embed followColorScheme="full"/>
                  <p:pic>
                    <p:nvPicPr>
                      <p:cNvPr id="47106" name="Object 3"/>
                      <p:cNvPicPr>
                        <a:picLocks noChangeArrowheads="1"/>
                      </p:cNvPicPr>
                      <p:nvPr/>
                    </p:nvPicPr>
                    <p:blipFill>
                      <a:blip r:embed="rId6"/>
                      <a:srcRect/>
                      <a:stretch>
                        <a:fillRect/>
                      </a:stretch>
                    </p:blipFill>
                    <p:spPr bwMode="auto">
                      <a:xfrm>
                        <a:off x="228600" y="1299781"/>
                        <a:ext cx="8470610" cy="3612756"/>
                      </a:xfrm>
                      <a:prstGeom prst="rect">
                        <a:avLst/>
                      </a:prstGeom>
                      <a:noFill/>
                      <a:ln>
                        <a:noFill/>
                      </a:ln>
                      <a:effectLst/>
                    </p:spPr>
                  </p:pic>
                </p:oleObj>
              </mc:Fallback>
            </mc:AlternateContent>
          </a:graphicData>
        </a:graphic>
      </p:graphicFrame>
      <p:sp>
        <p:nvSpPr>
          <p:cNvPr id="47122" name="Text Box 5"/>
          <p:cNvSpPr txBox="1">
            <a:spLocks noChangeArrowheads="1"/>
          </p:cNvSpPr>
          <p:nvPr/>
        </p:nvSpPr>
        <p:spPr bwMode="auto">
          <a:xfrm>
            <a:off x="5799089" y="5440557"/>
            <a:ext cx="2660648" cy="844043"/>
          </a:xfrm>
          <a:prstGeom prst="rect">
            <a:avLst/>
          </a:prstGeom>
          <a:noFill/>
          <a:ln w="12700" algn="ctr">
            <a:noFill/>
            <a:miter lim="800000"/>
            <a:headEnd type="none" w="sm" len="sm"/>
            <a:tailEnd type="none" w="sm" len="sm"/>
          </a:ln>
        </p:spPr>
        <p:txBody>
          <a:bodyPr>
            <a:spAutoFit/>
          </a:bodyPr>
          <a:lstStyle/>
          <a:p>
            <a:pPr eaLnBrk="0" fontAlgn="base" hangingPunct="0">
              <a:lnSpc>
                <a:spcPct val="85000"/>
              </a:lnSpc>
              <a:spcBef>
                <a:spcPct val="25000"/>
              </a:spcBef>
              <a:spcAft>
                <a:spcPct val="0"/>
              </a:spcAft>
            </a:pPr>
            <a:endParaRPr lang="en-US" sz="1600" b="1" i="1" dirty="0">
              <a:solidFill>
                <a:srgbClr val="FF0000"/>
              </a:solidFill>
              <a:latin typeface="Arial" charset="0"/>
              <a:cs typeface="Arial" charset="0"/>
            </a:endParaRPr>
          </a:p>
          <a:p>
            <a:pPr eaLnBrk="0" fontAlgn="base" hangingPunct="0">
              <a:lnSpc>
                <a:spcPct val="85000"/>
              </a:lnSpc>
              <a:spcBef>
                <a:spcPct val="25000"/>
              </a:spcBef>
              <a:spcAft>
                <a:spcPct val="0"/>
              </a:spcAft>
            </a:pPr>
            <a:endParaRPr lang="en-US" sz="1600" b="1" dirty="0">
              <a:solidFill>
                <a:srgbClr val="000000"/>
              </a:solidFill>
              <a:latin typeface="Arial" charset="0"/>
              <a:cs typeface="Arial" charset="0"/>
            </a:endParaRPr>
          </a:p>
          <a:p>
            <a:pPr eaLnBrk="0" fontAlgn="base" hangingPunct="0">
              <a:lnSpc>
                <a:spcPct val="85000"/>
              </a:lnSpc>
              <a:spcBef>
                <a:spcPct val="25000"/>
              </a:spcBef>
              <a:spcAft>
                <a:spcPct val="0"/>
              </a:spcAft>
            </a:pPr>
            <a:endParaRPr lang="en-US" sz="1600" b="1" i="1" dirty="0">
              <a:solidFill>
                <a:srgbClr val="339966"/>
              </a:solidFill>
              <a:latin typeface="Arial" charset="0"/>
              <a:cs typeface="Arial" charset="0"/>
            </a:endParaRPr>
          </a:p>
        </p:txBody>
      </p:sp>
      <p:sp>
        <p:nvSpPr>
          <p:cNvPr id="16" name="PPTShape_1"/>
          <p:cNvSpPr>
            <a:spLocks noChangeArrowheads="1"/>
          </p:cNvSpPr>
          <p:nvPr/>
        </p:nvSpPr>
        <p:spPr bwMode="blackWhite">
          <a:xfrm>
            <a:off x="7222599" y="712062"/>
            <a:ext cx="1429932" cy="674332"/>
          </a:xfrm>
          <a:prstGeom prst="wedgeRectCallout">
            <a:avLst>
              <a:gd name="adj1" fmla="val 29030"/>
              <a:gd name="adj2" fmla="val 111323"/>
            </a:avLst>
          </a:prstGeom>
          <a:solidFill>
            <a:srgbClr val="FFCC00"/>
          </a:solidFill>
          <a:ln w="28575" algn="ctr">
            <a:solidFill>
              <a:schemeClr val="bg1"/>
            </a:solidFill>
            <a:miter lim="800000"/>
            <a:headEnd/>
            <a:tailEnd/>
          </a:ln>
        </p:spPr>
        <p:txBody>
          <a:bodyPr tIns="91440" bIns="91440" anchor="ctr"/>
          <a:lstStyle/>
          <a:p>
            <a:pPr algn="ctr" eaLnBrk="0" fontAlgn="base" hangingPunct="0">
              <a:lnSpc>
                <a:spcPct val="90000"/>
              </a:lnSpc>
              <a:spcBef>
                <a:spcPct val="50000"/>
              </a:spcBef>
              <a:spcAft>
                <a:spcPct val="0"/>
              </a:spcAft>
              <a:buClr>
                <a:srgbClr val="FFFFFF"/>
              </a:buClr>
              <a:buFont typeface="Wingdings" pitchFamily="2" charset="2"/>
              <a:buNone/>
            </a:pPr>
            <a:r>
              <a:rPr lang="en-US" sz="1400" b="1" dirty="0">
                <a:latin typeface="Arial" charset="0"/>
                <a:cs typeface="Arial" charset="0"/>
              </a:rPr>
              <a:t>Surplus as of 6/30/20 stood at $837.0B</a:t>
            </a:r>
          </a:p>
        </p:txBody>
      </p:sp>
      <p:sp>
        <p:nvSpPr>
          <p:cNvPr id="18" name="AutoShape 7"/>
          <p:cNvSpPr>
            <a:spLocks noChangeArrowheads="1"/>
          </p:cNvSpPr>
          <p:nvPr/>
        </p:nvSpPr>
        <p:spPr bwMode="blackWhite">
          <a:xfrm>
            <a:off x="375996" y="5047012"/>
            <a:ext cx="8456121" cy="655984"/>
          </a:xfrm>
          <a:prstGeom prst="wedgeRectCallout">
            <a:avLst>
              <a:gd name="adj1" fmla="val 49752"/>
              <a:gd name="adj2" fmla="val 22257"/>
            </a:avLst>
          </a:prstGeom>
          <a:gradFill rotWithShape="1">
            <a:gsLst>
              <a:gs pos="0">
                <a:schemeClr val="accent1"/>
              </a:gs>
              <a:gs pos="100000">
                <a:schemeClr val="accent1">
                  <a:gamma/>
                  <a:shade val="66275"/>
                  <a:invGamma/>
                </a:schemeClr>
              </a:gs>
            </a:gsLst>
            <a:lin ang="5400000" scaled="1"/>
          </a:gradFill>
          <a:ln w="28575" algn="ctr">
            <a:solidFill>
              <a:schemeClr val="bg1"/>
            </a:solidFill>
            <a:miter lim="800000"/>
            <a:headEnd/>
            <a:tailEnd/>
          </a:ln>
          <a:effectLst/>
        </p:spPr>
        <p:txBody>
          <a:bodyPr tIns="91440" bIns="91440" anchor="ctr"/>
          <a:lstStyle/>
          <a:p>
            <a:pPr algn="ctr" eaLnBrk="0" fontAlgn="base" hangingPunct="0">
              <a:lnSpc>
                <a:spcPct val="90000"/>
              </a:lnSpc>
              <a:spcBef>
                <a:spcPct val="50000"/>
              </a:spcBef>
              <a:spcAft>
                <a:spcPct val="0"/>
              </a:spcAft>
              <a:buClr>
                <a:srgbClr val="FFFFFF"/>
              </a:buClr>
              <a:buFont typeface="Wingdings" pitchFamily="2" charset="2"/>
              <a:buNone/>
              <a:defRPr/>
            </a:pPr>
            <a:r>
              <a:rPr lang="en-US" sz="2000" b="1" dirty="0">
                <a:solidFill>
                  <a:srgbClr val="FFFFFF"/>
                </a:solidFill>
                <a:latin typeface="Arial" charset="0"/>
                <a:cs typeface="Arial" charset="0"/>
              </a:rPr>
              <a:t>The industry now has $1 of surplus for every $0.79 of NPW,</a:t>
            </a:r>
            <a:br>
              <a:rPr lang="en-US" sz="2000" b="1" dirty="0">
                <a:solidFill>
                  <a:srgbClr val="FFFFFF"/>
                </a:solidFill>
                <a:latin typeface="Arial" charset="0"/>
                <a:cs typeface="Arial" charset="0"/>
              </a:rPr>
            </a:br>
            <a:r>
              <a:rPr lang="en-US" sz="2000" b="1" dirty="0">
                <a:solidFill>
                  <a:srgbClr val="FFFFFF"/>
                </a:solidFill>
                <a:latin typeface="Arial" charset="0"/>
                <a:cs typeface="Arial" charset="0"/>
              </a:rPr>
              <a:t>near the strongest claims-paying status in its history.</a:t>
            </a:r>
          </a:p>
        </p:txBody>
      </p:sp>
      <p:sp>
        <p:nvSpPr>
          <p:cNvPr id="15" name="Rectangle 5"/>
          <p:cNvSpPr>
            <a:spLocks noChangeArrowheads="1"/>
          </p:cNvSpPr>
          <p:nvPr/>
        </p:nvSpPr>
        <p:spPr bwMode="blackWhite">
          <a:xfrm>
            <a:off x="361507" y="5770233"/>
            <a:ext cx="8470610" cy="556139"/>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p>
            <a:pPr algn="ctr" fontAlgn="base">
              <a:lnSpc>
                <a:spcPct val="95000"/>
              </a:lnSpc>
              <a:spcBef>
                <a:spcPct val="25000"/>
              </a:spcBef>
              <a:spcAft>
                <a:spcPct val="0"/>
              </a:spcAft>
            </a:pPr>
            <a:r>
              <a:rPr lang="en-US" sz="2000" b="1" dirty="0">
                <a:solidFill>
                  <a:srgbClr val="FFFFFF"/>
                </a:solidFill>
                <a:latin typeface="Arial" charset="0"/>
                <a:cs typeface="Arial" charset="0"/>
              </a:rPr>
              <a:t>The P/C insurance industry is in very strong financial condition.</a:t>
            </a:r>
          </a:p>
        </p:txBody>
      </p:sp>
    </p:spTree>
    <p:custDataLst>
      <p:tags r:id="rId2"/>
    </p:custDataLst>
    <p:extLst>
      <p:ext uri="{BB962C8B-B14F-4D97-AF65-F5344CB8AC3E}">
        <p14:creationId xmlns:p14="http://schemas.microsoft.com/office/powerpoint/2010/main" val="2727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70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500"/>
                                        <p:tgtEl>
                                          <p:spTgt spid="18"/>
                                        </p:tgtEl>
                                      </p:cBhvr>
                                    </p:animEffect>
                                  </p:childTnLst>
                                </p:cTn>
                              </p:par>
                            </p:childTnLst>
                          </p:cTn>
                        </p:par>
                        <p:par>
                          <p:cTn id="8" fill="hold">
                            <p:stCondLst>
                              <p:cond delay="1200"/>
                            </p:stCondLst>
                            <p:childTnLst>
                              <p:par>
                                <p:cTn id="9" presetID="23" presetClass="entr" presetSubtype="16" fill="hold" grpId="0" nodeType="afterEffect">
                                  <p:stCondLst>
                                    <p:cond delay="100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148" y="2297760"/>
            <a:ext cx="7759852" cy="1200329"/>
          </a:xfrm>
          <a:prstGeom prst="rect">
            <a:avLst/>
          </a:prstGeom>
        </p:spPr>
        <p:txBody>
          <a:bodyPr wrap="square">
            <a:spAutoFit/>
          </a:bodyPr>
          <a:lstStyle/>
          <a:p>
            <a:r>
              <a:rPr lang="en-US" sz="3600" dirty="0">
                <a:solidFill>
                  <a:schemeClr val="bg1"/>
                </a:solidFill>
                <a:latin typeface="+mj-lt"/>
              </a:rPr>
              <a:t>The Investment Story:</a:t>
            </a:r>
            <a:br>
              <a:rPr lang="en-US" sz="3600" dirty="0">
                <a:solidFill>
                  <a:schemeClr val="bg1"/>
                </a:solidFill>
                <a:latin typeface="+mj-lt"/>
              </a:rPr>
            </a:br>
            <a:r>
              <a:rPr lang="en-US" sz="3600" dirty="0">
                <a:solidFill>
                  <a:schemeClr val="bg1"/>
                </a:solidFill>
                <a:latin typeface="+mj-lt"/>
              </a:rPr>
              <a:t>Lower for Longer</a:t>
            </a:r>
          </a:p>
        </p:txBody>
      </p:sp>
      <p:sp>
        <p:nvSpPr>
          <p:cNvPr id="3" name="Rectangle 8">
            <a:extLst>
              <a:ext uri="{FF2B5EF4-FFF2-40B4-BE49-F238E27FC236}">
                <a16:creationId xmlns:a16="http://schemas.microsoft.com/office/drawing/2014/main" id="{FD0FA12E-E0F4-4315-92D4-8D445A170771}"/>
              </a:ext>
            </a:extLst>
          </p:cNvPr>
          <p:cNvSpPr>
            <a:spLocks noChangeArrowheads="1"/>
          </p:cNvSpPr>
          <p:nvPr/>
        </p:nvSpPr>
        <p:spPr bwMode="auto">
          <a:xfrm>
            <a:off x="694142" y="3570728"/>
            <a:ext cx="6663003" cy="867930"/>
          </a:xfrm>
          <a:prstGeom prst="rect">
            <a:avLst/>
          </a:prstGeom>
          <a:noFill/>
          <a:ln w="9525" algn="ctr">
            <a:noFill/>
            <a:miter lim="800000"/>
            <a:headEnd/>
            <a:tailEnd/>
          </a:ln>
        </p:spPr>
        <p:txBody>
          <a:bodyPr wrap="square" lIns="45720" rIns="45720">
            <a:spAutoFit/>
          </a:bodyPr>
          <a:lstStyle/>
          <a:p>
            <a:pPr marL="292100" indent="-292100" eaLnBrk="0" hangingPunct="0">
              <a:lnSpc>
                <a:spcPct val="90000"/>
              </a:lnSpc>
              <a:spcBef>
                <a:spcPct val="25000"/>
              </a:spcBef>
              <a:buClr>
                <a:schemeClr val="accent2"/>
              </a:buClr>
              <a:buFont typeface="Wingdings" pitchFamily="2" charset="2"/>
              <a:buNone/>
            </a:pPr>
            <a:r>
              <a:rPr lang="en-US" sz="2800" i="1" dirty="0">
                <a:solidFill>
                  <a:schemeClr val="accent2"/>
                </a:solidFill>
              </a:rPr>
              <a:t>Depressed Yields Will Necessarily Influence Underwriting &amp; Pricing</a:t>
            </a:r>
          </a:p>
        </p:txBody>
      </p:sp>
    </p:spTree>
    <p:extLst>
      <p:ext uri="{BB962C8B-B14F-4D97-AF65-F5344CB8AC3E}">
        <p14:creationId xmlns:p14="http://schemas.microsoft.com/office/powerpoint/2010/main" val="2143693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30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A820-183C-4C6B-8974-DD0F43ED4B2D}"/>
              </a:ext>
            </a:extLst>
          </p:cNvPr>
          <p:cNvSpPr>
            <a:spLocks noGrp="1"/>
          </p:cNvSpPr>
          <p:nvPr>
            <p:ph type="title"/>
          </p:nvPr>
        </p:nvSpPr>
        <p:spPr>
          <a:xfrm>
            <a:off x="671118" y="232326"/>
            <a:ext cx="8143697" cy="589795"/>
          </a:xfrm>
        </p:spPr>
        <p:txBody>
          <a:bodyPr/>
          <a:lstStyle/>
          <a:p>
            <a:r>
              <a:rPr lang="en-US" dirty="0"/>
              <a:t>Why We Focus on Interest Rates</a:t>
            </a:r>
          </a:p>
        </p:txBody>
      </p:sp>
      <p:pic>
        <p:nvPicPr>
          <p:cNvPr id="5" name="Picture 4">
            <a:extLst>
              <a:ext uri="{FF2B5EF4-FFF2-40B4-BE49-F238E27FC236}">
                <a16:creationId xmlns:a16="http://schemas.microsoft.com/office/drawing/2014/main" id="{5F186662-F585-45EF-9FEB-F13A575E4380}"/>
              </a:ext>
            </a:extLst>
          </p:cNvPr>
          <p:cNvPicPr>
            <a:picLocks noChangeAspect="1"/>
          </p:cNvPicPr>
          <p:nvPr/>
        </p:nvPicPr>
        <p:blipFill>
          <a:blip r:embed="rId2"/>
          <a:stretch>
            <a:fillRect/>
          </a:stretch>
        </p:blipFill>
        <p:spPr>
          <a:xfrm>
            <a:off x="1164841" y="901017"/>
            <a:ext cx="6913757" cy="5802988"/>
          </a:xfrm>
          <a:prstGeom prst="rect">
            <a:avLst/>
          </a:prstGeom>
        </p:spPr>
      </p:pic>
    </p:spTree>
    <p:extLst>
      <p:ext uri="{BB962C8B-B14F-4D97-AF65-F5344CB8AC3E}">
        <p14:creationId xmlns:p14="http://schemas.microsoft.com/office/powerpoint/2010/main" val="2437587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5"/>
          <p:cNvSpPr txBox="1">
            <a:spLocks noGrp="1" noChangeArrowheads="1"/>
          </p:cNvSpPr>
          <p:nvPr/>
        </p:nvSpPr>
        <p:spPr bwMode="auto">
          <a:xfrm>
            <a:off x="85725" y="6961188"/>
            <a:ext cx="1352550"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0000"/>
              </a:spcBef>
              <a:spcAft>
                <a:spcPct val="0"/>
              </a:spcAft>
              <a:buClrTx/>
              <a:buFontTx/>
              <a:buNone/>
            </a:pPr>
            <a:r>
              <a:rPr lang="en-US" altLang="en-US" sz="900">
                <a:solidFill>
                  <a:srgbClr val="FFFFFF"/>
                </a:solidFill>
                <a:cs typeface="Arial" charset="0"/>
              </a:rPr>
              <a:t>12/01/09 - 9pm</a:t>
            </a:r>
          </a:p>
        </p:txBody>
      </p:sp>
      <p:sp>
        <p:nvSpPr>
          <p:cNvPr id="133123" name="Rectangle 106"/>
          <p:cNvSpPr txBox="1">
            <a:spLocks noGrp="1" noChangeArrowheads="1"/>
          </p:cNvSpPr>
          <p:nvPr/>
        </p:nvSpPr>
        <p:spPr bwMode="auto">
          <a:xfrm>
            <a:off x="2695575" y="6961188"/>
            <a:ext cx="37528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lnSpc>
                <a:spcPct val="85000"/>
              </a:lnSpc>
              <a:spcBef>
                <a:spcPct val="20000"/>
              </a:spcBef>
              <a:spcAft>
                <a:spcPct val="0"/>
              </a:spcAft>
              <a:buClrTx/>
              <a:buFontTx/>
              <a:buNone/>
            </a:pPr>
            <a:r>
              <a:rPr lang="en-US" altLang="en-US" sz="900">
                <a:solidFill>
                  <a:srgbClr val="FFFFFF"/>
                </a:solidFill>
                <a:cs typeface="Arial" charset="0"/>
              </a:rPr>
              <a:t>eSlide – P6466 – The Financial Crisis and the Future of the P/C</a:t>
            </a:r>
          </a:p>
        </p:txBody>
      </p:sp>
      <p:sp>
        <p:nvSpPr>
          <p:cNvPr id="133124" name="Rectangle 110"/>
          <p:cNvSpPr txBox="1">
            <a:spLocks noGrp="1" noChangeArrowheads="1"/>
          </p:cNvSpPr>
          <p:nvPr/>
        </p:nvSpPr>
        <p:spPr bwMode="auto">
          <a:xfrm>
            <a:off x="8601075" y="6656388"/>
            <a:ext cx="4476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r" fontAlgn="base">
              <a:lnSpc>
                <a:spcPct val="85000"/>
              </a:lnSpc>
              <a:spcBef>
                <a:spcPct val="20000"/>
              </a:spcBef>
              <a:spcAft>
                <a:spcPct val="0"/>
              </a:spcAft>
              <a:buClrTx/>
              <a:buFontTx/>
              <a:buNone/>
            </a:pPr>
            <a:fld id="{596A66CA-72D4-46B7-901D-7C640B315CE2}" type="slidenum">
              <a:rPr lang="en-US" altLang="en-US" sz="900">
                <a:solidFill>
                  <a:srgbClr val="000000"/>
                </a:solidFill>
                <a:cs typeface="Arial" charset="0"/>
              </a:rPr>
              <a:pPr algn="r" fontAlgn="base">
                <a:lnSpc>
                  <a:spcPct val="85000"/>
                </a:lnSpc>
                <a:spcBef>
                  <a:spcPct val="20000"/>
                </a:spcBef>
                <a:spcAft>
                  <a:spcPct val="0"/>
                </a:spcAft>
                <a:buClrTx/>
                <a:buFontTx/>
                <a:buNone/>
              </a:pPr>
              <a:t>26</a:t>
            </a:fld>
            <a:endParaRPr lang="en-US" altLang="en-US" sz="900">
              <a:solidFill>
                <a:srgbClr val="000000"/>
              </a:solidFill>
              <a:cs typeface="Arial" charset="0"/>
            </a:endParaRPr>
          </a:p>
        </p:txBody>
      </p:sp>
      <p:sp>
        <p:nvSpPr>
          <p:cNvPr id="133125" name="Rectangle 7"/>
          <p:cNvSpPr>
            <a:spLocks noGrp="1" noChangeArrowheads="1"/>
          </p:cNvSpPr>
          <p:nvPr>
            <p:ph type="title" idx="4294967295"/>
          </p:nvPr>
        </p:nvSpPr>
        <p:spPr>
          <a:xfrm>
            <a:off x="795556" y="200534"/>
            <a:ext cx="7102475" cy="674688"/>
          </a:xfrm>
        </p:spPr>
        <p:txBody>
          <a:bodyPr/>
          <a:lstStyle/>
          <a:p>
            <a:r>
              <a:rPr lang="en-US" altLang="en-US" dirty="0">
                <a:latin typeface="Arial" panose="020B0604020202020204" pitchFamily="34" charset="0"/>
              </a:rPr>
              <a:t>US Treasury Note 10-Year Yields*</a:t>
            </a:r>
          </a:p>
        </p:txBody>
      </p:sp>
      <p:sp>
        <p:nvSpPr>
          <p:cNvPr id="133126" name="Text Box 5"/>
          <p:cNvSpPr txBox="1">
            <a:spLocks noChangeArrowheads="1"/>
          </p:cNvSpPr>
          <p:nvPr/>
        </p:nvSpPr>
        <p:spPr bwMode="auto">
          <a:xfrm>
            <a:off x="523142" y="6300788"/>
            <a:ext cx="809771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*Monthly, constant maturity, nominal rates, through August 2020.</a:t>
            </a:r>
          </a:p>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Sources: Federal Reserve Bank at </a:t>
            </a:r>
            <a:r>
              <a:rPr lang="en-US" altLang="en-US" sz="1100" dirty="0">
                <a:solidFill>
                  <a:srgbClr val="000000"/>
                </a:solidFill>
                <a:cs typeface="Arial" charset="0"/>
                <a:hlinkClick r:id="rId4"/>
              </a:rPr>
              <a:t>http://www.federalreserve.gov/releases/h15/data.htm</a:t>
            </a:r>
            <a:r>
              <a:rPr lang="en-US" altLang="en-US" sz="1100" dirty="0">
                <a:solidFill>
                  <a:srgbClr val="000000"/>
                </a:solidFill>
                <a:cs typeface="Arial" charset="0"/>
              </a:rPr>
              <a:t>; National Bureau of Economic Research (recession dates); Insurance Information Institute.</a:t>
            </a:r>
          </a:p>
        </p:txBody>
      </p:sp>
      <p:graphicFrame>
        <p:nvGraphicFramePr>
          <p:cNvPr id="133127" name="Object 2"/>
          <p:cNvGraphicFramePr>
            <a:graphicFrameLocks noChangeAspect="1"/>
          </p:cNvGraphicFramePr>
          <p:nvPr>
            <p:extLst>
              <p:ext uri="{D42A27DB-BD31-4B8C-83A1-F6EECF244321}">
                <p14:modId xmlns:p14="http://schemas.microsoft.com/office/powerpoint/2010/main" val="397206877"/>
              </p:ext>
            </p:extLst>
          </p:nvPr>
        </p:nvGraphicFramePr>
        <p:xfrm>
          <a:off x="463550" y="977900"/>
          <a:ext cx="8404225" cy="4838700"/>
        </p:xfrm>
        <a:graphic>
          <a:graphicData uri="http://schemas.openxmlformats.org/presentationml/2006/ole">
            <mc:AlternateContent xmlns:mc="http://schemas.openxmlformats.org/markup-compatibility/2006">
              <mc:Choice xmlns:v="urn:schemas-microsoft-com:vml" Requires="v">
                <p:oleObj spid="_x0000_s94453" name="Chart" r:id="rId5" imgW="8343852" imgH="4381571" progId="MSGraph.Chart.8">
                  <p:embed followColorScheme="full"/>
                </p:oleObj>
              </mc:Choice>
              <mc:Fallback>
                <p:oleObj name="Chart" r:id="rId5" imgW="8343852" imgH="4381571" progId="MSGraph.Chart.8">
                  <p:embed followColorScheme="full"/>
                  <p:pic>
                    <p:nvPicPr>
                      <p:cNvPr id="133127" name="Object 2"/>
                      <p:cNvPicPr>
                        <a:picLocks noChangeAspect="1" noChangeArrowheads="1"/>
                      </p:cNvPicPr>
                      <p:nvPr/>
                    </p:nvPicPr>
                    <p:blipFill>
                      <a:blip r:embed="rId6"/>
                      <a:srcRect/>
                      <a:stretch>
                        <a:fillRect/>
                      </a:stretch>
                    </p:blipFill>
                    <p:spPr bwMode="auto">
                      <a:xfrm>
                        <a:off x="463550" y="977900"/>
                        <a:ext cx="84042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29" name="Rectangle 4"/>
          <p:cNvSpPr>
            <a:spLocks noChangeArrowheads="1"/>
          </p:cNvSpPr>
          <p:nvPr/>
        </p:nvSpPr>
        <p:spPr bwMode="blackWhite">
          <a:xfrm>
            <a:off x="447675" y="5667375"/>
            <a:ext cx="8382000" cy="571500"/>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spcBef>
                <a:spcPct val="50000"/>
              </a:spcBef>
              <a:spcAft>
                <a:spcPct val="0"/>
              </a:spcAft>
              <a:buClr>
                <a:srgbClr val="FFFFFF"/>
              </a:buClr>
              <a:buFont typeface="Wingdings" panose="05000000000000000000" pitchFamily="2" charset="2"/>
              <a:buNone/>
            </a:pPr>
            <a:r>
              <a:rPr lang="en-US" altLang="en-US" sz="1600" b="1" dirty="0">
                <a:solidFill>
                  <a:srgbClr val="FFFFFF"/>
                </a:solidFill>
                <a:cs typeface="Arial" charset="0"/>
              </a:rPr>
              <a:t>Since nearly 50% of P/C bond/cash investments are in 5-year or longer maturities, most P/C insurer portfolios will have low-yielding bonds for years to come. </a:t>
            </a:r>
          </a:p>
        </p:txBody>
      </p:sp>
      <p:sp>
        <p:nvSpPr>
          <p:cNvPr id="12" name="Date Placeholder 11"/>
          <p:cNvSpPr>
            <a:spLocks noGrp="1"/>
          </p:cNvSpPr>
          <p:nvPr>
            <p:ph type="dt" sz="quarter" idx="10"/>
          </p:nvPr>
        </p:nvSpPr>
        <p:spPr/>
        <p:txBody>
          <a:bodyPr/>
          <a:lstStyle/>
          <a:p>
            <a:pPr>
              <a:defRPr/>
            </a:pPr>
            <a:endParaRPr lang="en-US" dirty="0">
              <a:solidFill>
                <a:srgbClr val="FFFFFF"/>
              </a:solidFill>
            </a:endParaRPr>
          </a:p>
        </p:txBody>
      </p:sp>
      <p:sp>
        <p:nvSpPr>
          <p:cNvPr id="133132" name="Slide Number Placeholder 1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0000"/>
              </a:spcBef>
              <a:buClrTx/>
              <a:buFontTx/>
              <a:buNone/>
            </a:pPr>
            <a:fld id="{46B904B8-BB1A-4D80-AA36-25600A24DC73}" type="slidenum">
              <a:rPr lang="en-US" altLang="en-US" sz="900" smtClean="0">
                <a:solidFill>
                  <a:srgbClr val="000000"/>
                </a:solidFill>
              </a:rPr>
              <a:pPr>
                <a:lnSpc>
                  <a:spcPct val="85000"/>
                </a:lnSpc>
                <a:spcBef>
                  <a:spcPct val="20000"/>
                </a:spcBef>
                <a:buClrTx/>
                <a:buFontTx/>
                <a:buNone/>
              </a:pPr>
              <a:t>26</a:t>
            </a:fld>
            <a:endParaRPr lang="en-US" altLang="en-US" sz="900">
              <a:solidFill>
                <a:srgbClr val="000000"/>
              </a:solidFill>
            </a:endParaRPr>
          </a:p>
        </p:txBody>
      </p:sp>
      <p:cxnSp>
        <p:nvCxnSpPr>
          <p:cNvPr id="3" name="Straight Connector 2"/>
          <p:cNvCxnSpPr>
            <a:cxnSpLocks/>
          </p:cNvCxnSpPr>
          <p:nvPr/>
        </p:nvCxnSpPr>
        <p:spPr>
          <a:xfrm flipV="1">
            <a:off x="5362040" y="3508744"/>
            <a:ext cx="3258817" cy="1"/>
          </a:xfrm>
          <a:prstGeom prst="line">
            <a:avLst/>
          </a:prstGeom>
          <a:ln/>
        </p:spPr>
        <p:style>
          <a:lnRef idx="3">
            <a:schemeClr val="accent2"/>
          </a:lnRef>
          <a:fillRef idx="0">
            <a:schemeClr val="accent2"/>
          </a:fillRef>
          <a:effectRef idx="2">
            <a:schemeClr val="accent2"/>
          </a:effectRef>
          <a:fontRef idx="minor">
            <a:schemeClr val="tx1"/>
          </a:fontRef>
        </p:style>
      </p:cxnSp>
      <p:grpSp>
        <p:nvGrpSpPr>
          <p:cNvPr id="14" name="Group 13"/>
          <p:cNvGrpSpPr/>
          <p:nvPr/>
        </p:nvGrpSpPr>
        <p:grpSpPr>
          <a:xfrm>
            <a:off x="5251508" y="1282645"/>
            <a:ext cx="3525986" cy="2066611"/>
            <a:chOff x="458788" y="1838323"/>
            <a:chExt cx="1893887" cy="2066611"/>
          </a:xfrm>
        </p:grpSpPr>
        <p:sp>
          <p:nvSpPr>
            <p:cNvPr id="15" name="AutoShape 7"/>
            <p:cNvSpPr>
              <a:spLocks noChangeArrowheads="1"/>
            </p:cNvSpPr>
            <p:nvPr/>
          </p:nvSpPr>
          <p:spPr bwMode="gray">
            <a:xfrm>
              <a:off x="458788" y="1838323"/>
              <a:ext cx="1893887" cy="1326327"/>
            </a:xfrm>
            <a:prstGeom prst="rect">
              <a:avLst/>
            </a:prstGeom>
            <a:solidFill>
              <a:schemeClr val="accent1"/>
            </a:solidFill>
            <a:ln w="28575" algn="ctr">
              <a:noFill/>
              <a:miter lim="800000"/>
              <a:headEnd/>
              <a:tailEnd/>
            </a:ln>
          </p:spPr>
          <p:txBody>
            <a:bodyPr tIns="45720" bIns="45720" anchor="ctr"/>
            <a:lstStyle/>
            <a:p>
              <a:pPr algn="ctr" fontAlgn="base">
                <a:spcBef>
                  <a:spcPct val="50000"/>
                </a:spcBef>
                <a:spcAft>
                  <a:spcPct val="0"/>
                </a:spcAft>
                <a:buClr>
                  <a:srgbClr val="FFFFFF"/>
                </a:buClr>
                <a:buFont typeface="Wingdings" panose="05000000000000000000" pitchFamily="2" charset="2"/>
                <a:buNone/>
              </a:pPr>
              <a:r>
                <a:rPr lang="en-US" altLang="en-US" sz="1400" b="1" dirty="0">
                  <a:solidFill>
                    <a:srgbClr val="FFFFFF"/>
                  </a:solidFill>
                  <a:cs typeface="Arial" charset="0"/>
                </a:rPr>
                <a:t>Yields on 10-Year US Treasury Notes have been below 3% for over 8 years: 10-year U.S Treasury bonds bought in 2011 at  3.5% will be reinvested today at less than 1.0% for 10 more years</a:t>
              </a:r>
            </a:p>
          </p:txBody>
        </p:sp>
        <p:cxnSp>
          <p:nvCxnSpPr>
            <p:cNvPr id="16" name="Straight Arrow Connector 15"/>
            <p:cNvCxnSpPr/>
            <p:nvPr/>
          </p:nvCxnSpPr>
          <p:spPr bwMode="gray">
            <a:xfrm flipH="1">
              <a:off x="2265186" y="2958636"/>
              <a:ext cx="6021" cy="946298"/>
            </a:xfrm>
            <a:prstGeom prst="straightConnector1">
              <a:avLst/>
            </a:prstGeom>
            <a:ln w="28575">
              <a:solidFill>
                <a:schemeClr val="accent1"/>
              </a:solidFill>
              <a:tailEnd type="oval" w="med" len="med"/>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D369BE1B-D48A-47CC-84F5-CEB6C90416C1}"/>
              </a:ext>
            </a:extLst>
          </p:cNvPr>
          <p:cNvSpPr txBox="1"/>
          <p:nvPr/>
        </p:nvSpPr>
        <p:spPr>
          <a:xfrm>
            <a:off x="8448893" y="4958868"/>
            <a:ext cx="75203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0.65%</a:t>
            </a:r>
          </a:p>
        </p:txBody>
      </p:sp>
    </p:spTree>
    <p:extLst>
      <p:ext uri="{BB962C8B-B14F-4D97-AF65-F5344CB8AC3E}">
        <p14:creationId xmlns:p14="http://schemas.microsoft.com/office/powerpoint/2010/main" val="657292862"/>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5"/>
          <p:cNvSpPr txBox="1">
            <a:spLocks noGrp="1" noChangeArrowheads="1"/>
          </p:cNvSpPr>
          <p:nvPr/>
        </p:nvSpPr>
        <p:spPr bwMode="auto">
          <a:xfrm>
            <a:off x="85725" y="6961188"/>
            <a:ext cx="1352550"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0000"/>
              </a:spcBef>
              <a:spcAft>
                <a:spcPct val="0"/>
              </a:spcAft>
              <a:buClrTx/>
              <a:buFontTx/>
              <a:buNone/>
            </a:pPr>
            <a:r>
              <a:rPr lang="en-US" altLang="en-US" sz="900">
                <a:solidFill>
                  <a:srgbClr val="FFFFFF"/>
                </a:solidFill>
                <a:cs typeface="Arial" charset="0"/>
              </a:rPr>
              <a:t>12/01/09 - 9pm</a:t>
            </a:r>
          </a:p>
        </p:txBody>
      </p:sp>
      <p:sp>
        <p:nvSpPr>
          <p:cNvPr id="133123" name="Rectangle 106"/>
          <p:cNvSpPr txBox="1">
            <a:spLocks noGrp="1" noChangeArrowheads="1"/>
          </p:cNvSpPr>
          <p:nvPr/>
        </p:nvSpPr>
        <p:spPr bwMode="auto">
          <a:xfrm>
            <a:off x="2695575" y="6961188"/>
            <a:ext cx="37528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lnSpc>
                <a:spcPct val="85000"/>
              </a:lnSpc>
              <a:spcBef>
                <a:spcPct val="20000"/>
              </a:spcBef>
              <a:spcAft>
                <a:spcPct val="0"/>
              </a:spcAft>
              <a:buClrTx/>
              <a:buFontTx/>
              <a:buNone/>
            </a:pPr>
            <a:r>
              <a:rPr lang="en-US" altLang="en-US" sz="900">
                <a:solidFill>
                  <a:srgbClr val="FFFFFF"/>
                </a:solidFill>
                <a:cs typeface="Arial" charset="0"/>
              </a:rPr>
              <a:t>eSlide – P6466 – The Financial Crisis and the Future of the P/C</a:t>
            </a:r>
          </a:p>
        </p:txBody>
      </p:sp>
      <p:sp>
        <p:nvSpPr>
          <p:cNvPr id="133124" name="Rectangle 110"/>
          <p:cNvSpPr txBox="1">
            <a:spLocks noGrp="1" noChangeArrowheads="1"/>
          </p:cNvSpPr>
          <p:nvPr/>
        </p:nvSpPr>
        <p:spPr bwMode="auto">
          <a:xfrm>
            <a:off x="8601075" y="6656388"/>
            <a:ext cx="4476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r" fontAlgn="base">
              <a:lnSpc>
                <a:spcPct val="85000"/>
              </a:lnSpc>
              <a:spcBef>
                <a:spcPct val="20000"/>
              </a:spcBef>
              <a:spcAft>
                <a:spcPct val="0"/>
              </a:spcAft>
              <a:buClrTx/>
              <a:buFontTx/>
              <a:buNone/>
            </a:pPr>
            <a:fld id="{596A66CA-72D4-46B7-901D-7C640B315CE2}" type="slidenum">
              <a:rPr lang="en-US" altLang="en-US" sz="900">
                <a:solidFill>
                  <a:srgbClr val="000000"/>
                </a:solidFill>
                <a:cs typeface="Arial" charset="0"/>
              </a:rPr>
              <a:pPr algn="r" fontAlgn="base">
                <a:lnSpc>
                  <a:spcPct val="85000"/>
                </a:lnSpc>
                <a:spcBef>
                  <a:spcPct val="20000"/>
                </a:spcBef>
                <a:spcAft>
                  <a:spcPct val="0"/>
                </a:spcAft>
                <a:buClrTx/>
                <a:buFontTx/>
                <a:buNone/>
              </a:pPr>
              <a:t>27</a:t>
            </a:fld>
            <a:endParaRPr lang="en-US" altLang="en-US" sz="900">
              <a:solidFill>
                <a:srgbClr val="000000"/>
              </a:solidFill>
              <a:cs typeface="Arial" charset="0"/>
            </a:endParaRPr>
          </a:p>
        </p:txBody>
      </p:sp>
      <p:sp>
        <p:nvSpPr>
          <p:cNvPr id="133125" name="Rectangle 7"/>
          <p:cNvSpPr>
            <a:spLocks noGrp="1" noChangeArrowheads="1"/>
          </p:cNvSpPr>
          <p:nvPr>
            <p:ph type="title" idx="4294967295"/>
          </p:nvPr>
        </p:nvSpPr>
        <p:spPr>
          <a:xfrm>
            <a:off x="762000" y="219074"/>
            <a:ext cx="7333376" cy="860425"/>
          </a:xfrm>
        </p:spPr>
        <p:txBody>
          <a:bodyPr/>
          <a:lstStyle/>
          <a:p>
            <a:r>
              <a:rPr lang="en-US" altLang="en-US" dirty="0" err="1">
                <a:latin typeface="Arial" panose="020B0604020202020204" pitchFamily="34" charset="0"/>
              </a:rPr>
              <a:t>BofA</a:t>
            </a:r>
            <a:r>
              <a:rPr lang="en-US" altLang="en-US" dirty="0">
                <a:latin typeface="Arial" panose="020B0604020202020204" pitchFamily="34" charset="0"/>
              </a:rPr>
              <a:t> AA Corporate Index Effective Yields,*</a:t>
            </a:r>
            <a:br>
              <a:rPr lang="en-US" altLang="en-US" dirty="0">
                <a:latin typeface="Arial" panose="020B0604020202020204" pitchFamily="34" charset="0"/>
              </a:rPr>
            </a:br>
            <a:r>
              <a:rPr lang="en-US" altLang="en-US" dirty="0">
                <a:latin typeface="Arial" panose="020B0604020202020204" pitchFamily="34" charset="0"/>
              </a:rPr>
              <a:t>2000–2020</a:t>
            </a:r>
          </a:p>
        </p:txBody>
      </p:sp>
      <p:sp>
        <p:nvSpPr>
          <p:cNvPr id="133126" name="Text Box 5"/>
          <p:cNvSpPr txBox="1">
            <a:spLocks noChangeArrowheads="1"/>
          </p:cNvSpPr>
          <p:nvPr/>
        </p:nvSpPr>
        <p:spPr bwMode="auto">
          <a:xfrm>
            <a:off x="523142" y="6300788"/>
            <a:ext cx="809771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*Monthly, not seasonally adjusted, through September 2020.</a:t>
            </a:r>
          </a:p>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Sources: Federal Reserve Bank at </a:t>
            </a:r>
            <a:r>
              <a:rPr lang="en-US" altLang="en-US" sz="1100" dirty="0">
                <a:solidFill>
                  <a:srgbClr val="000000"/>
                </a:solidFill>
                <a:cs typeface="Arial" charset="0"/>
                <a:hlinkClick r:id="rId4"/>
              </a:rPr>
              <a:t>https://fred.stlouisfed.org/series/BAMLC0A2CAAEY</a:t>
            </a:r>
            <a:r>
              <a:rPr lang="en-US" altLang="en-US" sz="1100" dirty="0">
                <a:solidFill>
                  <a:srgbClr val="000000"/>
                </a:solidFill>
                <a:cs typeface="Arial" charset="0"/>
              </a:rPr>
              <a:t> ; National Bureau of Economic Research (recession dates); Insurance Information Institute.</a:t>
            </a:r>
          </a:p>
        </p:txBody>
      </p:sp>
      <p:graphicFrame>
        <p:nvGraphicFramePr>
          <p:cNvPr id="133127" name="Object 2"/>
          <p:cNvGraphicFramePr>
            <a:graphicFrameLocks noChangeAspect="1"/>
          </p:cNvGraphicFramePr>
          <p:nvPr>
            <p:extLst>
              <p:ext uri="{D42A27DB-BD31-4B8C-83A1-F6EECF244321}">
                <p14:modId xmlns:p14="http://schemas.microsoft.com/office/powerpoint/2010/main" val="3666016998"/>
              </p:ext>
            </p:extLst>
          </p:nvPr>
        </p:nvGraphicFramePr>
        <p:xfrm>
          <a:off x="463550" y="977900"/>
          <a:ext cx="8404225" cy="4838700"/>
        </p:xfrm>
        <a:graphic>
          <a:graphicData uri="http://schemas.openxmlformats.org/presentationml/2006/ole">
            <mc:AlternateContent xmlns:mc="http://schemas.openxmlformats.org/markup-compatibility/2006">
              <mc:Choice xmlns:v="urn:schemas-microsoft-com:vml" Requires="v">
                <p:oleObj spid="_x0000_s95477" name="Chart" r:id="rId5" imgW="8343852" imgH="4381571" progId="MSGraph.Chart.8">
                  <p:embed followColorScheme="full"/>
                </p:oleObj>
              </mc:Choice>
              <mc:Fallback>
                <p:oleObj name="Chart" r:id="rId5" imgW="8343852" imgH="4381571" progId="MSGraph.Chart.8">
                  <p:embed followColorScheme="full"/>
                  <p:pic>
                    <p:nvPicPr>
                      <p:cNvPr id="133127" name="Object 2"/>
                      <p:cNvPicPr>
                        <a:picLocks noChangeAspect="1" noChangeArrowheads="1"/>
                      </p:cNvPicPr>
                      <p:nvPr/>
                    </p:nvPicPr>
                    <p:blipFill>
                      <a:blip r:embed="rId6"/>
                      <a:srcRect/>
                      <a:stretch>
                        <a:fillRect/>
                      </a:stretch>
                    </p:blipFill>
                    <p:spPr bwMode="auto">
                      <a:xfrm>
                        <a:off x="463550" y="977900"/>
                        <a:ext cx="84042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29" name="Rectangle 4"/>
          <p:cNvSpPr>
            <a:spLocks noChangeArrowheads="1"/>
          </p:cNvSpPr>
          <p:nvPr/>
        </p:nvSpPr>
        <p:spPr bwMode="blackWhite">
          <a:xfrm>
            <a:off x="447675" y="5667375"/>
            <a:ext cx="8382000" cy="571500"/>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spcBef>
                <a:spcPct val="50000"/>
              </a:spcBef>
              <a:spcAft>
                <a:spcPct val="0"/>
              </a:spcAft>
              <a:buClr>
                <a:srgbClr val="FFFFFF"/>
              </a:buClr>
              <a:buFont typeface="Wingdings" panose="05000000000000000000" pitchFamily="2" charset="2"/>
              <a:buNone/>
            </a:pPr>
            <a:r>
              <a:rPr lang="en-US" altLang="en-US" sz="1600" b="1" dirty="0">
                <a:solidFill>
                  <a:srgbClr val="FFFFFF"/>
                </a:solidFill>
                <a:cs typeface="Arial" charset="0"/>
              </a:rPr>
              <a:t>Since the yield on these bonds has been lower than 3% for most of the past decade, many P/C insurer portfolios will have low-yielding bonds for years to come. </a:t>
            </a:r>
          </a:p>
        </p:txBody>
      </p:sp>
      <p:sp>
        <p:nvSpPr>
          <p:cNvPr id="12" name="Date Placeholder 11"/>
          <p:cNvSpPr>
            <a:spLocks noGrp="1"/>
          </p:cNvSpPr>
          <p:nvPr>
            <p:ph type="dt" sz="quarter" idx="10"/>
          </p:nvPr>
        </p:nvSpPr>
        <p:spPr/>
        <p:txBody>
          <a:bodyPr/>
          <a:lstStyle/>
          <a:p>
            <a:pPr>
              <a:defRPr/>
            </a:pPr>
            <a:endParaRPr lang="en-US" dirty="0">
              <a:solidFill>
                <a:srgbClr val="FFFFFF"/>
              </a:solidFill>
            </a:endParaRPr>
          </a:p>
        </p:txBody>
      </p:sp>
      <p:sp>
        <p:nvSpPr>
          <p:cNvPr id="133132" name="Slide Number Placeholder 1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0000"/>
              </a:spcBef>
              <a:buClrTx/>
              <a:buFontTx/>
              <a:buNone/>
            </a:pPr>
            <a:fld id="{46B904B8-BB1A-4D80-AA36-25600A24DC73}" type="slidenum">
              <a:rPr lang="en-US" altLang="en-US" sz="900" smtClean="0">
                <a:solidFill>
                  <a:srgbClr val="000000"/>
                </a:solidFill>
              </a:rPr>
              <a:pPr>
                <a:lnSpc>
                  <a:spcPct val="85000"/>
                </a:lnSpc>
                <a:spcBef>
                  <a:spcPct val="20000"/>
                </a:spcBef>
                <a:buClrTx/>
                <a:buFontTx/>
                <a:buNone/>
              </a:pPr>
              <a:t>27</a:t>
            </a:fld>
            <a:endParaRPr lang="en-US" altLang="en-US" sz="900">
              <a:solidFill>
                <a:srgbClr val="000000"/>
              </a:solidFill>
            </a:endParaRPr>
          </a:p>
        </p:txBody>
      </p:sp>
      <p:cxnSp>
        <p:nvCxnSpPr>
          <p:cNvPr id="3" name="Straight Connector 2"/>
          <p:cNvCxnSpPr/>
          <p:nvPr/>
        </p:nvCxnSpPr>
        <p:spPr>
          <a:xfrm flipV="1">
            <a:off x="5566095" y="3726626"/>
            <a:ext cx="2882265" cy="6213"/>
          </a:xfrm>
          <a:prstGeom prst="line">
            <a:avLst/>
          </a:prstGeom>
          <a:ln/>
        </p:spPr>
        <p:style>
          <a:lnRef idx="3">
            <a:schemeClr val="accent2"/>
          </a:lnRef>
          <a:fillRef idx="0">
            <a:schemeClr val="accent2"/>
          </a:fillRef>
          <a:effectRef idx="2">
            <a:schemeClr val="accent2"/>
          </a:effectRef>
          <a:fontRef idx="minor">
            <a:schemeClr val="tx1"/>
          </a:fontRef>
        </p:style>
      </p:cxnSp>
      <p:sp>
        <p:nvSpPr>
          <p:cNvPr id="4" name="TextBox 3">
            <a:extLst>
              <a:ext uri="{FF2B5EF4-FFF2-40B4-BE49-F238E27FC236}">
                <a16:creationId xmlns:a16="http://schemas.microsoft.com/office/drawing/2014/main" id="{10126AE4-8ED9-4272-BD28-83F32D4532ED}"/>
              </a:ext>
            </a:extLst>
          </p:cNvPr>
          <p:cNvSpPr txBox="1"/>
          <p:nvPr/>
        </p:nvSpPr>
        <p:spPr>
          <a:xfrm>
            <a:off x="8095376" y="4572627"/>
            <a:ext cx="805343"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1.48%</a:t>
            </a:r>
          </a:p>
        </p:txBody>
      </p:sp>
      <p:sp>
        <p:nvSpPr>
          <p:cNvPr id="13" name="AutoShape 38">
            <a:extLst>
              <a:ext uri="{FF2B5EF4-FFF2-40B4-BE49-F238E27FC236}">
                <a16:creationId xmlns:a16="http://schemas.microsoft.com/office/drawing/2014/main" id="{639C9CEE-F921-4FD3-B5FC-B4A00E7E06A2}"/>
              </a:ext>
            </a:extLst>
          </p:cNvPr>
          <p:cNvSpPr>
            <a:spLocks noChangeArrowheads="1"/>
          </p:cNvSpPr>
          <p:nvPr/>
        </p:nvSpPr>
        <p:spPr bwMode="blackWhite">
          <a:xfrm>
            <a:off x="5880683" y="1744474"/>
            <a:ext cx="2376552" cy="966831"/>
          </a:xfrm>
          <a:prstGeom prst="wedgeRectCallout">
            <a:avLst>
              <a:gd name="adj1" fmla="val -14972"/>
              <a:gd name="adj2" fmla="val 142242"/>
            </a:avLst>
          </a:prstGeom>
          <a:gradFill rotWithShape="1">
            <a:gsLst>
              <a:gs pos="0">
                <a:schemeClr val="accent1"/>
              </a:gs>
              <a:gs pos="100000">
                <a:srgbClr val="173C51"/>
              </a:gs>
            </a:gsLst>
            <a:lin ang="5400000" scaled="1"/>
          </a:gradFill>
          <a:ln w="28575" algn="ctr">
            <a:solidFill>
              <a:schemeClr val="bg1"/>
            </a:solidFill>
            <a:miter lim="800000"/>
            <a:headEnd/>
            <a:tailEnd/>
          </a:ln>
        </p:spPr>
        <p:txBody>
          <a:bodyPr tIns="91440" bIns="91440"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a:spcBef>
                <a:spcPct val="50000"/>
              </a:spcBef>
              <a:buClr>
                <a:schemeClr val="bg1"/>
              </a:buClr>
              <a:buFont typeface="Wingdings" panose="05000000000000000000" pitchFamily="2" charset="2"/>
              <a:buNone/>
            </a:pPr>
            <a:r>
              <a:rPr lang="en-US" sz="1600" b="1" dirty="0">
                <a:solidFill>
                  <a:schemeClr val="bg1"/>
                </a:solidFill>
              </a:rPr>
              <a:t>The yield on these bonds has been lower than 3% for most of the last decade</a:t>
            </a:r>
          </a:p>
        </p:txBody>
      </p:sp>
    </p:spTree>
    <p:extLst>
      <p:ext uri="{BB962C8B-B14F-4D97-AF65-F5344CB8AC3E}">
        <p14:creationId xmlns:p14="http://schemas.microsoft.com/office/powerpoint/2010/main" val="35583215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22" name="Rectangle 3"/>
          <p:cNvSpPr>
            <a:spLocks noGrp="1" noChangeArrowheads="1"/>
          </p:cNvSpPr>
          <p:nvPr>
            <p:ph type="title"/>
          </p:nvPr>
        </p:nvSpPr>
        <p:spPr>
          <a:xfrm>
            <a:off x="910532" y="175847"/>
            <a:ext cx="7904284" cy="893816"/>
          </a:xfrm>
        </p:spPr>
        <p:txBody>
          <a:bodyPr/>
          <a:lstStyle/>
          <a:p>
            <a:r>
              <a:rPr lang="en-US" sz="2800" dirty="0"/>
              <a:t>Net Investment Gains Vary Mainly With Realized Capital Gains/Losses, 1st Halves, 2007-2020</a:t>
            </a:r>
          </a:p>
        </p:txBody>
      </p:sp>
      <p:sp>
        <p:nvSpPr>
          <p:cNvPr id="6" name="Text Placeholder 5"/>
          <p:cNvSpPr>
            <a:spLocks noGrp="1"/>
          </p:cNvSpPr>
          <p:nvPr>
            <p:ph type="body" sz="quarter" idx="16"/>
          </p:nvPr>
        </p:nvSpPr>
        <p:spPr/>
        <p:txBody>
          <a:bodyPr/>
          <a:lstStyle/>
          <a:p>
            <a:endParaRPr lang="en-US" sz="900" dirty="0"/>
          </a:p>
          <a:p>
            <a:r>
              <a:rPr lang="en-US" sz="900" dirty="0"/>
              <a:t> </a:t>
            </a:r>
          </a:p>
          <a:p>
            <a:r>
              <a:rPr lang="en-US" dirty="0"/>
              <a:t>Sources: ISO/PCI;  Insurance Information Institute.</a:t>
            </a:r>
          </a:p>
        </p:txBody>
      </p:sp>
      <p:graphicFrame>
        <p:nvGraphicFramePr>
          <p:cNvPr id="22" name="Chart 21"/>
          <p:cNvGraphicFramePr/>
          <p:nvPr/>
        </p:nvGraphicFramePr>
        <p:xfrm>
          <a:off x="292100" y="1533515"/>
          <a:ext cx="8559800" cy="4406538"/>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 Placeholder 4"/>
          <p:cNvSpPr txBox="1">
            <a:spLocks/>
          </p:cNvSpPr>
          <p:nvPr/>
        </p:nvSpPr>
        <p:spPr bwMode="gray">
          <a:xfrm>
            <a:off x="1011115" y="5940053"/>
            <a:ext cx="7601160" cy="562236"/>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sz="1800" dirty="0">
                <a:cs typeface="Arial" charset="0"/>
              </a:rPr>
              <a:t>In the first half of the year, net investment income has been steady but realized capital gains/losses have been variable.</a:t>
            </a:r>
            <a:endParaRPr lang="en-US" sz="1800" dirty="0"/>
          </a:p>
        </p:txBody>
      </p:sp>
      <p:sp>
        <p:nvSpPr>
          <p:cNvPr id="12" name="TextBox 11"/>
          <p:cNvSpPr txBox="1"/>
          <p:nvPr/>
        </p:nvSpPr>
        <p:spPr>
          <a:xfrm>
            <a:off x="292100" y="1247283"/>
            <a:ext cx="105507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 Billions</a:t>
            </a:r>
          </a:p>
        </p:txBody>
      </p:sp>
    </p:spTree>
    <p:extLst>
      <p:ext uri="{BB962C8B-B14F-4D97-AF65-F5344CB8AC3E}">
        <p14:creationId xmlns:p14="http://schemas.microsoft.com/office/powerpoint/2010/main" val="13426376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3"/>
          <p:cNvGraphicFramePr>
            <a:graphicFrameLocks/>
          </p:cNvGraphicFramePr>
          <p:nvPr>
            <p:extLst>
              <p:ext uri="{D42A27DB-BD31-4B8C-83A1-F6EECF244321}">
                <p14:modId xmlns:p14="http://schemas.microsoft.com/office/powerpoint/2010/main" val="807558608"/>
              </p:ext>
            </p:extLst>
          </p:nvPr>
        </p:nvGraphicFramePr>
        <p:xfrm>
          <a:off x="205070" y="1480051"/>
          <a:ext cx="8350250" cy="4064973"/>
        </p:xfrm>
        <a:graphic>
          <a:graphicData uri="http://schemas.openxmlformats.org/drawingml/2006/chart">
            <c:chart xmlns:c="http://schemas.openxmlformats.org/drawingml/2006/chart" xmlns:r="http://schemas.openxmlformats.org/officeDocument/2006/relationships" r:id="rId3"/>
          </a:graphicData>
        </a:graphic>
      </p:graphicFrame>
      <p:sp>
        <p:nvSpPr>
          <p:cNvPr id="11270" name="Rectangle 3"/>
          <p:cNvSpPr>
            <a:spLocks noGrp="1" noChangeArrowheads="1"/>
          </p:cNvSpPr>
          <p:nvPr>
            <p:ph type="title"/>
          </p:nvPr>
        </p:nvSpPr>
        <p:spPr/>
        <p:txBody>
          <a:bodyPr/>
          <a:lstStyle/>
          <a:p>
            <a:r>
              <a:rPr lang="en-US" dirty="0"/>
              <a:t>P/C Insurer Portfolio Yields,</a:t>
            </a:r>
            <a:br>
              <a:rPr lang="en-US" dirty="0"/>
            </a:br>
            <a:r>
              <a:rPr lang="en-US" dirty="0"/>
              <a:t>2002-2020:1H</a:t>
            </a:r>
          </a:p>
        </p:txBody>
      </p:sp>
      <p:sp>
        <p:nvSpPr>
          <p:cNvPr id="3" name="Text Placeholder 2"/>
          <p:cNvSpPr>
            <a:spLocks noGrp="1"/>
          </p:cNvSpPr>
          <p:nvPr>
            <p:ph type="body" sz="quarter" idx="16"/>
          </p:nvPr>
        </p:nvSpPr>
        <p:spPr/>
        <p:txBody>
          <a:bodyPr/>
          <a:lstStyle/>
          <a:p>
            <a:r>
              <a:rPr lang="fr-FR" dirty="0"/>
              <a:t>Sources: NAIC data, </a:t>
            </a:r>
            <a:r>
              <a:rPr lang="fr-FR" dirty="0" err="1"/>
              <a:t>sourced</a:t>
            </a:r>
            <a:r>
              <a:rPr lang="fr-FR" dirty="0"/>
              <a:t> </a:t>
            </a:r>
            <a:r>
              <a:rPr lang="fr-FR" dirty="0" err="1"/>
              <a:t>from</a:t>
            </a:r>
            <a:r>
              <a:rPr lang="fr-FR" dirty="0"/>
              <a:t> S&amp;P Global </a:t>
            </a:r>
            <a:r>
              <a:rPr lang="fr-FR" dirty="0" err="1"/>
              <a:t>Market</a:t>
            </a:r>
            <a:r>
              <a:rPr lang="fr-FR" dirty="0"/>
              <a:t> Intelligence; FRED; </a:t>
            </a:r>
            <a:r>
              <a:rPr lang="fr-FR" dirty="0" err="1"/>
              <a:t>Insurance</a:t>
            </a:r>
            <a:r>
              <a:rPr lang="fr-FR" dirty="0"/>
              <a:t> Information Institute.</a:t>
            </a:r>
          </a:p>
        </p:txBody>
      </p:sp>
      <p:sp>
        <p:nvSpPr>
          <p:cNvPr id="10" name="Text Placeholder 4"/>
          <p:cNvSpPr txBox="1">
            <a:spLocks/>
          </p:cNvSpPr>
          <p:nvPr/>
        </p:nvSpPr>
        <p:spPr bwMode="gray">
          <a:xfrm>
            <a:off x="914400" y="5243119"/>
            <a:ext cx="7739995" cy="1071770"/>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sz="1800" dirty="0"/>
              <a:t>The yield on the 10-Year U.S. Treasury note is a proxy for prevailing interest rates.</a:t>
            </a:r>
            <a:br>
              <a:rPr lang="en-US" sz="1800" dirty="0"/>
            </a:br>
            <a:r>
              <a:rPr lang="en-US" sz="1800" dirty="0"/>
              <a:t>Since 2008 it has generally led the P/C portfolio rate downward.</a:t>
            </a:r>
            <a:br>
              <a:rPr lang="en-US" sz="1800" dirty="0"/>
            </a:br>
            <a:r>
              <a:rPr lang="en-US" sz="1800" dirty="0"/>
              <a:t>That trend now seems likely to continue for several more years.</a:t>
            </a:r>
          </a:p>
        </p:txBody>
      </p:sp>
    </p:spTree>
    <p:extLst>
      <p:ext uri="{BB962C8B-B14F-4D97-AF65-F5344CB8AC3E}">
        <p14:creationId xmlns:p14="http://schemas.microsoft.com/office/powerpoint/2010/main" val="182783729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0A00E-CCC7-4980-A97D-49CC491F0E5E}"/>
              </a:ext>
            </a:extLst>
          </p:cNvPr>
          <p:cNvSpPr>
            <a:spLocks noGrp="1"/>
          </p:cNvSpPr>
          <p:nvPr>
            <p:ph type="title"/>
          </p:nvPr>
        </p:nvSpPr>
        <p:spPr>
          <a:xfrm>
            <a:off x="654340" y="232326"/>
            <a:ext cx="8160475" cy="648518"/>
          </a:xfrm>
        </p:spPr>
        <p:txBody>
          <a:bodyPr/>
          <a:lstStyle/>
          <a:p>
            <a:r>
              <a:rPr lang="en-US" dirty="0"/>
              <a:t>But Data on the Economy Can Be Unreliable</a:t>
            </a:r>
          </a:p>
        </p:txBody>
      </p:sp>
      <p:sp>
        <p:nvSpPr>
          <p:cNvPr id="4" name="Text Placeholder 3">
            <a:extLst>
              <a:ext uri="{FF2B5EF4-FFF2-40B4-BE49-F238E27FC236}">
                <a16:creationId xmlns:a16="http://schemas.microsoft.com/office/drawing/2014/main" id="{5F53789C-4D9E-4E01-A25C-72CF5C2FF9C3}"/>
              </a:ext>
            </a:extLst>
          </p:cNvPr>
          <p:cNvSpPr>
            <a:spLocks noGrp="1"/>
          </p:cNvSpPr>
          <p:nvPr>
            <p:ph type="body" sz="quarter" idx="16"/>
          </p:nvPr>
        </p:nvSpPr>
        <p:spPr/>
        <p:txBody>
          <a:bodyPr/>
          <a:lstStyle/>
          <a:p>
            <a:r>
              <a:rPr lang="en-US" sz="1100" dirty="0"/>
              <a:t>Sources: BLS; Insurance Information Institute</a:t>
            </a:r>
          </a:p>
        </p:txBody>
      </p:sp>
      <p:sp>
        <p:nvSpPr>
          <p:cNvPr id="6" name="TextBox 5">
            <a:extLst>
              <a:ext uri="{FF2B5EF4-FFF2-40B4-BE49-F238E27FC236}">
                <a16:creationId xmlns:a16="http://schemas.microsoft.com/office/drawing/2014/main" id="{BA3B83A7-4764-4680-9EB9-A54E66216424}"/>
              </a:ext>
            </a:extLst>
          </p:cNvPr>
          <p:cNvSpPr txBox="1"/>
          <p:nvPr/>
        </p:nvSpPr>
        <p:spPr>
          <a:xfrm>
            <a:off x="553672" y="1638370"/>
            <a:ext cx="7894041" cy="1446550"/>
          </a:xfrm>
          <a:prstGeom prst="rect">
            <a:avLst/>
          </a:prstGeom>
          <a:noFill/>
        </p:spPr>
        <p:txBody>
          <a:bodyPr wrap="square">
            <a:spAutoFit/>
          </a:bodyPr>
          <a:lstStyle/>
          <a:p>
            <a:r>
              <a:rPr lang="en-US" sz="2200" b="0" i="0" dirty="0">
                <a:solidFill>
                  <a:srgbClr val="222222"/>
                </a:solidFill>
                <a:effectLst/>
                <a:latin typeface="Georgia" panose="02040502050405020303" pitchFamily="18" charset="0"/>
              </a:rPr>
              <a:t>The announced </a:t>
            </a:r>
            <a:r>
              <a:rPr lang="en-US" sz="2200" dirty="0">
                <a:solidFill>
                  <a:srgbClr val="222222"/>
                </a:solidFill>
                <a:latin typeface="Georgia" panose="02040502050405020303" pitchFamily="18" charset="0"/>
              </a:rPr>
              <a:t>unemployment rate in September for people 55 and over was </a:t>
            </a:r>
            <a:r>
              <a:rPr lang="en-US" sz="2200" b="1" dirty="0">
                <a:solidFill>
                  <a:srgbClr val="222222"/>
                </a:solidFill>
                <a:latin typeface="Georgia" panose="02040502050405020303" pitchFamily="18" charset="0"/>
              </a:rPr>
              <a:t>6.7%</a:t>
            </a:r>
            <a:r>
              <a:rPr lang="en-US" sz="2200" dirty="0">
                <a:solidFill>
                  <a:srgbClr val="222222"/>
                </a:solidFill>
                <a:latin typeface="Georgia" panose="02040502050405020303" pitchFamily="18" charset="0"/>
              </a:rPr>
              <a:t>. This is the number of people unemployed </a:t>
            </a:r>
            <a:r>
              <a:rPr lang="en-US" sz="2200" b="0" i="0" dirty="0">
                <a:solidFill>
                  <a:srgbClr val="222222"/>
                </a:solidFill>
                <a:effectLst/>
                <a:latin typeface="Georgia" panose="02040502050405020303" pitchFamily="18" charset="0"/>
              </a:rPr>
              <a:t>in that age group </a:t>
            </a:r>
            <a:r>
              <a:rPr lang="en-US" sz="2200" dirty="0">
                <a:solidFill>
                  <a:srgbClr val="222222"/>
                </a:solidFill>
                <a:latin typeface="Georgia" panose="02040502050405020303" pitchFamily="18" charset="0"/>
              </a:rPr>
              <a:t>(2.524</a:t>
            </a:r>
            <a:r>
              <a:rPr lang="en-US" sz="2200" b="0" i="0" dirty="0">
                <a:solidFill>
                  <a:srgbClr val="222222"/>
                </a:solidFill>
                <a:effectLst/>
                <a:latin typeface="Georgia" panose="02040502050405020303" pitchFamily="18" charset="0"/>
              </a:rPr>
              <a:t> million) divided by the civilian labor force in that age group (37.776 million).</a:t>
            </a:r>
          </a:p>
        </p:txBody>
      </p:sp>
      <p:sp>
        <p:nvSpPr>
          <p:cNvPr id="3" name="TextBox 2">
            <a:extLst>
              <a:ext uri="{FF2B5EF4-FFF2-40B4-BE49-F238E27FC236}">
                <a16:creationId xmlns:a16="http://schemas.microsoft.com/office/drawing/2014/main" id="{16BC6506-C5FC-4453-A252-368FEC3C8525}"/>
              </a:ext>
            </a:extLst>
          </p:cNvPr>
          <p:cNvSpPr txBox="1"/>
          <p:nvPr/>
        </p:nvSpPr>
        <p:spPr>
          <a:xfrm>
            <a:off x="662729" y="903413"/>
            <a:ext cx="7122254" cy="4247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2400" b="1" dirty="0"/>
              <a:t>For example, take the Unemployment Rate</a:t>
            </a:r>
          </a:p>
        </p:txBody>
      </p:sp>
    </p:spTree>
    <p:extLst>
      <p:ext uri="{BB962C8B-B14F-4D97-AF65-F5344CB8AC3E}">
        <p14:creationId xmlns:p14="http://schemas.microsoft.com/office/powerpoint/2010/main" val="883661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7" name="Rectangle 3"/>
          <p:cNvSpPr>
            <a:spLocks noGrp="1" noChangeArrowheads="1"/>
          </p:cNvSpPr>
          <p:nvPr>
            <p:ph type="title"/>
          </p:nvPr>
        </p:nvSpPr>
        <p:spPr>
          <a:xfrm>
            <a:off x="651888" y="256563"/>
            <a:ext cx="7811628" cy="950976"/>
          </a:xfrm>
        </p:spPr>
        <p:txBody>
          <a:bodyPr/>
          <a:lstStyle/>
          <a:p>
            <a:r>
              <a:rPr lang="en-US" dirty="0"/>
              <a:t>P/C Insurer Bond Distribution,</a:t>
            </a:r>
            <a:br>
              <a:rPr lang="en-US" dirty="0"/>
            </a:br>
            <a:r>
              <a:rPr lang="en-US" dirty="0"/>
              <a:t>Year-end 2009-2019</a:t>
            </a:r>
            <a:endParaRPr lang="en-US" altLang="en-US" dirty="0"/>
          </a:p>
        </p:txBody>
      </p:sp>
      <p:sp>
        <p:nvSpPr>
          <p:cNvPr id="6" name="Text Placeholder 5"/>
          <p:cNvSpPr>
            <a:spLocks noGrp="1"/>
          </p:cNvSpPr>
          <p:nvPr>
            <p:ph type="body" sz="quarter" idx="16"/>
          </p:nvPr>
        </p:nvSpPr>
        <p:spPr>
          <a:xfrm>
            <a:off x="984868" y="6327436"/>
            <a:ext cx="7680960" cy="415018"/>
          </a:xfrm>
        </p:spPr>
        <p:txBody>
          <a:bodyPr/>
          <a:lstStyle/>
          <a:p>
            <a:endParaRPr lang="en-US" dirty="0"/>
          </a:p>
          <a:p>
            <a:r>
              <a:rPr lang="en-US" sz="1100" dirty="0"/>
              <a:t>Sources:  NAIC via S&amp;P Global</a:t>
            </a:r>
          </a:p>
        </p:txBody>
      </p:sp>
      <p:graphicFrame>
        <p:nvGraphicFramePr>
          <p:cNvPr id="23" name="Object 2"/>
          <p:cNvGraphicFramePr>
            <a:graphicFrameLocks noChangeAspect="1"/>
          </p:cNvGraphicFramePr>
          <p:nvPr>
            <p:extLst>
              <p:ext uri="{D42A27DB-BD31-4B8C-83A1-F6EECF244321}">
                <p14:modId xmlns:p14="http://schemas.microsoft.com/office/powerpoint/2010/main" val="1318906096"/>
              </p:ext>
            </p:extLst>
          </p:nvPr>
        </p:nvGraphicFramePr>
        <p:xfrm>
          <a:off x="0" y="1718263"/>
          <a:ext cx="8814816" cy="4465676"/>
        </p:xfrm>
        <a:graphic>
          <a:graphicData uri="http://schemas.openxmlformats.org/drawingml/2006/chart">
            <c:chart xmlns:c="http://schemas.openxmlformats.org/drawingml/2006/chart" xmlns:r="http://schemas.openxmlformats.org/officeDocument/2006/relationships" r:id="rId4"/>
          </a:graphicData>
        </a:graphic>
      </p:graphicFrame>
      <p:sp>
        <p:nvSpPr>
          <p:cNvPr id="19" name="PPTShape_1"/>
          <p:cNvSpPr>
            <a:spLocks noChangeArrowheads="1"/>
          </p:cNvSpPr>
          <p:nvPr/>
        </p:nvSpPr>
        <p:spPr bwMode="gray">
          <a:xfrm>
            <a:off x="932856" y="6040441"/>
            <a:ext cx="7680960" cy="560996"/>
          </a:xfrm>
          <a:prstGeom prst="rect">
            <a:avLst/>
          </a:prstGeom>
          <a:solidFill>
            <a:schemeClr val="accent2"/>
          </a:solidFill>
          <a:ln w="28575" algn="ctr">
            <a:noFill/>
            <a:miter lim="800000"/>
            <a:headEnd/>
            <a:tailEnd/>
          </a:ln>
        </p:spPr>
        <p:txBody>
          <a:bodyPr tIns="45720" bIns="45720" anchor="ctr"/>
          <a:lstStyle/>
          <a:p>
            <a:pPr algn="ctr" eaLnBrk="0" fontAlgn="base" hangingPunct="0">
              <a:lnSpc>
                <a:spcPct val="90000"/>
              </a:lnSpc>
              <a:spcAft>
                <a:spcPct val="0"/>
              </a:spcAft>
              <a:buClr>
                <a:srgbClr val="FFFFFF"/>
              </a:buClr>
              <a:buFont typeface="Wingdings" pitchFamily="2" charset="2"/>
              <a:buNone/>
            </a:pPr>
            <a:r>
              <a:rPr lang="en-US" sz="1600" b="1" dirty="0">
                <a:solidFill>
                  <a:schemeClr val="bg1"/>
                </a:solidFill>
                <a:cs typeface="Arial" charset="0"/>
              </a:rPr>
              <a:t>From 2009 to 2019, the percent of bonds with 1-5-year maturities rose from 36% to 41% but those with 10 or more years of maturity fell from 19% to 11%.</a:t>
            </a:r>
          </a:p>
        </p:txBody>
      </p:sp>
      <p:sp>
        <p:nvSpPr>
          <p:cNvPr id="3" name="TextBox 2">
            <a:extLst>
              <a:ext uri="{FF2B5EF4-FFF2-40B4-BE49-F238E27FC236}">
                <a16:creationId xmlns:a16="http://schemas.microsoft.com/office/drawing/2014/main" id="{EB952AEC-AFE4-42EF-BC9B-67F80359150E}"/>
              </a:ext>
            </a:extLst>
          </p:cNvPr>
          <p:cNvSpPr txBox="1"/>
          <p:nvPr/>
        </p:nvSpPr>
        <p:spPr>
          <a:xfrm>
            <a:off x="2676088" y="1718262"/>
            <a:ext cx="2097248"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Bonds 1-5 Years</a:t>
            </a:r>
          </a:p>
        </p:txBody>
      </p:sp>
      <p:sp>
        <p:nvSpPr>
          <p:cNvPr id="4" name="TextBox 3">
            <a:extLst>
              <a:ext uri="{FF2B5EF4-FFF2-40B4-BE49-F238E27FC236}">
                <a16:creationId xmlns:a16="http://schemas.microsoft.com/office/drawing/2014/main" id="{D5F16BF3-601E-4F31-BBA9-9F3C2127A110}"/>
              </a:ext>
            </a:extLst>
          </p:cNvPr>
          <p:cNvSpPr txBox="1"/>
          <p:nvPr/>
        </p:nvSpPr>
        <p:spPr>
          <a:xfrm>
            <a:off x="7658563" y="1330463"/>
            <a:ext cx="1072394" cy="6740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Bonds</a:t>
            </a:r>
            <a:br>
              <a:rPr lang="en-US" sz="1400" b="1" dirty="0"/>
            </a:br>
            <a:r>
              <a:rPr lang="en-US" sz="1400" b="1" dirty="0"/>
              <a:t>10 Years</a:t>
            </a:r>
            <a:br>
              <a:rPr lang="en-US" sz="1400" b="1" dirty="0"/>
            </a:br>
            <a:r>
              <a:rPr lang="en-US" sz="1400" b="1" dirty="0"/>
              <a:t>or More</a:t>
            </a:r>
          </a:p>
        </p:txBody>
      </p:sp>
      <p:sp>
        <p:nvSpPr>
          <p:cNvPr id="5" name="TextBox 4">
            <a:extLst>
              <a:ext uri="{FF2B5EF4-FFF2-40B4-BE49-F238E27FC236}">
                <a16:creationId xmlns:a16="http://schemas.microsoft.com/office/drawing/2014/main" id="{7994F4E4-7D7E-4CB7-930F-77DD4C5BE161}"/>
              </a:ext>
            </a:extLst>
          </p:cNvPr>
          <p:cNvSpPr txBox="1"/>
          <p:nvPr/>
        </p:nvSpPr>
        <p:spPr>
          <a:xfrm>
            <a:off x="1067497" y="1381247"/>
            <a:ext cx="1072394" cy="6740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Bonds</a:t>
            </a:r>
            <a:br>
              <a:rPr lang="en-US" sz="1400" b="1" dirty="0"/>
            </a:br>
            <a:r>
              <a:rPr lang="en-US" sz="1400" b="1" dirty="0"/>
              <a:t>Less Than 1 Year</a:t>
            </a:r>
          </a:p>
        </p:txBody>
      </p:sp>
      <p:sp>
        <p:nvSpPr>
          <p:cNvPr id="7" name="TextBox 6">
            <a:extLst>
              <a:ext uri="{FF2B5EF4-FFF2-40B4-BE49-F238E27FC236}">
                <a16:creationId xmlns:a16="http://schemas.microsoft.com/office/drawing/2014/main" id="{12785DDB-B9D1-4415-903F-BFD7560DFDAA}"/>
              </a:ext>
            </a:extLst>
          </p:cNvPr>
          <p:cNvSpPr txBox="1"/>
          <p:nvPr/>
        </p:nvSpPr>
        <p:spPr>
          <a:xfrm>
            <a:off x="5496186" y="1718262"/>
            <a:ext cx="2097248"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Bonds 5-10 Years</a:t>
            </a:r>
          </a:p>
        </p:txBody>
      </p:sp>
    </p:spTree>
    <p:custDataLst>
      <p:tags r:id="rId1"/>
    </p:custDataLst>
    <p:extLst>
      <p:ext uri="{BB962C8B-B14F-4D97-AF65-F5344CB8AC3E}">
        <p14:creationId xmlns:p14="http://schemas.microsoft.com/office/powerpoint/2010/main" val="1322379649"/>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148" y="2297760"/>
            <a:ext cx="7759852" cy="646331"/>
          </a:xfrm>
          <a:prstGeom prst="rect">
            <a:avLst/>
          </a:prstGeom>
        </p:spPr>
        <p:txBody>
          <a:bodyPr wrap="square">
            <a:spAutoFit/>
          </a:bodyPr>
          <a:lstStyle/>
          <a:p>
            <a:r>
              <a:rPr lang="en-US" sz="3600" dirty="0">
                <a:solidFill>
                  <a:schemeClr val="bg1"/>
                </a:solidFill>
                <a:latin typeface="+mj-lt"/>
              </a:rPr>
              <a:t>Commercial Insurance Premiums</a:t>
            </a:r>
          </a:p>
        </p:txBody>
      </p:sp>
    </p:spTree>
    <p:extLst>
      <p:ext uri="{BB962C8B-B14F-4D97-AF65-F5344CB8AC3E}">
        <p14:creationId xmlns:p14="http://schemas.microsoft.com/office/powerpoint/2010/main" val="123758745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Commercial Lines Rate Change </a:t>
            </a:r>
            <a:br>
              <a:rPr lang="en-US" dirty="0"/>
            </a:br>
            <a:r>
              <a:rPr lang="en-US" dirty="0"/>
              <a:t>(vs. Year Earlier) Since 9/09</a:t>
            </a:r>
          </a:p>
        </p:txBody>
      </p:sp>
      <p:sp>
        <p:nvSpPr>
          <p:cNvPr id="13" name="Text Placeholder 12"/>
          <p:cNvSpPr>
            <a:spLocks noGrp="1"/>
          </p:cNvSpPr>
          <p:nvPr>
            <p:ph type="body" sz="quarter" idx="16"/>
          </p:nvPr>
        </p:nvSpPr>
        <p:spPr/>
        <p:txBody>
          <a:bodyPr/>
          <a:lstStyle/>
          <a:p>
            <a:r>
              <a:rPr lang="en-US" dirty="0"/>
              <a:t>Sources: MarketScout, Insurance Information Institute.</a:t>
            </a:r>
          </a:p>
        </p:txBody>
      </p:sp>
      <p:graphicFrame>
        <p:nvGraphicFramePr>
          <p:cNvPr id="15" name="Content Placeholder 8"/>
          <p:cNvGraphicFramePr>
            <a:graphicFrameLocks/>
          </p:cNvGraphicFramePr>
          <p:nvPr/>
        </p:nvGraphicFramePr>
        <p:xfrm>
          <a:off x="234891" y="1208014"/>
          <a:ext cx="8677333" cy="4755715"/>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6"/>
          <p:cNvGrpSpPr/>
          <p:nvPr/>
        </p:nvGrpSpPr>
        <p:grpSpPr>
          <a:xfrm>
            <a:off x="2997395" y="3697835"/>
            <a:ext cx="2381110" cy="1382580"/>
            <a:chOff x="7130564" y="388721"/>
            <a:chExt cx="1510198" cy="1382580"/>
          </a:xfrm>
        </p:grpSpPr>
        <p:cxnSp>
          <p:nvCxnSpPr>
            <p:cNvPr id="8" name="Straight Arrow Connector 7"/>
            <p:cNvCxnSpPr/>
            <p:nvPr/>
          </p:nvCxnSpPr>
          <p:spPr bwMode="gray">
            <a:xfrm flipV="1">
              <a:off x="8458658" y="388721"/>
              <a:ext cx="0" cy="931603"/>
            </a:xfrm>
            <a:prstGeom prst="straightConnector1">
              <a:avLst/>
            </a:prstGeom>
            <a:ln w="28575">
              <a:solidFill>
                <a:schemeClr val="accent1"/>
              </a:solidFill>
              <a:tailEnd type="oval" w="med" len="med"/>
            </a:ln>
          </p:spPr>
          <p:style>
            <a:lnRef idx="1">
              <a:schemeClr val="accent1"/>
            </a:lnRef>
            <a:fillRef idx="0">
              <a:schemeClr val="accent1"/>
            </a:fillRef>
            <a:effectRef idx="0">
              <a:schemeClr val="accent1"/>
            </a:effectRef>
            <a:fontRef idx="minor">
              <a:schemeClr val="tx1"/>
            </a:fontRef>
          </p:style>
        </p:cxnSp>
        <p:sp>
          <p:nvSpPr>
            <p:cNvPr id="9" name="PPTShape_1"/>
            <p:cNvSpPr>
              <a:spLocks noChangeArrowheads="1"/>
            </p:cNvSpPr>
            <p:nvPr/>
          </p:nvSpPr>
          <p:spPr bwMode="gray">
            <a:xfrm>
              <a:off x="7130564" y="1271945"/>
              <a:ext cx="1510198" cy="499356"/>
            </a:xfrm>
            <a:prstGeom prst="rect">
              <a:avLst/>
            </a:prstGeom>
            <a:solidFill>
              <a:schemeClr val="accent1"/>
            </a:solidFill>
            <a:ln w="28575" algn="ctr">
              <a:noFill/>
              <a:miter lim="800000"/>
              <a:headEnd/>
              <a:tailEnd/>
            </a:ln>
          </p:spPr>
          <p:txBody>
            <a:bodyPr tIns="45720" bIns="45720" anchor="ctr"/>
            <a:lstStyle/>
            <a:p>
              <a:pPr algn="ctr" eaLnBrk="0" fontAlgn="base" hangingPunct="0">
                <a:lnSpc>
                  <a:spcPct val="90000"/>
                </a:lnSpc>
                <a:spcAft>
                  <a:spcPct val="0"/>
                </a:spcAft>
                <a:buClr>
                  <a:srgbClr val="FFFFFF"/>
                </a:buClr>
                <a:buFont typeface="Wingdings" pitchFamily="2" charset="2"/>
                <a:buNone/>
              </a:pPr>
              <a:r>
                <a:rPr lang="en-US" sz="1200" b="1" dirty="0">
                  <a:solidFill>
                    <a:schemeClr val="bg1"/>
                  </a:solidFill>
                  <a:cs typeface="Arial" charset="0"/>
                </a:rPr>
                <a:t>September 2015: First Overall Decrease Since August 2011</a:t>
              </a:r>
            </a:p>
          </p:txBody>
        </p:sp>
      </p:grpSp>
    </p:spTree>
    <p:extLst>
      <p:ext uri="{BB962C8B-B14F-4D97-AF65-F5344CB8AC3E}">
        <p14:creationId xmlns:p14="http://schemas.microsoft.com/office/powerpoint/2010/main" val="509737773"/>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5"/>
          <p:cNvSpPr txBox="1">
            <a:spLocks noGrp="1" noChangeArrowheads="1"/>
          </p:cNvSpPr>
          <p:nvPr/>
        </p:nvSpPr>
        <p:spPr bwMode="auto">
          <a:xfrm>
            <a:off x="85725" y="6961188"/>
            <a:ext cx="1352550"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0000"/>
              </a:spcBef>
              <a:spcAft>
                <a:spcPct val="0"/>
              </a:spcAft>
              <a:buClrTx/>
              <a:buFontTx/>
              <a:buNone/>
            </a:pPr>
            <a:r>
              <a:rPr lang="en-US" altLang="en-US" sz="900">
                <a:solidFill>
                  <a:srgbClr val="FFFFFF"/>
                </a:solidFill>
                <a:cs typeface="Arial" charset="0"/>
              </a:rPr>
              <a:t>12/01/09 - 9pm</a:t>
            </a:r>
          </a:p>
        </p:txBody>
      </p:sp>
      <p:sp>
        <p:nvSpPr>
          <p:cNvPr id="133123" name="Rectangle 106"/>
          <p:cNvSpPr txBox="1">
            <a:spLocks noGrp="1" noChangeArrowheads="1"/>
          </p:cNvSpPr>
          <p:nvPr/>
        </p:nvSpPr>
        <p:spPr bwMode="auto">
          <a:xfrm>
            <a:off x="2695575" y="6961188"/>
            <a:ext cx="37528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lnSpc>
                <a:spcPct val="85000"/>
              </a:lnSpc>
              <a:spcBef>
                <a:spcPct val="20000"/>
              </a:spcBef>
              <a:spcAft>
                <a:spcPct val="0"/>
              </a:spcAft>
              <a:buClrTx/>
              <a:buFontTx/>
              <a:buNone/>
            </a:pPr>
            <a:r>
              <a:rPr lang="en-US" altLang="en-US" sz="900">
                <a:solidFill>
                  <a:srgbClr val="FFFFFF"/>
                </a:solidFill>
                <a:cs typeface="Arial" charset="0"/>
              </a:rPr>
              <a:t>eSlide – P6466 – The Financial Crisis and the Future of the P/C</a:t>
            </a:r>
          </a:p>
        </p:txBody>
      </p:sp>
      <p:sp>
        <p:nvSpPr>
          <p:cNvPr id="133124" name="Rectangle 110"/>
          <p:cNvSpPr txBox="1">
            <a:spLocks noGrp="1" noChangeArrowheads="1"/>
          </p:cNvSpPr>
          <p:nvPr/>
        </p:nvSpPr>
        <p:spPr bwMode="auto">
          <a:xfrm>
            <a:off x="8601075" y="6656388"/>
            <a:ext cx="4476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r" fontAlgn="base">
              <a:lnSpc>
                <a:spcPct val="85000"/>
              </a:lnSpc>
              <a:spcBef>
                <a:spcPct val="20000"/>
              </a:spcBef>
              <a:spcAft>
                <a:spcPct val="0"/>
              </a:spcAft>
              <a:buClrTx/>
              <a:buFontTx/>
              <a:buNone/>
            </a:pPr>
            <a:fld id="{596A66CA-72D4-46B7-901D-7C640B315CE2}" type="slidenum">
              <a:rPr lang="en-US" altLang="en-US" sz="900">
                <a:solidFill>
                  <a:srgbClr val="000000"/>
                </a:solidFill>
                <a:cs typeface="Arial" charset="0"/>
              </a:rPr>
              <a:pPr algn="r" fontAlgn="base">
                <a:lnSpc>
                  <a:spcPct val="85000"/>
                </a:lnSpc>
                <a:spcBef>
                  <a:spcPct val="20000"/>
                </a:spcBef>
                <a:spcAft>
                  <a:spcPct val="0"/>
                </a:spcAft>
                <a:buClrTx/>
                <a:buFontTx/>
                <a:buNone/>
              </a:pPr>
              <a:t>33</a:t>
            </a:fld>
            <a:endParaRPr lang="en-US" altLang="en-US" sz="900">
              <a:solidFill>
                <a:srgbClr val="000000"/>
              </a:solidFill>
              <a:cs typeface="Arial" charset="0"/>
            </a:endParaRPr>
          </a:p>
        </p:txBody>
      </p:sp>
      <p:sp>
        <p:nvSpPr>
          <p:cNvPr id="133125" name="Rectangle 7"/>
          <p:cNvSpPr>
            <a:spLocks noGrp="1" noChangeArrowheads="1"/>
          </p:cNvSpPr>
          <p:nvPr>
            <p:ph type="title" idx="4294967295"/>
          </p:nvPr>
        </p:nvSpPr>
        <p:spPr>
          <a:xfrm>
            <a:off x="940526" y="219074"/>
            <a:ext cx="7154850" cy="567659"/>
          </a:xfrm>
        </p:spPr>
        <p:txBody>
          <a:bodyPr/>
          <a:lstStyle/>
          <a:p>
            <a:r>
              <a:rPr lang="en-US" altLang="en-US" dirty="0">
                <a:latin typeface="Arial" panose="020B0604020202020204" pitchFamily="34" charset="0"/>
              </a:rPr>
              <a:t>Workers Comp Premiums, 2007–2020</a:t>
            </a:r>
          </a:p>
        </p:txBody>
      </p:sp>
      <p:sp>
        <p:nvSpPr>
          <p:cNvPr id="133126" name="Text Box 5"/>
          <p:cNvSpPr txBox="1">
            <a:spLocks noChangeArrowheads="1"/>
          </p:cNvSpPr>
          <p:nvPr/>
        </p:nvSpPr>
        <p:spPr bwMode="auto">
          <a:xfrm>
            <a:off x="523142" y="6300788"/>
            <a:ext cx="809771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Monthly, not seasonally adjusted, through August 2020.</a:t>
            </a:r>
          </a:p>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Sources: U.S. Bureau of Labor Statistics, Producer Price Index (WC premiums Index) and private employment; National Bureau of Economic Research (recession dates); Insurance Information Institute.</a:t>
            </a:r>
          </a:p>
        </p:txBody>
      </p:sp>
      <p:graphicFrame>
        <p:nvGraphicFramePr>
          <p:cNvPr id="133127" name="Object 2"/>
          <p:cNvGraphicFramePr>
            <a:graphicFrameLocks noChangeAspect="1"/>
          </p:cNvGraphicFramePr>
          <p:nvPr>
            <p:extLst>
              <p:ext uri="{D42A27DB-BD31-4B8C-83A1-F6EECF244321}">
                <p14:modId xmlns:p14="http://schemas.microsoft.com/office/powerpoint/2010/main" val="1225836126"/>
              </p:ext>
            </p:extLst>
          </p:nvPr>
        </p:nvGraphicFramePr>
        <p:xfrm>
          <a:off x="420687" y="1547132"/>
          <a:ext cx="8404225" cy="4838700"/>
        </p:xfrm>
        <a:graphic>
          <a:graphicData uri="http://schemas.openxmlformats.org/presentationml/2006/ole">
            <mc:AlternateContent xmlns:mc="http://schemas.openxmlformats.org/markup-compatibility/2006">
              <mc:Choice xmlns:v="urn:schemas-microsoft-com:vml" Requires="v">
                <p:oleObj spid="_x0000_s100526" name="Chart" r:id="rId4" imgW="8343852" imgH="4381571" progId="MSGraph.Chart.8">
                  <p:embed followColorScheme="full"/>
                </p:oleObj>
              </mc:Choice>
              <mc:Fallback>
                <p:oleObj name="Chart" r:id="rId4" imgW="8343852" imgH="4381571" progId="MSGraph.Chart.8">
                  <p:embed followColorScheme="full"/>
                  <p:pic>
                    <p:nvPicPr>
                      <p:cNvPr id="133127" name="Object 2"/>
                      <p:cNvPicPr>
                        <a:picLocks noChangeAspect="1" noChangeArrowheads="1"/>
                      </p:cNvPicPr>
                      <p:nvPr/>
                    </p:nvPicPr>
                    <p:blipFill>
                      <a:blip r:embed="rId5"/>
                      <a:srcRect/>
                      <a:stretch>
                        <a:fillRect/>
                      </a:stretch>
                    </p:blipFill>
                    <p:spPr bwMode="auto">
                      <a:xfrm>
                        <a:off x="420687" y="1547132"/>
                        <a:ext cx="84042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Date Placeholder 11"/>
          <p:cNvSpPr>
            <a:spLocks noGrp="1"/>
          </p:cNvSpPr>
          <p:nvPr>
            <p:ph type="dt" sz="quarter" idx="10"/>
          </p:nvPr>
        </p:nvSpPr>
        <p:spPr/>
        <p:txBody>
          <a:bodyPr/>
          <a:lstStyle/>
          <a:p>
            <a:pPr>
              <a:defRPr/>
            </a:pPr>
            <a:endParaRPr lang="en-US" dirty="0">
              <a:solidFill>
                <a:srgbClr val="FFFFFF"/>
              </a:solidFill>
            </a:endParaRPr>
          </a:p>
        </p:txBody>
      </p:sp>
      <p:sp>
        <p:nvSpPr>
          <p:cNvPr id="133132" name="Slide Number Placeholder 1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0000"/>
              </a:spcBef>
              <a:buClrTx/>
              <a:buFontTx/>
              <a:buNone/>
            </a:pPr>
            <a:fld id="{46B904B8-BB1A-4D80-AA36-25600A24DC73}" type="slidenum">
              <a:rPr lang="en-US" altLang="en-US" sz="900" smtClean="0">
                <a:solidFill>
                  <a:srgbClr val="000000"/>
                </a:solidFill>
              </a:rPr>
              <a:pPr>
                <a:lnSpc>
                  <a:spcPct val="85000"/>
                </a:lnSpc>
                <a:spcBef>
                  <a:spcPct val="20000"/>
                </a:spcBef>
                <a:buClrTx/>
                <a:buFontTx/>
                <a:buNone/>
              </a:pPr>
              <a:t>33</a:t>
            </a:fld>
            <a:endParaRPr lang="en-US" altLang="en-US" sz="900">
              <a:solidFill>
                <a:srgbClr val="000000"/>
              </a:solidFill>
            </a:endParaRPr>
          </a:p>
        </p:txBody>
      </p:sp>
      <p:sp>
        <p:nvSpPr>
          <p:cNvPr id="2" name="TextBox 1">
            <a:extLst>
              <a:ext uri="{FF2B5EF4-FFF2-40B4-BE49-F238E27FC236}">
                <a16:creationId xmlns:a16="http://schemas.microsoft.com/office/drawing/2014/main" id="{2D8BADF1-14B5-4984-B678-10299734C3B8}"/>
              </a:ext>
            </a:extLst>
          </p:cNvPr>
          <p:cNvSpPr txBox="1"/>
          <p:nvPr/>
        </p:nvSpPr>
        <p:spPr>
          <a:xfrm>
            <a:off x="181520" y="1122023"/>
            <a:ext cx="1352549"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Index:</a:t>
            </a:r>
            <a:br>
              <a:rPr lang="en-US" sz="1400" b="1" dirty="0"/>
            </a:br>
            <a:r>
              <a:rPr lang="en-US" sz="1400" b="1" dirty="0"/>
              <a:t>Jan 2007=100</a:t>
            </a:r>
          </a:p>
        </p:txBody>
      </p:sp>
      <p:sp>
        <p:nvSpPr>
          <p:cNvPr id="6" name="TextBox 5">
            <a:extLst>
              <a:ext uri="{FF2B5EF4-FFF2-40B4-BE49-F238E27FC236}">
                <a16:creationId xmlns:a16="http://schemas.microsoft.com/office/drawing/2014/main" id="{67E6BCAE-FCA7-44EB-B030-E0198FCD9166}"/>
              </a:ext>
            </a:extLst>
          </p:cNvPr>
          <p:cNvSpPr txBox="1"/>
          <p:nvPr/>
        </p:nvSpPr>
        <p:spPr>
          <a:xfrm>
            <a:off x="1871714" y="786733"/>
            <a:ext cx="6729361" cy="867930"/>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solidFill>
                  <a:srgbClr val="00B050"/>
                </a:solidFill>
              </a:rPr>
              <a:t>Remarkably, total Workers Comp premiums have declined almost continually since 2007. From January 2007 to August 2020, -11.4%. This is even more remarkable given that total private employment rose by 14.7 million through February 2020 (+6.4 million through August 2020).</a:t>
            </a:r>
          </a:p>
        </p:txBody>
      </p:sp>
    </p:spTree>
    <p:extLst>
      <p:ext uri="{BB962C8B-B14F-4D97-AF65-F5344CB8AC3E}">
        <p14:creationId xmlns:p14="http://schemas.microsoft.com/office/powerpoint/2010/main" val="200598959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5"/>
          <p:cNvSpPr txBox="1">
            <a:spLocks noGrp="1" noChangeArrowheads="1"/>
          </p:cNvSpPr>
          <p:nvPr/>
        </p:nvSpPr>
        <p:spPr bwMode="auto">
          <a:xfrm>
            <a:off x="85725" y="6961188"/>
            <a:ext cx="1352550"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0000"/>
              </a:spcBef>
              <a:spcAft>
                <a:spcPct val="0"/>
              </a:spcAft>
              <a:buClrTx/>
              <a:buFontTx/>
              <a:buNone/>
            </a:pPr>
            <a:r>
              <a:rPr lang="en-US" altLang="en-US" sz="900">
                <a:solidFill>
                  <a:srgbClr val="FFFFFF"/>
                </a:solidFill>
                <a:cs typeface="Arial" charset="0"/>
              </a:rPr>
              <a:t>12/01/09 - 9pm</a:t>
            </a:r>
          </a:p>
        </p:txBody>
      </p:sp>
      <p:sp>
        <p:nvSpPr>
          <p:cNvPr id="133123" name="Rectangle 106"/>
          <p:cNvSpPr txBox="1">
            <a:spLocks noGrp="1" noChangeArrowheads="1"/>
          </p:cNvSpPr>
          <p:nvPr/>
        </p:nvSpPr>
        <p:spPr bwMode="auto">
          <a:xfrm>
            <a:off x="2695575" y="6961188"/>
            <a:ext cx="37528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lnSpc>
                <a:spcPct val="85000"/>
              </a:lnSpc>
              <a:spcBef>
                <a:spcPct val="20000"/>
              </a:spcBef>
              <a:spcAft>
                <a:spcPct val="0"/>
              </a:spcAft>
              <a:buClrTx/>
              <a:buFontTx/>
              <a:buNone/>
            </a:pPr>
            <a:r>
              <a:rPr lang="en-US" altLang="en-US" sz="900">
                <a:solidFill>
                  <a:srgbClr val="FFFFFF"/>
                </a:solidFill>
                <a:cs typeface="Arial" charset="0"/>
              </a:rPr>
              <a:t>eSlide – P6466 – The Financial Crisis and the Future of the P/C</a:t>
            </a:r>
          </a:p>
        </p:txBody>
      </p:sp>
      <p:sp>
        <p:nvSpPr>
          <p:cNvPr id="133124" name="Rectangle 110"/>
          <p:cNvSpPr txBox="1">
            <a:spLocks noGrp="1" noChangeArrowheads="1"/>
          </p:cNvSpPr>
          <p:nvPr/>
        </p:nvSpPr>
        <p:spPr bwMode="auto">
          <a:xfrm>
            <a:off x="8601075" y="6656388"/>
            <a:ext cx="4476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r" fontAlgn="base">
              <a:lnSpc>
                <a:spcPct val="85000"/>
              </a:lnSpc>
              <a:spcBef>
                <a:spcPct val="20000"/>
              </a:spcBef>
              <a:spcAft>
                <a:spcPct val="0"/>
              </a:spcAft>
              <a:buClrTx/>
              <a:buFontTx/>
              <a:buNone/>
            </a:pPr>
            <a:fld id="{596A66CA-72D4-46B7-901D-7C640B315CE2}" type="slidenum">
              <a:rPr lang="en-US" altLang="en-US" sz="900">
                <a:solidFill>
                  <a:srgbClr val="000000"/>
                </a:solidFill>
                <a:cs typeface="Arial" charset="0"/>
              </a:rPr>
              <a:pPr algn="r" fontAlgn="base">
                <a:lnSpc>
                  <a:spcPct val="85000"/>
                </a:lnSpc>
                <a:spcBef>
                  <a:spcPct val="20000"/>
                </a:spcBef>
                <a:spcAft>
                  <a:spcPct val="0"/>
                </a:spcAft>
                <a:buClrTx/>
                <a:buFontTx/>
                <a:buNone/>
              </a:pPr>
              <a:t>34</a:t>
            </a:fld>
            <a:endParaRPr lang="en-US" altLang="en-US" sz="900">
              <a:solidFill>
                <a:srgbClr val="000000"/>
              </a:solidFill>
              <a:cs typeface="Arial" charset="0"/>
            </a:endParaRPr>
          </a:p>
        </p:txBody>
      </p:sp>
      <p:sp>
        <p:nvSpPr>
          <p:cNvPr id="133125" name="Rectangle 7"/>
          <p:cNvSpPr>
            <a:spLocks noGrp="1" noChangeArrowheads="1"/>
          </p:cNvSpPr>
          <p:nvPr>
            <p:ph type="title" idx="4294967295"/>
          </p:nvPr>
        </p:nvSpPr>
        <p:spPr>
          <a:xfrm>
            <a:off x="940526" y="219074"/>
            <a:ext cx="7154850" cy="567659"/>
          </a:xfrm>
        </p:spPr>
        <p:txBody>
          <a:bodyPr/>
          <a:lstStyle/>
          <a:p>
            <a:r>
              <a:rPr lang="en-US" altLang="en-US" dirty="0">
                <a:latin typeface="Arial" panose="020B0604020202020204" pitchFamily="34" charset="0"/>
              </a:rPr>
              <a:t>CMP and Liability Premiums, 2007–2020</a:t>
            </a:r>
          </a:p>
        </p:txBody>
      </p:sp>
      <p:sp>
        <p:nvSpPr>
          <p:cNvPr id="133126" name="Text Box 5"/>
          <p:cNvSpPr txBox="1">
            <a:spLocks noChangeArrowheads="1"/>
          </p:cNvSpPr>
          <p:nvPr/>
        </p:nvSpPr>
        <p:spPr bwMode="auto">
          <a:xfrm>
            <a:off x="523142" y="6300788"/>
            <a:ext cx="809771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Monthly, not seasonally adjusted, through August 2020.</a:t>
            </a:r>
          </a:p>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Sources: U.S. Bureau of Labor Statistics, Producer Price Index (CMP premiums Index) and private employment; National Bureau of Economic Research (recession dates); Insurance Information Institute.</a:t>
            </a:r>
          </a:p>
        </p:txBody>
      </p:sp>
      <p:graphicFrame>
        <p:nvGraphicFramePr>
          <p:cNvPr id="133127" name="Object 2"/>
          <p:cNvGraphicFramePr>
            <a:graphicFrameLocks noChangeAspect="1"/>
          </p:cNvGraphicFramePr>
          <p:nvPr>
            <p:extLst>
              <p:ext uri="{D42A27DB-BD31-4B8C-83A1-F6EECF244321}">
                <p14:modId xmlns:p14="http://schemas.microsoft.com/office/powerpoint/2010/main" val="2478611543"/>
              </p:ext>
            </p:extLst>
          </p:nvPr>
        </p:nvGraphicFramePr>
        <p:xfrm>
          <a:off x="369886" y="1639888"/>
          <a:ext cx="8404225" cy="4838700"/>
        </p:xfrm>
        <a:graphic>
          <a:graphicData uri="http://schemas.openxmlformats.org/presentationml/2006/ole">
            <mc:AlternateContent xmlns:mc="http://schemas.openxmlformats.org/markup-compatibility/2006">
              <mc:Choice xmlns:v="urn:schemas-microsoft-com:vml" Requires="v">
                <p:oleObj spid="_x0000_s101543" name="Chart" r:id="rId4" imgW="8343852" imgH="4381571" progId="MSGraph.Chart.8">
                  <p:embed followColorScheme="full"/>
                </p:oleObj>
              </mc:Choice>
              <mc:Fallback>
                <p:oleObj name="Chart" r:id="rId4" imgW="8343852" imgH="4381571" progId="MSGraph.Chart.8">
                  <p:embed followColorScheme="full"/>
                  <p:pic>
                    <p:nvPicPr>
                      <p:cNvPr id="133127" name="Object 2"/>
                      <p:cNvPicPr>
                        <a:picLocks noChangeAspect="1" noChangeArrowheads="1"/>
                      </p:cNvPicPr>
                      <p:nvPr/>
                    </p:nvPicPr>
                    <p:blipFill>
                      <a:blip r:embed="rId5"/>
                      <a:srcRect/>
                      <a:stretch>
                        <a:fillRect/>
                      </a:stretch>
                    </p:blipFill>
                    <p:spPr bwMode="auto">
                      <a:xfrm>
                        <a:off x="369886" y="1639888"/>
                        <a:ext cx="84042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Date Placeholder 11"/>
          <p:cNvSpPr>
            <a:spLocks noGrp="1"/>
          </p:cNvSpPr>
          <p:nvPr>
            <p:ph type="dt" sz="quarter" idx="10"/>
          </p:nvPr>
        </p:nvSpPr>
        <p:spPr/>
        <p:txBody>
          <a:bodyPr/>
          <a:lstStyle/>
          <a:p>
            <a:pPr>
              <a:defRPr/>
            </a:pPr>
            <a:endParaRPr lang="en-US" dirty="0">
              <a:solidFill>
                <a:srgbClr val="FFFFFF"/>
              </a:solidFill>
            </a:endParaRPr>
          </a:p>
        </p:txBody>
      </p:sp>
      <p:sp>
        <p:nvSpPr>
          <p:cNvPr id="133132" name="Slide Number Placeholder 1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0000"/>
              </a:spcBef>
              <a:buClrTx/>
              <a:buFontTx/>
              <a:buNone/>
            </a:pPr>
            <a:fld id="{46B904B8-BB1A-4D80-AA36-25600A24DC73}" type="slidenum">
              <a:rPr lang="en-US" altLang="en-US" sz="900" smtClean="0">
                <a:solidFill>
                  <a:srgbClr val="000000"/>
                </a:solidFill>
              </a:rPr>
              <a:pPr>
                <a:lnSpc>
                  <a:spcPct val="85000"/>
                </a:lnSpc>
                <a:spcBef>
                  <a:spcPct val="20000"/>
                </a:spcBef>
                <a:buClrTx/>
                <a:buFontTx/>
                <a:buNone/>
              </a:pPr>
              <a:t>34</a:t>
            </a:fld>
            <a:endParaRPr lang="en-US" altLang="en-US" sz="900">
              <a:solidFill>
                <a:srgbClr val="000000"/>
              </a:solidFill>
            </a:endParaRPr>
          </a:p>
        </p:txBody>
      </p:sp>
      <p:sp>
        <p:nvSpPr>
          <p:cNvPr id="2" name="TextBox 1">
            <a:extLst>
              <a:ext uri="{FF2B5EF4-FFF2-40B4-BE49-F238E27FC236}">
                <a16:creationId xmlns:a16="http://schemas.microsoft.com/office/drawing/2014/main" id="{2D8BADF1-14B5-4984-B678-10299734C3B8}"/>
              </a:ext>
            </a:extLst>
          </p:cNvPr>
          <p:cNvSpPr txBox="1"/>
          <p:nvPr/>
        </p:nvSpPr>
        <p:spPr>
          <a:xfrm>
            <a:off x="181520" y="1122023"/>
            <a:ext cx="1352549"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Index:</a:t>
            </a:r>
            <a:br>
              <a:rPr lang="en-US" sz="1400" b="1" dirty="0"/>
            </a:br>
            <a:r>
              <a:rPr lang="en-US" sz="1400" b="1" dirty="0"/>
              <a:t>Jan 2007=100</a:t>
            </a:r>
          </a:p>
        </p:txBody>
      </p:sp>
      <p:sp>
        <p:nvSpPr>
          <p:cNvPr id="6" name="TextBox 5">
            <a:extLst>
              <a:ext uri="{FF2B5EF4-FFF2-40B4-BE49-F238E27FC236}">
                <a16:creationId xmlns:a16="http://schemas.microsoft.com/office/drawing/2014/main" id="{67E6BCAE-FCA7-44EB-B030-E0198FCD9166}"/>
              </a:ext>
            </a:extLst>
          </p:cNvPr>
          <p:cNvSpPr txBox="1"/>
          <p:nvPr/>
        </p:nvSpPr>
        <p:spPr>
          <a:xfrm>
            <a:off x="1733006" y="786733"/>
            <a:ext cx="6868069" cy="867930"/>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solidFill>
                  <a:srgbClr val="00B050"/>
                </a:solidFill>
              </a:rPr>
              <a:t>Since 2007, total CMP premiums have risen about 14%. The “Great Recession” slowed this increase but not the current recession. Premium increases for liability insurance were slowed by both recessions but rose by about 10% overall.</a:t>
            </a:r>
          </a:p>
        </p:txBody>
      </p:sp>
    </p:spTree>
    <p:extLst>
      <p:ext uri="{BB962C8B-B14F-4D97-AF65-F5344CB8AC3E}">
        <p14:creationId xmlns:p14="http://schemas.microsoft.com/office/powerpoint/2010/main" val="1949882641"/>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defTabSz="114300">
              <a:lnSpc>
                <a:spcPct val="95000"/>
              </a:lnSpc>
              <a:spcBef>
                <a:spcPct val="25000"/>
              </a:spcBef>
            </a:pPr>
            <a:r>
              <a:rPr lang="en-US" dirty="0">
                <a:solidFill>
                  <a:srgbClr val="FFFFFF"/>
                </a:solidFill>
              </a:rPr>
              <a:t>COVID-19 and its effect on</a:t>
            </a:r>
            <a:br>
              <a:rPr lang="en-US" dirty="0">
                <a:solidFill>
                  <a:srgbClr val="FFFFFF"/>
                </a:solidFill>
              </a:rPr>
            </a:br>
            <a:r>
              <a:rPr lang="en-US" dirty="0">
                <a:solidFill>
                  <a:srgbClr val="FFFFFF"/>
                </a:solidFill>
              </a:rPr>
              <a:t>the P/C Insurance Industry</a:t>
            </a:r>
            <a:br>
              <a:rPr lang="en-US" i="1" dirty="0">
                <a:solidFill>
                  <a:srgbClr val="FFFFFF"/>
                </a:solidFill>
              </a:rPr>
            </a:br>
            <a:endParaRPr lang="en-US" i="1" dirty="0">
              <a:solidFill>
                <a:srgbClr val="FFFFFF"/>
              </a:solidFill>
            </a:endParaRPr>
          </a:p>
        </p:txBody>
      </p:sp>
    </p:spTree>
    <p:extLst>
      <p:ext uri="{BB962C8B-B14F-4D97-AF65-F5344CB8AC3E}">
        <p14:creationId xmlns:p14="http://schemas.microsoft.com/office/powerpoint/2010/main" val="10218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4C42D6F5-C421-484C-9CE5-AEBC17426087}"/>
              </a:ext>
            </a:extLst>
          </p:cNvPr>
          <p:cNvSpPr/>
          <p:nvPr/>
        </p:nvSpPr>
        <p:spPr bwMode="gray">
          <a:xfrm>
            <a:off x="0" y="1537969"/>
            <a:ext cx="9144000" cy="36341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lnSpc>
                <a:spcPct val="90000"/>
              </a:lnSpc>
              <a:defRPr/>
            </a:pPr>
            <a:endParaRPr lang="en-US" sz="1500" b="1" dirty="0">
              <a:solidFill>
                <a:prstClr val="white"/>
              </a:solidFill>
              <a:latin typeface="Calibri" panose="020F0502020204030204"/>
            </a:endParaRPr>
          </a:p>
        </p:txBody>
      </p:sp>
      <p:sp>
        <p:nvSpPr>
          <p:cNvPr id="2" name="Title 1">
            <a:extLst>
              <a:ext uri="{FF2B5EF4-FFF2-40B4-BE49-F238E27FC236}">
                <a16:creationId xmlns:a16="http://schemas.microsoft.com/office/drawing/2014/main" id="{A3306695-F122-493B-A27D-CFD0D1AC29D2}"/>
              </a:ext>
            </a:extLst>
          </p:cNvPr>
          <p:cNvSpPr>
            <a:spLocks noGrp="1"/>
          </p:cNvSpPr>
          <p:nvPr>
            <p:ph type="title"/>
          </p:nvPr>
        </p:nvSpPr>
        <p:spPr>
          <a:xfrm>
            <a:off x="1048624" y="232327"/>
            <a:ext cx="7766192" cy="950976"/>
          </a:xfrm>
        </p:spPr>
        <p:txBody>
          <a:bodyPr/>
          <a:lstStyle/>
          <a:p>
            <a:r>
              <a:rPr lang="en-US" dirty="0"/>
              <a:t>We Are Working and Playing Differently</a:t>
            </a:r>
          </a:p>
        </p:txBody>
      </p:sp>
      <p:pic>
        <p:nvPicPr>
          <p:cNvPr id="13" name="Picture 12">
            <a:extLst>
              <a:ext uri="{FF2B5EF4-FFF2-40B4-BE49-F238E27FC236}">
                <a16:creationId xmlns:a16="http://schemas.microsoft.com/office/drawing/2014/main" id="{BB501CE1-00F3-45F4-A7B1-F5EE8C93214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bwMode="gray">
          <a:xfrm>
            <a:off x="312920" y="2020790"/>
            <a:ext cx="2057400" cy="2057400"/>
          </a:xfrm>
          <a:prstGeom prst="ellipse">
            <a:avLst/>
          </a:prstGeom>
        </p:spPr>
      </p:pic>
      <p:pic>
        <p:nvPicPr>
          <p:cNvPr id="31" name="Picture 30">
            <a:extLst>
              <a:ext uri="{FF2B5EF4-FFF2-40B4-BE49-F238E27FC236}">
                <a16:creationId xmlns:a16="http://schemas.microsoft.com/office/drawing/2014/main" id="{0B0B88F5-309D-4785-99A3-C33BB073ABEA}"/>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bwMode="gray">
          <a:xfrm>
            <a:off x="2468371" y="2020790"/>
            <a:ext cx="2057400" cy="2057400"/>
          </a:xfrm>
          <a:prstGeom prst="ellipse">
            <a:avLst/>
          </a:prstGeom>
        </p:spPr>
      </p:pic>
      <p:pic>
        <p:nvPicPr>
          <p:cNvPr id="33" name="Picture 32">
            <a:extLst>
              <a:ext uri="{FF2B5EF4-FFF2-40B4-BE49-F238E27FC236}">
                <a16:creationId xmlns:a16="http://schemas.microsoft.com/office/drawing/2014/main" id="{5BAAC3DE-CA79-438E-A201-FEC37368ADF2}"/>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bwMode="gray">
          <a:xfrm>
            <a:off x="6779271" y="2020790"/>
            <a:ext cx="2057400" cy="2057400"/>
          </a:xfrm>
          <a:prstGeom prst="ellipse">
            <a:avLst/>
          </a:prstGeom>
        </p:spPr>
      </p:pic>
      <p:pic>
        <p:nvPicPr>
          <p:cNvPr id="37" name="Picture 36">
            <a:extLst>
              <a:ext uri="{FF2B5EF4-FFF2-40B4-BE49-F238E27FC236}">
                <a16:creationId xmlns:a16="http://schemas.microsoft.com/office/drawing/2014/main" id="{4AC55A6F-0F6D-48E0-80FB-2D5767113F8B}"/>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bwMode="gray">
          <a:xfrm>
            <a:off x="4623821" y="2020790"/>
            <a:ext cx="2057400" cy="2057400"/>
          </a:xfrm>
          <a:prstGeom prst="ellipse">
            <a:avLst/>
          </a:prstGeom>
        </p:spPr>
      </p:pic>
      <p:sp>
        <p:nvSpPr>
          <p:cNvPr id="38" name="TextBox 37">
            <a:extLst>
              <a:ext uri="{FF2B5EF4-FFF2-40B4-BE49-F238E27FC236}">
                <a16:creationId xmlns:a16="http://schemas.microsoft.com/office/drawing/2014/main" id="{6EBA7B59-1E00-4632-A2D3-12C384154A70}"/>
              </a:ext>
            </a:extLst>
          </p:cNvPr>
          <p:cNvSpPr txBox="1"/>
          <p:nvPr/>
        </p:nvSpPr>
        <p:spPr bwMode="gray">
          <a:xfrm>
            <a:off x="482633" y="4244696"/>
            <a:ext cx="1717974" cy="646331"/>
          </a:xfrm>
          <a:prstGeom prst="rect">
            <a:avLst/>
          </a:prstGeom>
          <a:noFill/>
        </p:spPr>
        <p:txBody>
          <a:bodyPr wrap="square" rtlCol="0">
            <a:spAutoFit/>
          </a:bodyPr>
          <a:lstStyle/>
          <a:p>
            <a:pPr algn="ctr" defTabSz="685800">
              <a:lnSpc>
                <a:spcPct val="90000"/>
              </a:lnSpc>
              <a:defRPr/>
            </a:pPr>
            <a:r>
              <a:rPr lang="en-US" sz="2000" b="1" dirty="0">
                <a:solidFill>
                  <a:prstClr val="white"/>
                </a:solidFill>
                <a:latin typeface="Arial" panose="020B0604020202020204" pitchFamily="34" charset="0"/>
                <a:cs typeface="Arial" panose="020B0604020202020204" pitchFamily="34" charset="0"/>
              </a:rPr>
              <a:t>Zoom Meetings</a:t>
            </a:r>
          </a:p>
        </p:txBody>
      </p:sp>
      <p:sp>
        <p:nvSpPr>
          <p:cNvPr id="39" name="TextBox 38">
            <a:extLst>
              <a:ext uri="{FF2B5EF4-FFF2-40B4-BE49-F238E27FC236}">
                <a16:creationId xmlns:a16="http://schemas.microsoft.com/office/drawing/2014/main" id="{E23B0500-30F8-4971-BBBD-A1606283F0F0}"/>
              </a:ext>
            </a:extLst>
          </p:cNvPr>
          <p:cNvSpPr txBox="1"/>
          <p:nvPr/>
        </p:nvSpPr>
        <p:spPr bwMode="gray">
          <a:xfrm>
            <a:off x="2657121" y="4244696"/>
            <a:ext cx="1717974" cy="646331"/>
          </a:xfrm>
          <a:prstGeom prst="rect">
            <a:avLst/>
          </a:prstGeom>
          <a:noFill/>
        </p:spPr>
        <p:txBody>
          <a:bodyPr wrap="square" rtlCol="0">
            <a:spAutoFit/>
          </a:bodyPr>
          <a:lstStyle/>
          <a:p>
            <a:pPr algn="ctr" defTabSz="685800">
              <a:lnSpc>
                <a:spcPct val="90000"/>
              </a:lnSpc>
              <a:defRPr/>
            </a:pPr>
            <a:r>
              <a:rPr lang="en-US" sz="2000" b="1" dirty="0">
                <a:solidFill>
                  <a:prstClr val="white"/>
                </a:solidFill>
                <a:latin typeface="Arial" panose="020B0604020202020204" pitchFamily="34" charset="0"/>
                <a:cs typeface="Arial" panose="020B0604020202020204" pitchFamily="34" charset="0"/>
              </a:rPr>
              <a:t>Restaurant</a:t>
            </a:r>
          </a:p>
          <a:p>
            <a:pPr algn="ctr" defTabSz="685800">
              <a:lnSpc>
                <a:spcPct val="90000"/>
              </a:lnSpc>
              <a:defRPr/>
            </a:pPr>
            <a:r>
              <a:rPr lang="en-US" sz="2000" b="1" dirty="0">
                <a:solidFill>
                  <a:prstClr val="white"/>
                </a:solidFill>
                <a:latin typeface="Arial" panose="020B0604020202020204" pitchFamily="34" charset="0"/>
                <a:cs typeface="Arial" panose="020B0604020202020204" pitchFamily="34" charset="0"/>
              </a:rPr>
              <a:t>Take Out</a:t>
            </a:r>
          </a:p>
        </p:txBody>
      </p:sp>
      <p:sp>
        <p:nvSpPr>
          <p:cNvPr id="40" name="TextBox 39">
            <a:extLst>
              <a:ext uri="{FF2B5EF4-FFF2-40B4-BE49-F238E27FC236}">
                <a16:creationId xmlns:a16="http://schemas.microsoft.com/office/drawing/2014/main" id="{17662582-6998-4DB5-8F0A-9820991689F6}"/>
              </a:ext>
            </a:extLst>
          </p:cNvPr>
          <p:cNvSpPr txBox="1"/>
          <p:nvPr/>
        </p:nvSpPr>
        <p:spPr bwMode="gray">
          <a:xfrm>
            <a:off x="4831609" y="4244696"/>
            <a:ext cx="1717974" cy="646331"/>
          </a:xfrm>
          <a:prstGeom prst="rect">
            <a:avLst/>
          </a:prstGeom>
          <a:noFill/>
        </p:spPr>
        <p:txBody>
          <a:bodyPr wrap="square" rtlCol="0">
            <a:spAutoFit/>
          </a:bodyPr>
          <a:lstStyle/>
          <a:p>
            <a:pPr algn="ctr" defTabSz="685800">
              <a:lnSpc>
                <a:spcPct val="90000"/>
              </a:lnSpc>
              <a:defRPr/>
            </a:pPr>
            <a:r>
              <a:rPr lang="en-US" sz="2000" b="1" dirty="0">
                <a:solidFill>
                  <a:prstClr val="white"/>
                </a:solidFill>
                <a:latin typeface="Arial" panose="020B0604020202020204" pitchFamily="34" charset="0"/>
                <a:cs typeface="Arial" panose="020B0604020202020204" pitchFamily="34" charset="0"/>
              </a:rPr>
              <a:t>Staying</a:t>
            </a:r>
            <a:br>
              <a:rPr lang="en-US" sz="2000" b="1" dirty="0">
                <a:solidFill>
                  <a:prstClr val="white"/>
                </a:solidFill>
                <a:latin typeface="Arial" panose="020B0604020202020204" pitchFamily="34" charset="0"/>
                <a:cs typeface="Arial" panose="020B0604020202020204" pitchFamily="34" charset="0"/>
              </a:rPr>
            </a:br>
            <a:r>
              <a:rPr lang="en-US" sz="2000" b="1" dirty="0">
                <a:solidFill>
                  <a:prstClr val="white"/>
                </a:solidFill>
                <a:latin typeface="Arial" panose="020B0604020202020204" pitchFamily="34" charset="0"/>
                <a:cs typeface="Arial" panose="020B0604020202020204" pitchFamily="34" charset="0"/>
              </a:rPr>
              <a:t>Home</a:t>
            </a:r>
          </a:p>
        </p:txBody>
      </p:sp>
      <p:sp>
        <p:nvSpPr>
          <p:cNvPr id="41" name="TextBox 40">
            <a:extLst>
              <a:ext uri="{FF2B5EF4-FFF2-40B4-BE49-F238E27FC236}">
                <a16:creationId xmlns:a16="http://schemas.microsoft.com/office/drawing/2014/main" id="{12A6976D-2447-4D1A-AD1B-74F882E34B67}"/>
              </a:ext>
            </a:extLst>
          </p:cNvPr>
          <p:cNvSpPr txBox="1"/>
          <p:nvPr/>
        </p:nvSpPr>
        <p:spPr bwMode="gray">
          <a:xfrm>
            <a:off x="7006097" y="4244696"/>
            <a:ext cx="1717974" cy="646331"/>
          </a:xfrm>
          <a:prstGeom prst="rect">
            <a:avLst/>
          </a:prstGeom>
          <a:noFill/>
        </p:spPr>
        <p:txBody>
          <a:bodyPr wrap="square" rtlCol="0">
            <a:spAutoFit/>
          </a:bodyPr>
          <a:lstStyle/>
          <a:p>
            <a:pPr algn="ctr" defTabSz="685800">
              <a:lnSpc>
                <a:spcPct val="90000"/>
              </a:lnSpc>
              <a:defRPr/>
            </a:pPr>
            <a:r>
              <a:rPr lang="en-US" sz="2000" b="1" dirty="0">
                <a:solidFill>
                  <a:prstClr val="white"/>
                </a:solidFill>
                <a:latin typeface="Arial" panose="020B0604020202020204" pitchFamily="34" charset="0"/>
                <a:cs typeface="Arial" panose="020B0604020202020204" pitchFamily="34" charset="0"/>
              </a:rPr>
              <a:t>Social Distancing</a:t>
            </a:r>
          </a:p>
        </p:txBody>
      </p:sp>
    </p:spTree>
    <p:extLst>
      <p:ext uri="{BB962C8B-B14F-4D97-AF65-F5344CB8AC3E}">
        <p14:creationId xmlns:p14="http://schemas.microsoft.com/office/powerpoint/2010/main" val="18220203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5"/>
          <p:cNvSpPr txBox="1">
            <a:spLocks noGrp="1" noChangeArrowheads="1"/>
          </p:cNvSpPr>
          <p:nvPr/>
        </p:nvSpPr>
        <p:spPr bwMode="auto">
          <a:xfrm>
            <a:off x="85725" y="6961188"/>
            <a:ext cx="1352550"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0000"/>
              </a:spcBef>
              <a:spcAft>
                <a:spcPct val="0"/>
              </a:spcAft>
              <a:buClrTx/>
              <a:buFontTx/>
              <a:buNone/>
            </a:pPr>
            <a:r>
              <a:rPr lang="en-US" altLang="en-US" sz="900">
                <a:solidFill>
                  <a:srgbClr val="FFFFFF"/>
                </a:solidFill>
                <a:cs typeface="Arial" charset="0"/>
              </a:rPr>
              <a:t>12/01/09 - 9pm</a:t>
            </a:r>
          </a:p>
        </p:txBody>
      </p:sp>
      <p:sp>
        <p:nvSpPr>
          <p:cNvPr id="133123" name="Rectangle 106"/>
          <p:cNvSpPr txBox="1">
            <a:spLocks noGrp="1" noChangeArrowheads="1"/>
          </p:cNvSpPr>
          <p:nvPr/>
        </p:nvSpPr>
        <p:spPr bwMode="auto">
          <a:xfrm>
            <a:off x="2695575" y="6961188"/>
            <a:ext cx="37528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lnSpc>
                <a:spcPct val="85000"/>
              </a:lnSpc>
              <a:spcBef>
                <a:spcPct val="20000"/>
              </a:spcBef>
              <a:spcAft>
                <a:spcPct val="0"/>
              </a:spcAft>
              <a:buClrTx/>
              <a:buFontTx/>
              <a:buNone/>
            </a:pPr>
            <a:r>
              <a:rPr lang="en-US" altLang="en-US" sz="900">
                <a:solidFill>
                  <a:srgbClr val="FFFFFF"/>
                </a:solidFill>
                <a:cs typeface="Arial" charset="0"/>
              </a:rPr>
              <a:t>eSlide – P6466 – The Financial Crisis and the Future of the P/C</a:t>
            </a:r>
          </a:p>
        </p:txBody>
      </p:sp>
      <p:sp>
        <p:nvSpPr>
          <p:cNvPr id="133124" name="Rectangle 110"/>
          <p:cNvSpPr txBox="1">
            <a:spLocks noGrp="1" noChangeArrowheads="1"/>
          </p:cNvSpPr>
          <p:nvPr/>
        </p:nvSpPr>
        <p:spPr bwMode="auto">
          <a:xfrm>
            <a:off x="8601075" y="6656388"/>
            <a:ext cx="447675" cy="11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r" fontAlgn="base">
              <a:lnSpc>
                <a:spcPct val="85000"/>
              </a:lnSpc>
              <a:spcBef>
                <a:spcPct val="20000"/>
              </a:spcBef>
              <a:spcAft>
                <a:spcPct val="0"/>
              </a:spcAft>
              <a:buClrTx/>
              <a:buFontTx/>
              <a:buNone/>
            </a:pPr>
            <a:fld id="{596A66CA-72D4-46B7-901D-7C640B315CE2}" type="slidenum">
              <a:rPr lang="en-US" altLang="en-US" sz="900">
                <a:solidFill>
                  <a:srgbClr val="000000"/>
                </a:solidFill>
                <a:cs typeface="Arial" charset="0"/>
              </a:rPr>
              <a:pPr algn="r" fontAlgn="base">
                <a:lnSpc>
                  <a:spcPct val="85000"/>
                </a:lnSpc>
                <a:spcBef>
                  <a:spcPct val="20000"/>
                </a:spcBef>
                <a:spcAft>
                  <a:spcPct val="0"/>
                </a:spcAft>
                <a:buClrTx/>
                <a:buFontTx/>
                <a:buNone/>
              </a:pPr>
              <a:t>37</a:t>
            </a:fld>
            <a:endParaRPr lang="en-US" altLang="en-US" sz="900">
              <a:solidFill>
                <a:srgbClr val="000000"/>
              </a:solidFill>
              <a:cs typeface="Arial" charset="0"/>
            </a:endParaRPr>
          </a:p>
        </p:txBody>
      </p:sp>
      <p:sp>
        <p:nvSpPr>
          <p:cNvPr id="133125" name="Rectangle 7"/>
          <p:cNvSpPr>
            <a:spLocks noGrp="1" noChangeArrowheads="1"/>
          </p:cNvSpPr>
          <p:nvPr>
            <p:ph type="title" idx="4294967295"/>
          </p:nvPr>
        </p:nvSpPr>
        <p:spPr>
          <a:xfrm>
            <a:off x="762000" y="0"/>
            <a:ext cx="7478493" cy="674688"/>
          </a:xfrm>
        </p:spPr>
        <p:txBody>
          <a:bodyPr/>
          <a:lstStyle/>
          <a:p>
            <a:r>
              <a:rPr lang="en-US" altLang="en-US" dirty="0">
                <a:latin typeface="Arial" panose="020B0604020202020204" pitchFamily="34" charset="0"/>
              </a:rPr>
              <a:t>Percent Change in Vehicle Miles Traveled</a:t>
            </a:r>
          </a:p>
        </p:txBody>
      </p:sp>
      <p:sp>
        <p:nvSpPr>
          <p:cNvPr id="133126" name="Text Box 5"/>
          <p:cNvSpPr txBox="1">
            <a:spLocks noChangeArrowheads="1"/>
          </p:cNvSpPr>
          <p:nvPr/>
        </p:nvSpPr>
        <p:spPr bwMode="auto">
          <a:xfrm>
            <a:off x="523142" y="6300788"/>
            <a:ext cx="809771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365760" tIns="0" rIns="0" bIns="137160" anchor="b">
            <a:spAutoFit/>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Monthly, through August 2020.</a:t>
            </a:r>
          </a:p>
          <a:p>
            <a:pPr fontAlgn="base">
              <a:lnSpc>
                <a:spcPct val="85000"/>
              </a:lnSpc>
              <a:spcBef>
                <a:spcPct val="25000"/>
              </a:spcBef>
              <a:spcAft>
                <a:spcPct val="0"/>
              </a:spcAft>
              <a:buClr>
                <a:srgbClr val="FF6801"/>
              </a:buClr>
              <a:buFont typeface="Wingdings" panose="05000000000000000000" pitchFamily="2" charset="2"/>
              <a:buNone/>
            </a:pPr>
            <a:r>
              <a:rPr lang="en-US" altLang="en-US" sz="1100" dirty="0">
                <a:solidFill>
                  <a:srgbClr val="000000"/>
                </a:solidFill>
                <a:cs typeface="Arial" charset="0"/>
              </a:rPr>
              <a:t>Sources: </a:t>
            </a:r>
            <a:r>
              <a:rPr lang="en-US" altLang="en-US" sz="1100" dirty="0">
                <a:solidFill>
                  <a:srgbClr val="000000"/>
                </a:solidFill>
                <a:cs typeface="Arial" charset="0"/>
                <a:hlinkClick r:id="rId4"/>
              </a:rPr>
              <a:t>https://fred.stlouisfed.org/series/TRFVOLUSM227NFWA#0</a:t>
            </a:r>
            <a:r>
              <a:rPr lang="en-US" altLang="en-US" sz="1100" dirty="0">
                <a:solidFill>
                  <a:srgbClr val="000000"/>
                </a:solidFill>
                <a:cs typeface="Arial" charset="0"/>
              </a:rPr>
              <a:t> ; National Bureau of Economic Research (recession dates); Insurance Information Institute.</a:t>
            </a:r>
          </a:p>
        </p:txBody>
      </p:sp>
      <p:graphicFrame>
        <p:nvGraphicFramePr>
          <p:cNvPr id="133127" name="Object 2"/>
          <p:cNvGraphicFramePr>
            <a:graphicFrameLocks noChangeAspect="1"/>
          </p:cNvGraphicFramePr>
          <p:nvPr>
            <p:extLst>
              <p:ext uri="{D42A27DB-BD31-4B8C-83A1-F6EECF244321}">
                <p14:modId xmlns:p14="http://schemas.microsoft.com/office/powerpoint/2010/main" val="2640392384"/>
              </p:ext>
            </p:extLst>
          </p:nvPr>
        </p:nvGraphicFramePr>
        <p:xfrm>
          <a:off x="257148" y="977078"/>
          <a:ext cx="7858857" cy="4838700"/>
        </p:xfrm>
        <a:graphic>
          <a:graphicData uri="http://schemas.openxmlformats.org/presentationml/2006/ole">
            <mc:AlternateContent xmlns:mc="http://schemas.openxmlformats.org/markup-compatibility/2006">
              <mc:Choice xmlns:v="urn:schemas-microsoft-com:vml" Requires="v">
                <p:oleObj spid="_x0000_s111689" name="Chart" r:id="rId5" imgW="8343852" imgH="4381571" progId="MSGraph.Chart.8">
                  <p:embed followColorScheme="full"/>
                </p:oleObj>
              </mc:Choice>
              <mc:Fallback>
                <p:oleObj name="Chart" r:id="rId5" imgW="8343852" imgH="4381571" progId="MSGraph.Chart.8">
                  <p:embed followColorScheme="full"/>
                  <p:pic>
                    <p:nvPicPr>
                      <p:cNvPr id="133127" name="Object 2"/>
                      <p:cNvPicPr>
                        <a:picLocks noChangeAspect="1" noChangeArrowheads="1"/>
                      </p:cNvPicPr>
                      <p:nvPr/>
                    </p:nvPicPr>
                    <p:blipFill>
                      <a:blip r:embed="rId6"/>
                      <a:srcRect/>
                      <a:stretch>
                        <a:fillRect/>
                      </a:stretch>
                    </p:blipFill>
                    <p:spPr bwMode="auto">
                      <a:xfrm>
                        <a:off x="257148" y="977078"/>
                        <a:ext cx="7858857" cy="4838700"/>
                      </a:xfrm>
                      <a:prstGeom prst="rect">
                        <a:avLst/>
                      </a:prstGeom>
                      <a:noFill/>
                      <a:ln>
                        <a:noFill/>
                      </a:ln>
                    </p:spPr>
                  </p:pic>
                </p:oleObj>
              </mc:Fallback>
            </mc:AlternateContent>
          </a:graphicData>
        </a:graphic>
      </p:graphicFrame>
      <p:sp>
        <p:nvSpPr>
          <p:cNvPr id="133129" name="Rectangle 4"/>
          <p:cNvSpPr>
            <a:spLocks noChangeArrowheads="1"/>
          </p:cNvSpPr>
          <p:nvPr/>
        </p:nvSpPr>
        <p:spPr bwMode="blackWhite">
          <a:xfrm>
            <a:off x="447675" y="5667375"/>
            <a:ext cx="8382000" cy="571500"/>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bIns="64008"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fontAlgn="base">
              <a:spcBef>
                <a:spcPct val="50000"/>
              </a:spcBef>
              <a:spcAft>
                <a:spcPct val="0"/>
              </a:spcAft>
              <a:buClr>
                <a:srgbClr val="FFFFFF"/>
              </a:buClr>
              <a:buFont typeface="Wingdings" panose="05000000000000000000" pitchFamily="2" charset="2"/>
              <a:buNone/>
            </a:pPr>
            <a:r>
              <a:rPr lang="en-US" altLang="en-US" sz="1600" b="1" dirty="0">
                <a:solidFill>
                  <a:srgbClr val="FFFFFF"/>
                </a:solidFill>
                <a:cs typeface="Arial" charset="0"/>
              </a:rPr>
              <a:t>In Jan and Feb 2020, VMT rose by 2.2% each. In March, mostly in the last two weeks, it fell by 19%. In May it was down 25.6%, in June 13.2%, in July 11.2%. </a:t>
            </a:r>
          </a:p>
        </p:txBody>
      </p:sp>
      <p:sp>
        <p:nvSpPr>
          <p:cNvPr id="12" name="Date Placeholder 11"/>
          <p:cNvSpPr>
            <a:spLocks noGrp="1"/>
          </p:cNvSpPr>
          <p:nvPr>
            <p:ph type="dt" sz="quarter" idx="10"/>
          </p:nvPr>
        </p:nvSpPr>
        <p:spPr/>
        <p:txBody>
          <a:bodyPr/>
          <a:lstStyle/>
          <a:p>
            <a:pPr>
              <a:defRPr/>
            </a:pPr>
            <a:endParaRPr lang="en-US" dirty="0">
              <a:solidFill>
                <a:srgbClr val="FFFFFF"/>
              </a:solidFill>
            </a:endParaRPr>
          </a:p>
        </p:txBody>
      </p:sp>
      <p:sp>
        <p:nvSpPr>
          <p:cNvPr id="133132" name="Slide Number Placeholder 1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nSpc>
                <a:spcPct val="85000"/>
              </a:lnSpc>
              <a:spcBef>
                <a:spcPct val="20000"/>
              </a:spcBef>
              <a:buClrTx/>
              <a:buFontTx/>
              <a:buNone/>
            </a:pPr>
            <a:fld id="{46B904B8-BB1A-4D80-AA36-25600A24DC73}" type="slidenum">
              <a:rPr lang="en-US" altLang="en-US" sz="900" smtClean="0">
                <a:solidFill>
                  <a:srgbClr val="000000"/>
                </a:solidFill>
              </a:rPr>
              <a:pPr>
                <a:lnSpc>
                  <a:spcPct val="85000"/>
                </a:lnSpc>
                <a:spcBef>
                  <a:spcPct val="20000"/>
                </a:spcBef>
                <a:buClrTx/>
                <a:buFontTx/>
                <a:buNone/>
              </a:pPr>
              <a:t>37</a:t>
            </a:fld>
            <a:endParaRPr lang="en-US" altLang="en-US" sz="900">
              <a:solidFill>
                <a:srgbClr val="000000"/>
              </a:solidFill>
            </a:endParaRPr>
          </a:p>
        </p:txBody>
      </p:sp>
      <p:sp>
        <p:nvSpPr>
          <p:cNvPr id="2" name="TextBox 1">
            <a:extLst>
              <a:ext uri="{FF2B5EF4-FFF2-40B4-BE49-F238E27FC236}">
                <a16:creationId xmlns:a16="http://schemas.microsoft.com/office/drawing/2014/main" id="{1741C3B6-1FAE-404E-A063-097EDB63F78C}"/>
              </a:ext>
            </a:extLst>
          </p:cNvPr>
          <p:cNvSpPr txBox="1"/>
          <p:nvPr/>
        </p:nvSpPr>
        <p:spPr>
          <a:xfrm>
            <a:off x="218115" y="645350"/>
            <a:ext cx="1996580" cy="480131"/>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From same month, prior year</a:t>
            </a:r>
          </a:p>
        </p:txBody>
      </p:sp>
      <p:sp>
        <p:nvSpPr>
          <p:cNvPr id="5" name="TextBox 4">
            <a:extLst>
              <a:ext uri="{FF2B5EF4-FFF2-40B4-BE49-F238E27FC236}">
                <a16:creationId xmlns:a16="http://schemas.microsoft.com/office/drawing/2014/main" id="{91B3A1A2-05AB-480C-BB41-A24A8509B9B0}"/>
              </a:ext>
            </a:extLst>
          </p:cNvPr>
          <p:cNvSpPr txBox="1"/>
          <p:nvPr/>
        </p:nvSpPr>
        <p:spPr>
          <a:xfrm>
            <a:off x="7363968" y="2462405"/>
            <a:ext cx="75203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-12.3%</a:t>
            </a:r>
          </a:p>
        </p:txBody>
      </p:sp>
      <p:sp>
        <p:nvSpPr>
          <p:cNvPr id="6" name="TextBox 5">
            <a:extLst>
              <a:ext uri="{FF2B5EF4-FFF2-40B4-BE49-F238E27FC236}">
                <a16:creationId xmlns:a16="http://schemas.microsoft.com/office/drawing/2014/main" id="{1237141F-F32C-4D89-8CFD-E5584F0E9759}"/>
              </a:ext>
            </a:extLst>
          </p:cNvPr>
          <p:cNvSpPr txBox="1"/>
          <p:nvPr/>
        </p:nvSpPr>
        <p:spPr>
          <a:xfrm>
            <a:off x="6725058" y="4262532"/>
            <a:ext cx="752037" cy="2862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1400" b="1" dirty="0"/>
              <a:t>-40.1%</a:t>
            </a:r>
          </a:p>
        </p:txBody>
      </p:sp>
      <p:sp>
        <p:nvSpPr>
          <p:cNvPr id="7" name="TextBox 6">
            <a:extLst>
              <a:ext uri="{FF2B5EF4-FFF2-40B4-BE49-F238E27FC236}">
                <a16:creationId xmlns:a16="http://schemas.microsoft.com/office/drawing/2014/main" id="{C242EE88-B6A7-4E96-BD5E-C25F671C5108}"/>
              </a:ext>
            </a:extLst>
          </p:cNvPr>
          <p:cNvSpPr txBox="1"/>
          <p:nvPr/>
        </p:nvSpPr>
        <p:spPr>
          <a:xfrm>
            <a:off x="970817" y="1180664"/>
            <a:ext cx="1996580" cy="286232"/>
          </a:xfrm>
          <a:prstGeom prst="rect">
            <a:avLst/>
          </a:prstGeom>
          <a:noFill/>
        </p:spPr>
        <p:txBody>
          <a:bodyPr wrap="square" rtlCol="0" anchor="ctr" anchorCtr="0">
            <a:spAutoFit/>
          </a:bodyPr>
          <a:lstStyle/>
          <a:p>
            <a:pPr algn="ctr">
              <a:lnSpc>
                <a:spcPct val="90000"/>
              </a:lnSpc>
              <a:spcBef>
                <a:spcPts val="1200"/>
              </a:spcBef>
              <a:buClr>
                <a:srgbClr val="337DBE"/>
              </a:buClr>
              <a:buSzPct val="77000"/>
            </a:pPr>
            <a:r>
              <a:rPr lang="en-US" sz="1400" b="1" dirty="0"/>
              <a:t>1.2%</a:t>
            </a:r>
          </a:p>
        </p:txBody>
      </p:sp>
      <p:sp>
        <p:nvSpPr>
          <p:cNvPr id="8" name="TextBox 7">
            <a:extLst>
              <a:ext uri="{FF2B5EF4-FFF2-40B4-BE49-F238E27FC236}">
                <a16:creationId xmlns:a16="http://schemas.microsoft.com/office/drawing/2014/main" id="{F8394819-564D-473F-B0D4-96B20BE791E4}"/>
              </a:ext>
            </a:extLst>
          </p:cNvPr>
          <p:cNvSpPr txBox="1"/>
          <p:nvPr/>
        </p:nvSpPr>
        <p:spPr>
          <a:xfrm>
            <a:off x="3023814" y="1157968"/>
            <a:ext cx="1996580" cy="286232"/>
          </a:xfrm>
          <a:prstGeom prst="rect">
            <a:avLst/>
          </a:prstGeom>
          <a:noFill/>
        </p:spPr>
        <p:txBody>
          <a:bodyPr wrap="square" rtlCol="0" anchor="ctr" anchorCtr="0">
            <a:spAutoFit/>
          </a:bodyPr>
          <a:lstStyle/>
          <a:p>
            <a:pPr algn="ctr">
              <a:lnSpc>
                <a:spcPct val="90000"/>
              </a:lnSpc>
              <a:spcBef>
                <a:spcPts val="1200"/>
              </a:spcBef>
              <a:buClr>
                <a:srgbClr val="337DBE"/>
              </a:buClr>
              <a:buSzPct val="77000"/>
            </a:pPr>
            <a:r>
              <a:rPr lang="en-US" sz="1400" b="1" dirty="0"/>
              <a:t>0.9%</a:t>
            </a:r>
          </a:p>
        </p:txBody>
      </p:sp>
      <p:sp>
        <p:nvSpPr>
          <p:cNvPr id="9" name="Rectangle 8">
            <a:extLst>
              <a:ext uri="{FF2B5EF4-FFF2-40B4-BE49-F238E27FC236}">
                <a16:creationId xmlns:a16="http://schemas.microsoft.com/office/drawing/2014/main" id="{3D1A8B02-E46D-4B49-B3F1-8883CDF9A7F3}"/>
              </a:ext>
            </a:extLst>
          </p:cNvPr>
          <p:cNvSpPr/>
          <p:nvPr/>
        </p:nvSpPr>
        <p:spPr>
          <a:xfrm>
            <a:off x="2967397" y="1180664"/>
            <a:ext cx="1996580" cy="329207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pPr>
            <a:endParaRPr lang="en-US" sz="2000" b="1" dirty="0" err="1">
              <a:solidFill>
                <a:schemeClr val="bg1"/>
              </a:solidFill>
            </a:endParaRPr>
          </a:p>
        </p:txBody>
      </p:sp>
      <p:sp>
        <p:nvSpPr>
          <p:cNvPr id="3" name="TextBox 2">
            <a:extLst>
              <a:ext uri="{FF2B5EF4-FFF2-40B4-BE49-F238E27FC236}">
                <a16:creationId xmlns:a16="http://schemas.microsoft.com/office/drawing/2014/main" id="{20195249-3572-46A4-96A3-D8272535B72D}"/>
              </a:ext>
            </a:extLst>
          </p:cNvPr>
          <p:cNvSpPr txBox="1"/>
          <p:nvPr/>
        </p:nvSpPr>
        <p:spPr>
          <a:xfrm>
            <a:off x="6939321" y="1283662"/>
            <a:ext cx="2204679" cy="840230"/>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b="1" dirty="0"/>
              <a:t>Is this the “new normal” in vehicle miles traveled?</a:t>
            </a:r>
          </a:p>
        </p:txBody>
      </p:sp>
    </p:spTree>
    <p:extLst>
      <p:ext uri="{BB962C8B-B14F-4D97-AF65-F5344CB8AC3E}">
        <p14:creationId xmlns:p14="http://schemas.microsoft.com/office/powerpoint/2010/main" val="738330371"/>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9C570-8E06-4944-B42A-F669B5A11C4B}"/>
              </a:ext>
            </a:extLst>
          </p:cNvPr>
          <p:cNvSpPr>
            <a:spLocks noGrp="1"/>
          </p:cNvSpPr>
          <p:nvPr>
            <p:ph type="title"/>
          </p:nvPr>
        </p:nvSpPr>
        <p:spPr>
          <a:xfrm>
            <a:off x="665418" y="232327"/>
            <a:ext cx="8149397" cy="607951"/>
          </a:xfrm>
        </p:spPr>
        <p:txBody>
          <a:bodyPr/>
          <a:lstStyle/>
          <a:p>
            <a:r>
              <a:rPr lang="en-US" dirty="0"/>
              <a:t>COVID-19’s Potential Claims Impact</a:t>
            </a:r>
          </a:p>
        </p:txBody>
      </p:sp>
      <p:sp>
        <p:nvSpPr>
          <p:cNvPr id="5" name="Text Placeholder 4">
            <a:extLst>
              <a:ext uri="{FF2B5EF4-FFF2-40B4-BE49-F238E27FC236}">
                <a16:creationId xmlns:a16="http://schemas.microsoft.com/office/drawing/2014/main" id="{9C775109-1DD8-469A-B4AD-C849CDDF0E23}"/>
              </a:ext>
            </a:extLst>
          </p:cNvPr>
          <p:cNvSpPr>
            <a:spLocks noGrp="1"/>
          </p:cNvSpPr>
          <p:nvPr>
            <p:ph type="body" sz="quarter" idx="17"/>
          </p:nvPr>
        </p:nvSpPr>
        <p:spPr>
          <a:xfrm>
            <a:off x="886675" y="6210654"/>
            <a:ext cx="7982678" cy="415019"/>
          </a:xfrm>
        </p:spPr>
        <p:txBody>
          <a:bodyPr/>
          <a:lstStyle/>
          <a:p>
            <a:r>
              <a:rPr lang="en-US" sz="1100" dirty="0"/>
              <a:t>Sources: Willis Towers Watson, Insurance Information Institute</a:t>
            </a:r>
            <a:r>
              <a:rPr lang="en-US" dirty="0"/>
              <a:t>..</a:t>
            </a:r>
          </a:p>
        </p:txBody>
      </p:sp>
      <p:sp>
        <p:nvSpPr>
          <p:cNvPr id="17" name="Content Placeholder 12">
            <a:extLst>
              <a:ext uri="{FF2B5EF4-FFF2-40B4-BE49-F238E27FC236}">
                <a16:creationId xmlns:a16="http://schemas.microsoft.com/office/drawing/2014/main" id="{6C1AD1C0-D4E9-4693-BC1C-8BB2A8337A89}"/>
              </a:ext>
            </a:extLst>
          </p:cNvPr>
          <p:cNvSpPr txBox="1">
            <a:spLocks/>
          </p:cNvSpPr>
          <p:nvPr/>
        </p:nvSpPr>
        <p:spPr bwMode="gray">
          <a:xfrm>
            <a:off x="1114071" y="4959476"/>
            <a:ext cx="5941069" cy="920389"/>
          </a:xfrm>
          <a:prstGeom prst="rect">
            <a:avLst/>
          </a:prstGeom>
        </p:spPr>
        <p:txBody>
          <a:bodyPr vert="horz" lIns="68580" tIns="34290" rIns="68580" bIns="34290" rtlCol="0">
            <a:noAutofit/>
          </a:bodyPr>
          <a:lstStyle>
            <a:lvl1pPr marL="292601" indent="-292601" algn="l" defTabSz="914377" rtl="0" eaLnBrk="1" latinLnBrk="0" hangingPunct="1">
              <a:lnSpc>
                <a:spcPct val="90000"/>
              </a:lnSpc>
              <a:spcBef>
                <a:spcPts val="2000"/>
              </a:spcBef>
              <a:buClr>
                <a:srgbClr val="337DBE"/>
              </a:buClr>
              <a:buSzPct val="77000"/>
              <a:buFont typeface="Wingdings 3" panose="05040102010807070707" pitchFamily="18" charset="2"/>
              <a:buChar char=""/>
              <a:defRPr sz="2000" kern="1200">
                <a:solidFill>
                  <a:schemeClr val="tx1"/>
                </a:solidFill>
                <a:latin typeface="+mn-lt"/>
                <a:ea typeface="+mn-ea"/>
                <a:cs typeface="+mn-cs"/>
              </a:defRPr>
            </a:lvl1pPr>
            <a:lvl2pPr marL="566914" indent="-228594" algn="l" defTabSz="914377" rtl="0" eaLnBrk="1" latinLnBrk="0" hangingPunct="1">
              <a:lnSpc>
                <a:spcPct val="90000"/>
              </a:lnSpc>
              <a:spcBef>
                <a:spcPts val="1000"/>
              </a:spcBef>
              <a:buClr>
                <a:srgbClr val="337DBE"/>
              </a:buClr>
              <a:buFont typeface="Wingdings" panose="05000000000000000000" pitchFamily="2" charset="2"/>
              <a:buChar char=""/>
              <a:defRPr sz="1800" kern="1200">
                <a:solidFill>
                  <a:schemeClr val="tx1"/>
                </a:solidFill>
                <a:latin typeface="+mn-lt"/>
                <a:ea typeface="+mn-ea"/>
                <a:cs typeface="+mn-cs"/>
              </a:defRPr>
            </a:lvl2pPr>
            <a:lvl3pPr marL="914377" indent="-228594" algn="l" defTabSz="914377" rtl="0" eaLnBrk="1" latinLnBrk="0" hangingPunct="1">
              <a:lnSpc>
                <a:spcPct val="90000"/>
              </a:lnSpc>
              <a:spcBef>
                <a:spcPts val="500"/>
              </a:spcBef>
              <a:buClr>
                <a:srgbClr val="337DBE"/>
              </a:buClr>
              <a:buFont typeface="Arial" pitchFamily="34" charset="0"/>
              <a:buChar char="–"/>
              <a:defRPr sz="1600" kern="1200">
                <a:solidFill>
                  <a:schemeClr val="tx1"/>
                </a:solidFill>
                <a:latin typeface="+mn-lt"/>
                <a:ea typeface="+mn-ea"/>
                <a:cs typeface="+mn-cs"/>
              </a:defRPr>
            </a:lvl3pPr>
            <a:lvl4pPr marL="1252697" indent="-219451" algn="l" defTabSz="914377" rtl="0" eaLnBrk="1" latinLnBrk="0" hangingPunct="1">
              <a:lnSpc>
                <a:spcPct val="90000"/>
              </a:lnSpc>
              <a:spcBef>
                <a:spcPts val="200"/>
              </a:spcBef>
              <a:buClr>
                <a:srgbClr val="337DBE"/>
              </a:buClr>
              <a:buFont typeface="Wingdings" pitchFamily="2" charset="2"/>
              <a:buChar char="§"/>
              <a:defRPr sz="1400" kern="1200">
                <a:solidFill>
                  <a:schemeClr val="tx1"/>
                </a:solidFill>
                <a:latin typeface="+mn-lt"/>
                <a:ea typeface="+mn-ea"/>
                <a:cs typeface="+mn-cs"/>
              </a:defRPr>
            </a:lvl4pPr>
            <a:lvl5pPr marL="1481291" indent="-173732" algn="l" defTabSz="914377" rtl="0" eaLnBrk="1" latinLnBrk="0" hangingPunct="1">
              <a:lnSpc>
                <a:spcPct val="90000"/>
              </a:lnSpc>
              <a:spcBef>
                <a:spcPts val="100"/>
              </a:spcBef>
              <a:buClr>
                <a:srgbClr val="337DBE"/>
              </a:buClr>
              <a:buFont typeface="Arial" pitchFamily="34" charset="0"/>
              <a:buChar char="»"/>
              <a:defRPr sz="12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Volatile stocks, bond yields plunging</a:t>
            </a:r>
          </a:p>
          <a:p>
            <a:r>
              <a:rPr lang="en-US" dirty="0"/>
              <a:t>Lloyd’s estimate: $96B in investment losses</a:t>
            </a:r>
          </a:p>
          <a:p>
            <a:endParaRPr lang="en-US" sz="1350" dirty="0"/>
          </a:p>
        </p:txBody>
      </p:sp>
      <p:graphicFrame>
        <p:nvGraphicFramePr>
          <p:cNvPr id="27" name="Content Placeholder 7">
            <a:extLst>
              <a:ext uri="{FF2B5EF4-FFF2-40B4-BE49-F238E27FC236}">
                <a16:creationId xmlns:a16="http://schemas.microsoft.com/office/drawing/2014/main" id="{D552F577-5A8F-41A3-8970-6A35CEE96A71}"/>
              </a:ext>
            </a:extLst>
          </p:cNvPr>
          <p:cNvGraphicFramePr>
            <a:graphicFrameLocks/>
          </p:cNvGraphicFramePr>
          <p:nvPr/>
        </p:nvGraphicFramePr>
        <p:xfrm>
          <a:off x="0" y="827190"/>
          <a:ext cx="7353361" cy="3338659"/>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857A5276-B285-4633-918F-E193283239EA}"/>
              </a:ext>
            </a:extLst>
          </p:cNvPr>
          <p:cNvSpPr>
            <a:spLocks noChangeArrowheads="1"/>
          </p:cNvSpPr>
          <p:nvPr/>
        </p:nvSpPr>
        <p:spPr bwMode="gray">
          <a:xfrm>
            <a:off x="4488110" y="1890460"/>
            <a:ext cx="3657599" cy="1347690"/>
          </a:xfrm>
          <a:prstGeom prst="rect">
            <a:avLst/>
          </a:prstGeom>
          <a:solidFill>
            <a:schemeClr val="bg1"/>
          </a:solidFill>
          <a:ln w="25400" algn="ctr">
            <a:solidFill>
              <a:schemeClr val="accent1"/>
            </a:solidFill>
            <a:miter lim="800000"/>
            <a:headEnd/>
            <a:tailEnd/>
          </a:ln>
        </p:spPr>
        <p:txBody>
          <a:bodyPr lIns="102870" tIns="102870" rIns="68580" bIns="10287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90000"/>
              </a:lnSpc>
              <a:spcBef>
                <a:spcPts val="450"/>
              </a:spcBef>
            </a:pPr>
            <a:r>
              <a:rPr lang="en-US" altLang="en-US" sz="2000" u="sng" dirty="0">
                <a:solidFill>
                  <a:srgbClr val="286EB8"/>
                </a:solidFill>
              </a:rPr>
              <a:t>What is all this equivalent to?</a:t>
            </a:r>
            <a:br>
              <a:rPr lang="en-US" altLang="en-US" sz="2000" u="sng" dirty="0">
                <a:solidFill>
                  <a:srgbClr val="286EB8"/>
                </a:solidFill>
              </a:rPr>
            </a:br>
            <a:r>
              <a:rPr lang="en-US" altLang="en-US" sz="2000" dirty="0">
                <a:solidFill>
                  <a:srgbClr val="286EB8"/>
                </a:solidFill>
              </a:rPr>
              <a:t>Loss estimates range from $30B (</a:t>
            </a:r>
            <a:r>
              <a:rPr lang="en-US" altLang="en-US" sz="2000" dirty="0">
                <a:solidFill>
                  <a:srgbClr val="286EB8"/>
                </a:solidFill>
                <a:latin typeface="Cambria Math" panose="02040503050406030204" pitchFamily="18" charset="0"/>
                <a:ea typeface="Cambria Math" panose="02040503050406030204" pitchFamily="18" charset="0"/>
              </a:rPr>
              <a:t>≈ </a:t>
            </a:r>
            <a:r>
              <a:rPr lang="en-US" altLang="en-US" sz="2000" dirty="0">
                <a:solidFill>
                  <a:srgbClr val="286EB8"/>
                </a:solidFill>
                <a:ea typeface="Cambria Math" panose="02040503050406030204" pitchFamily="18" charset="0"/>
              </a:rPr>
              <a:t>one</a:t>
            </a:r>
            <a:r>
              <a:rPr lang="en-US" altLang="en-US" sz="2000" dirty="0">
                <a:solidFill>
                  <a:srgbClr val="286EB8"/>
                </a:solidFill>
                <a:latin typeface="Cambria Math" panose="02040503050406030204" pitchFamily="18" charset="0"/>
                <a:ea typeface="Cambria Math" panose="02040503050406030204" pitchFamily="18" charset="0"/>
              </a:rPr>
              <a:t> </a:t>
            </a:r>
            <a:r>
              <a:rPr lang="en-US" altLang="en-US" sz="2000" dirty="0">
                <a:solidFill>
                  <a:srgbClr val="286EB8"/>
                </a:solidFill>
              </a:rPr>
              <a:t>bad hurricane) to $140B (2-3 Katrinas)</a:t>
            </a:r>
          </a:p>
        </p:txBody>
      </p:sp>
      <p:sp>
        <p:nvSpPr>
          <p:cNvPr id="19" name="Title 1">
            <a:extLst>
              <a:ext uri="{FF2B5EF4-FFF2-40B4-BE49-F238E27FC236}">
                <a16:creationId xmlns:a16="http://schemas.microsoft.com/office/drawing/2014/main" id="{67541933-10E6-422C-82B4-6F26A2B2F173}"/>
              </a:ext>
            </a:extLst>
          </p:cNvPr>
          <p:cNvSpPr txBox="1">
            <a:spLocks/>
          </p:cNvSpPr>
          <p:nvPr/>
        </p:nvSpPr>
        <p:spPr>
          <a:xfrm>
            <a:off x="994603" y="4361480"/>
            <a:ext cx="8149397" cy="60795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ts val="0"/>
              </a:spcBef>
              <a:buNone/>
              <a:defRPr sz="3000" b="0" kern="1200">
                <a:solidFill>
                  <a:srgbClr val="337DBE"/>
                </a:solidFill>
                <a:latin typeface="+mj-lt"/>
                <a:ea typeface="+mj-ea"/>
                <a:cs typeface="+mj-cs"/>
              </a:defRPr>
            </a:lvl1pPr>
          </a:lstStyle>
          <a:p>
            <a:r>
              <a:rPr lang="en-US" dirty="0"/>
              <a:t>COVID-19’s Potential Investment Impact</a:t>
            </a:r>
          </a:p>
        </p:txBody>
      </p:sp>
    </p:spTree>
    <p:extLst>
      <p:ext uri="{BB962C8B-B14F-4D97-AF65-F5344CB8AC3E}">
        <p14:creationId xmlns:p14="http://schemas.microsoft.com/office/powerpoint/2010/main" val="25902800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64786-70E5-4DFC-8221-0F8129C3B698}"/>
              </a:ext>
            </a:extLst>
          </p:cNvPr>
          <p:cNvSpPr>
            <a:spLocks noGrp="1"/>
          </p:cNvSpPr>
          <p:nvPr>
            <p:ph type="title"/>
          </p:nvPr>
        </p:nvSpPr>
        <p:spPr>
          <a:xfrm>
            <a:off x="889233" y="408495"/>
            <a:ext cx="7925583" cy="562149"/>
          </a:xfrm>
        </p:spPr>
        <p:txBody>
          <a:bodyPr/>
          <a:lstStyle/>
          <a:p>
            <a:r>
              <a:rPr lang="en-US" dirty="0"/>
              <a:t>Possible Long-Term Effects</a:t>
            </a:r>
          </a:p>
        </p:txBody>
      </p:sp>
      <p:sp>
        <p:nvSpPr>
          <p:cNvPr id="4" name="Text Placeholder 3">
            <a:extLst>
              <a:ext uri="{FF2B5EF4-FFF2-40B4-BE49-F238E27FC236}">
                <a16:creationId xmlns:a16="http://schemas.microsoft.com/office/drawing/2014/main" id="{83DA576B-F071-4575-BB07-8C638B5EC533}"/>
              </a:ext>
            </a:extLst>
          </p:cNvPr>
          <p:cNvSpPr>
            <a:spLocks noGrp="1"/>
          </p:cNvSpPr>
          <p:nvPr>
            <p:ph type="body" sz="quarter" idx="16"/>
          </p:nvPr>
        </p:nvSpPr>
        <p:spPr/>
        <p:txBody>
          <a:bodyPr/>
          <a:lstStyle/>
          <a:p>
            <a:r>
              <a:rPr lang="en-US" sz="1100" dirty="0"/>
              <a:t>Sources: NBC News, October 16,2020; mayo clinic; insurance information institute</a:t>
            </a:r>
          </a:p>
        </p:txBody>
      </p:sp>
      <p:pic>
        <p:nvPicPr>
          <p:cNvPr id="5" name="Picture 4">
            <a:extLst>
              <a:ext uri="{FF2B5EF4-FFF2-40B4-BE49-F238E27FC236}">
                <a16:creationId xmlns:a16="http://schemas.microsoft.com/office/drawing/2014/main" id="{22920BC9-26FB-4CDF-B054-84B7F8DABA39}"/>
              </a:ext>
            </a:extLst>
          </p:cNvPr>
          <p:cNvPicPr>
            <a:picLocks noChangeAspect="1"/>
          </p:cNvPicPr>
          <p:nvPr/>
        </p:nvPicPr>
        <p:blipFill>
          <a:blip r:embed="rId2"/>
          <a:stretch>
            <a:fillRect/>
          </a:stretch>
        </p:blipFill>
        <p:spPr>
          <a:xfrm>
            <a:off x="0" y="1696871"/>
            <a:ext cx="9144000" cy="1639805"/>
          </a:xfrm>
          <a:prstGeom prst="rect">
            <a:avLst/>
          </a:prstGeom>
        </p:spPr>
      </p:pic>
      <p:sp>
        <p:nvSpPr>
          <p:cNvPr id="7" name="TextBox 6">
            <a:extLst>
              <a:ext uri="{FF2B5EF4-FFF2-40B4-BE49-F238E27FC236}">
                <a16:creationId xmlns:a16="http://schemas.microsoft.com/office/drawing/2014/main" id="{2D46BDF6-0D90-49C7-AECD-37495AC7D510}"/>
              </a:ext>
            </a:extLst>
          </p:cNvPr>
          <p:cNvSpPr txBox="1"/>
          <p:nvPr/>
        </p:nvSpPr>
        <p:spPr>
          <a:xfrm>
            <a:off x="357958" y="3709391"/>
            <a:ext cx="7018355" cy="461665"/>
          </a:xfrm>
          <a:prstGeom prst="rect">
            <a:avLst/>
          </a:prstGeom>
          <a:noFill/>
        </p:spPr>
        <p:txBody>
          <a:bodyPr wrap="square">
            <a:spAutoFit/>
          </a:bodyPr>
          <a:lstStyle/>
          <a:p>
            <a:pPr algn="l"/>
            <a:r>
              <a:rPr lang="en-US" sz="2400" b="1" i="0" u="sng" dirty="0">
                <a:solidFill>
                  <a:srgbClr val="54585A"/>
                </a:solidFill>
                <a:effectLst/>
                <a:latin typeface="Helvetica" panose="020B0604020202020204" pitchFamily="34" charset="0"/>
              </a:rPr>
              <a:t>Survivors May Face Long-term effects</a:t>
            </a:r>
          </a:p>
        </p:txBody>
      </p:sp>
      <p:sp>
        <p:nvSpPr>
          <p:cNvPr id="8" name="TextBox 7">
            <a:extLst>
              <a:ext uri="{FF2B5EF4-FFF2-40B4-BE49-F238E27FC236}">
                <a16:creationId xmlns:a16="http://schemas.microsoft.com/office/drawing/2014/main" id="{7569C774-47AC-4E9C-96AF-8CDECE339C71}"/>
              </a:ext>
            </a:extLst>
          </p:cNvPr>
          <p:cNvSpPr txBox="1"/>
          <p:nvPr/>
        </p:nvSpPr>
        <p:spPr>
          <a:xfrm>
            <a:off x="356616" y="4239072"/>
            <a:ext cx="8007208" cy="2286780"/>
          </a:xfrm>
          <a:prstGeom prst="rect">
            <a:avLst/>
          </a:prstGeom>
          <a:noFill/>
        </p:spPr>
        <p:txBody>
          <a:bodyPr wrap="square" rtlCol="0" anchor="ctr" anchorCtr="0">
            <a:spAutoFit/>
          </a:bodyPr>
          <a:lstStyle/>
          <a:p>
            <a:pPr marL="285750" indent="-285750">
              <a:lnSpc>
                <a:spcPct val="90000"/>
              </a:lnSpc>
              <a:spcBef>
                <a:spcPts val="1200"/>
              </a:spcBef>
              <a:buClr>
                <a:srgbClr val="337DBE"/>
              </a:buClr>
              <a:buSzPct val="77000"/>
              <a:buFont typeface="Arial" panose="020B0604020202020204" pitchFamily="34" charset="0"/>
              <a:buChar char="•"/>
            </a:pPr>
            <a:r>
              <a:rPr lang="en-US" sz="2000" b="1" dirty="0"/>
              <a:t>Organ damage (heart, lungs, brain)</a:t>
            </a:r>
          </a:p>
          <a:p>
            <a:pPr marL="285750" indent="-285750">
              <a:lnSpc>
                <a:spcPct val="90000"/>
              </a:lnSpc>
              <a:spcBef>
                <a:spcPts val="1200"/>
              </a:spcBef>
              <a:buClr>
                <a:srgbClr val="337DBE"/>
              </a:buClr>
              <a:buSzPct val="77000"/>
              <a:buFont typeface="Arial" panose="020B0604020202020204" pitchFamily="34" charset="0"/>
              <a:buChar char="•"/>
            </a:pPr>
            <a:r>
              <a:rPr lang="en-US" sz="2000" b="1" dirty="0"/>
              <a:t>Blot clots and blood vessel problems (plus heart attacks and strokes</a:t>
            </a:r>
          </a:p>
          <a:p>
            <a:pPr marL="285750" indent="-285750">
              <a:lnSpc>
                <a:spcPct val="90000"/>
              </a:lnSpc>
              <a:spcBef>
                <a:spcPts val="1200"/>
              </a:spcBef>
              <a:buClr>
                <a:srgbClr val="337DBE"/>
              </a:buClr>
              <a:buSzPct val="77000"/>
              <a:buFont typeface="Arial" panose="020B0604020202020204" pitchFamily="34" charset="0"/>
              <a:buChar char="•"/>
            </a:pPr>
            <a:r>
              <a:rPr lang="en-US" sz="2000" b="1" dirty="0"/>
              <a:t>Problems with mood and fatigue</a:t>
            </a:r>
          </a:p>
          <a:p>
            <a:pPr marL="285750" indent="-285750">
              <a:lnSpc>
                <a:spcPct val="90000"/>
              </a:lnSpc>
              <a:spcBef>
                <a:spcPts val="1200"/>
              </a:spcBef>
              <a:buClr>
                <a:srgbClr val="337DBE"/>
              </a:buClr>
              <a:buSzPct val="77000"/>
              <a:buFont typeface="Arial" panose="020B0604020202020204" pitchFamily="34" charset="0"/>
              <a:buChar char="•"/>
            </a:pPr>
            <a:r>
              <a:rPr lang="en-US" sz="2000" b="1" dirty="0"/>
              <a:t>Others</a:t>
            </a:r>
          </a:p>
          <a:p>
            <a:pPr marL="285750" indent="-285750">
              <a:lnSpc>
                <a:spcPct val="90000"/>
              </a:lnSpc>
              <a:spcBef>
                <a:spcPts val="1200"/>
              </a:spcBef>
              <a:buClr>
                <a:srgbClr val="337DBE"/>
              </a:buClr>
              <a:buSzPct val="77000"/>
              <a:buFont typeface="Arial" panose="020B0604020202020204" pitchFamily="34" charset="0"/>
              <a:buChar char="•"/>
            </a:pPr>
            <a:endParaRPr lang="en-US" sz="1400" b="1" dirty="0"/>
          </a:p>
        </p:txBody>
      </p:sp>
    </p:spTree>
    <p:extLst>
      <p:ext uri="{BB962C8B-B14F-4D97-AF65-F5344CB8AC3E}">
        <p14:creationId xmlns:p14="http://schemas.microsoft.com/office/powerpoint/2010/main" val="3193805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0A00E-CCC7-4980-A97D-49CC491F0E5E}"/>
              </a:ext>
            </a:extLst>
          </p:cNvPr>
          <p:cNvSpPr>
            <a:spLocks noGrp="1"/>
          </p:cNvSpPr>
          <p:nvPr>
            <p:ph type="title"/>
          </p:nvPr>
        </p:nvSpPr>
        <p:spPr>
          <a:xfrm>
            <a:off x="654340" y="232326"/>
            <a:ext cx="8160475" cy="648518"/>
          </a:xfrm>
        </p:spPr>
        <p:txBody>
          <a:bodyPr/>
          <a:lstStyle/>
          <a:p>
            <a:r>
              <a:rPr lang="en-US" dirty="0"/>
              <a:t>But Data on the Economy Can Be Unreliable</a:t>
            </a:r>
          </a:p>
        </p:txBody>
      </p:sp>
      <p:sp>
        <p:nvSpPr>
          <p:cNvPr id="4" name="Text Placeholder 3">
            <a:extLst>
              <a:ext uri="{FF2B5EF4-FFF2-40B4-BE49-F238E27FC236}">
                <a16:creationId xmlns:a16="http://schemas.microsoft.com/office/drawing/2014/main" id="{5F53789C-4D9E-4E01-A25C-72CF5C2FF9C3}"/>
              </a:ext>
            </a:extLst>
          </p:cNvPr>
          <p:cNvSpPr>
            <a:spLocks noGrp="1"/>
          </p:cNvSpPr>
          <p:nvPr>
            <p:ph type="body" sz="quarter" idx="16"/>
          </p:nvPr>
        </p:nvSpPr>
        <p:spPr/>
        <p:txBody>
          <a:bodyPr/>
          <a:lstStyle/>
          <a:p>
            <a:r>
              <a:rPr lang="en-US" sz="1100" dirty="0"/>
              <a:t>Sources: BLS; Insurance Information Institute</a:t>
            </a:r>
          </a:p>
        </p:txBody>
      </p:sp>
      <p:sp>
        <p:nvSpPr>
          <p:cNvPr id="6" name="TextBox 5">
            <a:extLst>
              <a:ext uri="{FF2B5EF4-FFF2-40B4-BE49-F238E27FC236}">
                <a16:creationId xmlns:a16="http://schemas.microsoft.com/office/drawing/2014/main" id="{BA3B83A7-4764-4680-9EB9-A54E66216424}"/>
              </a:ext>
            </a:extLst>
          </p:cNvPr>
          <p:cNvSpPr txBox="1"/>
          <p:nvPr/>
        </p:nvSpPr>
        <p:spPr>
          <a:xfrm>
            <a:off x="553672" y="1638370"/>
            <a:ext cx="7894041" cy="3139321"/>
          </a:xfrm>
          <a:prstGeom prst="rect">
            <a:avLst/>
          </a:prstGeom>
          <a:noFill/>
        </p:spPr>
        <p:txBody>
          <a:bodyPr wrap="square">
            <a:spAutoFit/>
          </a:bodyPr>
          <a:lstStyle/>
          <a:p>
            <a:r>
              <a:rPr lang="en-US" sz="2200" b="0" i="0" dirty="0">
                <a:solidFill>
                  <a:srgbClr val="222222"/>
                </a:solidFill>
                <a:effectLst/>
                <a:latin typeface="Georgia" panose="02040502050405020303" pitchFamily="18" charset="0"/>
              </a:rPr>
              <a:t>The announced </a:t>
            </a:r>
            <a:r>
              <a:rPr lang="en-US" sz="2200" dirty="0">
                <a:solidFill>
                  <a:srgbClr val="222222"/>
                </a:solidFill>
                <a:latin typeface="Georgia" panose="02040502050405020303" pitchFamily="18" charset="0"/>
              </a:rPr>
              <a:t>unemployment rate in September for people 55 and over was </a:t>
            </a:r>
            <a:r>
              <a:rPr lang="en-US" sz="2200" b="1" dirty="0">
                <a:solidFill>
                  <a:srgbClr val="222222"/>
                </a:solidFill>
                <a:latin typeface="Georgia" panose="02040502050405020303" pitchFamily="18" charset="0"/>
              </a:rPr>
              <a:t>6.7%</a:t>
            </a:r>
            <a:r>
              <a:rPr lang="en-US" sz="2200" dirty="0">
                <a:solidFill>
                  <a:srgbClr val="222222"/>
                </a:solidFill>
                <a:latin typeface="Georgia" panose="02040502050405020303" pitchFamily="18" charset="0"/>
              </a:rPr>
              <a:t>. This is the number of people unemployed </a:t>
            </a:r>
            <a:r>
              <a:rPr lang="en-US" sz="2200" b="0" i="0" dirty="0">
                <a:solidFill>
                  <a:srgbClr val="222222"/>
                </a:solidFill>
                <a:effectLst/>
                <a:latin typeface="Georgia" panose="02040502050405020303" pitchFamily="18" charset="0"/>
              </a:rPr>
              <a:t>in that age group </a:t>
            </a:r>
            <a:r>
              <a:rPr lang="en-US" sz="2200" dirty="0">
                <a:solidFill>
                  <a:srgbClr val="222222"/>
                </a:solidFill>
                <a:latin typeface="Georgia" panose="02040502050405020303" pitchFamily="18" charset="0"/>
              </a:rPr>
              <a:t>(2.524</a:t>
            </a:r>
            <a:r>
              <a:rPr lang="en-US" sz="2200" b="0" i="0" dirty="0">
                <a:solidFill>
                  <a:srgbClr val="222222"/>
                </a:solidFill>
                <a:effectLst/>
                <a:latin typeface="Georgia" panose="02040502050405020303" pitchFamily="18" charset="0"/>
              </a:rPr>
              <a:t> million) divided by the civilian labor force in that age group (37.776 million).</a:t>
            </a:r>
            <a:br>
              <a:rPr lang="en-US" sz="2200" b="0" i="0" dirty="0">
                <a:solidFill>
                  <a:srgbClr val="222222"/>
                </a:solidFill>
                <a:effectLst/>
                <a:latin typeface="Georgia" panose="02040502050405020303" pitchFamily="18" charset="0"/>
              </a:rPr>
            </a:br>
            <a:endParaRPr lang="en-US" sz="2200" b="0" i="0" dirty="0">
              <a:solidFill>
                <a:srgbClr val="222222"/>
              </a:solidFill>
              <a:effectLst/>
              <a:latin typeface="Georgia" panose="02040502050405020303" pitchFamily="18" charset="0"/>
            </a:endParaRPr>
          </a:p>
          <a:p>
            <a:r>
              <a:rPr lang="en-US" sz="2200" b="0" i="0" dirty="0">
                <a:solidFill>
                  <a:srgbClr val="222222"/>
                </a:solidFill>
                <a:effectLst/>
                <a:latin typeface="Georgia" panose="02040502050405020303" pitchFamily="18" charset="0"/>
              </a:rPr>
              <a:t>But in August the civilian labor force in that age group was 38.231 million. So from August to September 455,000 people 55 and over weren’t working or looking for work. Many who were unemployed likely declared themselves “retired.”</a:t>
            </a:r>
          </a:p>
        </p:txBody>
      </p:sp>
      <p:sp>
        <p:nvSpPr>
          <p:cNvPr id="3" name="TextBox 2">
            <a:extLst>
              <a:ext uri="{FF2B5EF4-FFF2-40B4-BE49-F238E27FC236}">
                <a16:creationId xmlns:a16="http://schemas.microsoft.com/office/drawing/2014/main" id="{16BC6506-C5FC-4453-A252-368FEC3C8525}"/>
              </a:ext>
            </a:extLst>
          </p:cNvPr>
          <p:cNvSpPr txBox="1"/>
          <p:nvPr/>
        </p:nvSpPr>
        <p:spPr>
          <a:xfrm>
            <a:off x="662729" y="903413"/>
            <a:ext cx="7122254" cy="4247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2400" b="1" dirty="0"/>
              <a:t>For example, take the Unemployment Rate</a:t>
            </a:r>
          </a:p>
        </p:txBody>
      </p:sp>
    </p:spTree>
    <p:extLst>
      <p:ext uri="{BB962C8B-B14F-4D97-AF65-F5344CB8AC3E}">
        <p14:creationId xmlns:p14="http://schemas.microsoft.com/office/powerpoint/2010/main" val="3097186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5037" y="1962200"/>
            <a:ext cx="7759852" cy="1200329"/>
          </a:xfrm>
          <a:prstGeom prst="rect">
            <a:avLst/>
          </a:prstGeom>
        </p:spPr>
        <p:txBody>
          <a:bodyPr wrap="square">
            <a:spAutoFit/>
          </a:bodyPr>
          <a:lstStyle/>
          <a:p>
            <a:r>
              <a:rPr lang="en-US" sz="3600" dirty="0">
                <a:solidFill>
                  <a:schemeClr val="bg1"/>
                </a:solidFill>
                <a:latin typeface="+mj-lt"/>
              </a:rPr>
              <a:t>The Pandemic’s Effect</a:t>
            </a:r>
            <a:br>
              <a:rPr lang="en-US" sz="3600" dirty="0">
                <a:solidFill>
                  <a:schemeClr val="bg1"/>
                </a:solidFill>
                <a:latin typeface="+mj-lt"/>
              </a:rPr>
            </a:br>
            <a:r>
              <a:rPr lang="en-US" sz="3600" dirty="0">
                <a:solidFill>
                  <a:schemeClr val="bg1"/>
                </a:solidFill>
                <a:latin typeface="+mj-lt"/>
              </a:rPr>
              <a:t>on Inflation Measurement</a:t>
            </a:r>
          </a:p>
        </p:txBody>
      </p:sp>
    </p:spTree>
    <p:extLst>
      <p:ext uri="{BB962C8B-B14F-4D97-AF65-F5344CB8AC3E}">
        <p14:creationId xmlns:p14="http://schemas.microsoft.com/office/powerpoint/2010/main" val="1512374238"/>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59422" y="232326"/>
            <a:ext cx="8155393" cy="608252"/>
          </a:xfrm>
        </p:spPr>
        <p:txBody>
          <a:bodyPr/>
          <a:lstStyle/>
          <a:p>
            <a:r>
              <a:rPr lang="en-US" dirty="0"/>
              <a:t>CPI Forecasts for 2020-2021</a:t>
            </a:r>
          </a:p>
        </p:txBody>
      </p:sp>
      <p:sp>
        <p:nvSpPr>
          <p:cNvPr id="7" name="Text Placeholder 6"/>
          <p:cNvSpPr>
            <a:spLocks noGrp="1"/>
          </p:cNvSpPr>
          <p:nvPr>
            <p:ph type="body" sz="quarter" idx="16"/>
          </p:nvPr>
        </p:nvSpPr>
        <p:spPr/>
        <p:txBody>
          <a:bodyPr/>
          <a:lstStyle/>
          <a:p>
            <a:r>
              <a:rPr lang="en-US" sz="1100" dirty="0"/>
              <a:t>Note: Data are percent change from prior quarter, at an annual rate.</a:t>
            </a:r>
          </a:p>
          <a:p>
            <a:r>
              <a:rPr lang="en-US" sz="1100" dirty="0"/>
              <a:t>Sources: Blue Chip, October 2020; Insurance Information Institute.</a:t>
            </a:r>
          </a:p>
        </p:txBody>
      </p:sp>
      <p:graphicFrame>
        <p:nvGraphicFramePr>
          <p:cNvPr id="23" name="Object 2"/>
          <p:cNvGraphicFramePr>
            <a:graphicFrameLocks noChangeAspect="1"/>
          </p:cNvGraphicFramePr>
          <p:nvPr>
            <p:extLst>
              <p:ext uri="{D42A27DB-BD31-4B8C-83A1-F6EECF244321}">
                <p14:modId xmlns:p14="http://schemas.microsoft.com/office/powerpoint/2010/main" val="3353078900"/>
              </p:ext>
            </p:extLst>
          </p:nvPr>
        </p:nvGraphicFramePr>
        <p:xfrm>
          <a:off x="388697" y="1066240"/>
          <a:ext cx="8366605" cy="4465676"/>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7F94C348-CF0A-43C8-AF46-E5722078DD6E}"/>
              </a:ext>
            </a:extLst>
          </p:cNvPr>
          <p:cNvSpPr txBox="1"/>
          <p:nvPr/>
        </p:nvSpPr>
        <p:spPr>
          <a:xfrm>
            <a:off x="1133856" y="5823355"/>
            <a:ext cx="7016613" cy="286232"/>
          </a:xfrm>
          <a:prstGeom prst="rect">
            <a:avLst/>
          </a:prstGeom>
          <a:noFill/>
          <a:ln w="19050">
            <a:solidFill>
              <a:srgbClr val="000000"/>
            </a:solidFill>
          </a:ln>
        </p:spPr>
        <p:txBody>
          <a:bodyPr wrap="square" rtlCol="0" anchor="ctr" anchorCtr="0">
            <a:spAutoFit/>
          </a:bodyPr>
          <a:lstStyle/>
          <a:p>
            <a:pPr>
              <a:lnSpc>
                <a:spcPct val="90000"/>
              </a:lnSpc>
              <a:spcBef>
                <a:spcPts val="1200"/>
              </a:spcBef>
              <a:buClr>
                <a:srgbClr val="337DBE"/>
              </a:buClr>
              <a:buSzPct val="77000"/>
            </a:pPr>
            <a:r>
              <a:rPr lang="en-US" sz="1400" b="1" dirty="0"/>
              <a:t>If the top forecasts are correct, bond yields should rise significantly</a:t>
            </a:r>
          </a:p>
        </p:txBody>
      </p:sp>
    </p:spTree>
    <p:custDataLst>
      <p:tags r:id="rId1"/>
    </p:custDataLst>
    <p:extLst>
      <p:ext uri="{BB962C8B-B14F-4D97-AF65-F5344CB8AC3E}">
        <p14:creationId xmlns:p14="http://schemas.microsoft.com/office/powerpoint/2010/main" val="721505172"/>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DDA09-AE81-4CF0-AE9C-4273D7592DE3}"/>
              </a:ext>
            </a:extLst>
          </p:cNvPr>
          <p:cNvSpPr>
            <a:spLocks noGrp="1"/>
          </p:cNvSpPr>
          <p:nvPr>
            <p:ph type="title"/>
          </p:nvPr>
        </p:nvSpPr>
        <p:spPr>
          <a:xfrm>
            <a:off x="483576" y="232326"/>
            <a:ext cx="8331239" cy="673282"/>
          </a:xfrm>
        </p:spPr>
        <p:txBody>
          <a:bodyPr/>
          <a:lstStyle/>
          <a:p>
            <a:r>
              <a:rPr lang="en-US" sz="2800" dirty="0"/>
              <a:t>Inflation Measurement: Methodological Challenges</a:t>
            </a:r>
          </a:p>
        </p:txBody>
      </p:sp>
      <p:sp>
        <p:nvSpPr>
          <p:cNvPr id="5" name="TextBox 4">
            <a:extLst>
              <a:ext uri="{FF2B5EF4-FFF2-40B4-BE49-F238E27FC236}">
                <a16:creationId xmlns:a16="http://schemas.microsoft.com/office/drawing/2014/main" id="{A01ED898-D7F9-4EF7-A25B-1C0E0A66444B}"/>
              </a:ext>
            </a:extLst>
          </p:cNvPr>
          <p:cNvSpPr txBox="1"/>
          <p:nvPr/>
        </p:nvSpPr>
        <p:spPr>
          <a:xfrm>
            <a:off x="650631" y="1456530"/>
            <a:ext cx="7842738" cy="4287328"/>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2000" b="1" dirty="0"/>
              <a:t>Comparing Prices of Identical Items</a:t>
            </a:r>
          </a:p>
          <a:p>
            <a:pPr marL="285750" indent="-285750">
              <a:lnSpc>
                <a:spcPct val="90000"/>
              </a:lnSpc>
              <a:spcBef>
                <a:spcPts val="1200"/>
              </a:spcBef>
              <a:buClr>
                <a:srgbClr val="337DBE"/>
              </a:buClr>
              <a:buSzPct val="77000"/>
              <a:buFont typeface="Arial" panose="020B0604020202020204" pitchFamily="34" charset="0"/>
              <a:buChar char="•"/>
            </a:pPr>
            <a:r>
              <a:rPr lang="en-US" sz="2000" dirty="0"/>
              <a:t>Some prices can’t be compared</a:t>
            </a:r>
          </a:p>
          <a:p>
            <a:pPr marL="742950" lvl="1" indent="-285750">
              <a:lnSpc>
                <a:spcPct val="90000"/>
              </a:lnSpc>
              <a:spcBef>
                <a:spcPts val="1200"/>
              </a:spcBef>
              <a:buClr>
                <a:srgbClr val="337DBE"/>
              </a:buClr>
              <a:buSzPct val="77000"/>
              <a:buFont typeface="Arial" panose="020B0604020202020204" pitchFamily="34" charset="0"/>
              <a:buChar char="•"/>
            </a:pPr>
            <a:r>
              <a:rPr lang="en-US" sz="2000" dirty="0"/>
              <a:t>New products (e.g., new drugs)</a:t>
            </a:r>
          </a:p>
          <a:p>
            <a:pPr marL="742950" lvl="1" indent="-285750">
              <a:lnSpc>
                <a:spcPct val="90000"/>
              </a:lnSpc>
              <a:spcBef>
                <a:spcPts val="1200"/>
              </a:spcBef>
              <a:buClr>
                <a:srgbClr val="337DBE"/>
              </a:buClr>
              <a:buSzPct val="77000"/>
              <a:buFont typeface="Arial" panose="020B0604020202020204" pitchFamily="34" charset="0"/>
              <a:buChar char="•"/>
            </a:pPr>
            <a:r>
              <a:rPr lang="en-US" sz="2000" dirty="0"/>
              <a:t>New services (e.g. new medical treatment)</a:t>
            </a:r>
          </a:p>
          <a:p>
            <a:pPr marL="285750" indent="-285750">
              <a:lnSpc>
                <a:spcPct val="90000"/>
              </a:lnSpc>
              <a:spcBef>
                <a:spcPts val="1200"/>
              </a:spcBef>
              <a:buClr>
                <a:srgbClr val="337DBE"/>
              </a:buClr>
              <a:buSzPct val="77000"/>
              <a:buFont typeface="Arial" panose="020B0604020202020204" pitchFamily="34" charset="0"/>
              <a:buChar char="•"/>
            </a:pPr>
            <a:r>
              <a:rPr lang="en-US" sz="2000" dirty="0"/>
              <a:t>Prices of some goods or services must be adjusted to remove the price-effect of new elements</a:t>
            </a:r>
          </a:p>
          <a:p>
            <a:pPr marL="742950" lvl="1" indent="-285750">
              <a:lnSpc>
                <a:spcPct val="90000"/>
              </a:lnSpc>
              <a:spcBef>
                <a:spcPts val="1200"/>
              </a:spcBef>
              <a:buClr>
                <a:srgbClr val="337DBE"/>
              </a:buClr>
              <a:buSzPct val="77000"/>
              <a:buFont typeface="Arial" panose="020B0604020202020204" pitchFamily="34" charset="0"/>
              <a:buChar char="•"/>
            </a:pPr>
            <a:r>
              <a:rPr lang="en-US" sz="2000" dirty="0"/>
              <a:t>Cars with new safety features</a:t>
            </a:r>
          </a:p>
          <a:p>
            <a:pPr marL="742950" lvl="1" indent="-285750">
              <a:lnSpc>
                <a:spcPct val="90000"/>
              </a:lnSpc>
              <a:spcBef>
                <a:spcPts val="1200"/>
              </a:spcBef>
              <a:buClr>
                <a:srgbClr val="337DBE"/>
              </a:buClr>
              <a:buSzPct val="77000"/>
              <a:buFont typeface="Arial" panose="020B0604020202020204" pitchFamily="34" charset="0"/>
              <a:buChar char="•"/>
            </a:pPr>
            <a:r>
              <a:rPr lang="en-US" sz="2000" dirty="0"/>
              <a:t>Improved cell-phone service</a:t>
            </a:r>
          </a:p>
          <a:p>
            <a:pPr marL="742950" lvl="1" indent="-285750">
              <a:lnSpc>
                <a:spcPct val="90000"/>
              </a:lnSpc>
              <a:spcBef>
                <a:spcPts val="1200"/>
              </a:spcBef>
              <a:buClr>
                <a:srgbClr val="337DBE"/>
              </a:buClr>
              <a:buSzPct val="77000"/>
              <a:buFont typeface="Arial" panose="020B0604020202020204" pitchFamily="34" charset="0"/>
              <a:buChar char="•"/>
            </a:pPr>
            <a:r>
              <a:rPr lang="en-US" sz="2000" dirty="0"/>
              <a:t>Higher prices for output from places of business (e.g., restaurants, factories) with new Covid-19 protection</a:t>
            </a:r>
          </a:p>
          <a:p>
            <a:pPr>
              <a:lnSpc>
                <a:spcPct val="90000"/>
              </a:lnSpc>
              <a:spcBef>
                <a:spcPts val="1200"/>
              </a:spcBef>
              <a:buClr>
                <a:srgbClr val="337DBE"/>
              </a:buClr>
              <a:buSzPct val="77000"/>
            </a:pPr>
            <a:endParaRPr lang="en-US" sz="1400" dirty="0"/>
          </a:p>
        </p:txBody>
      </p:sp>
    </p:spTree>
    <p:extLst>
      <p:ext uri="{BB962C8B-B14F-4D97-AF65-F5344CB8AC3E}">
        <p14:creationId xmlns:p14="http://schemas.microsoft.com/office/powerpoint/2010/main" val="507141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DDA09-AE81-4CF0-AE9C-4273D7592DE3}"/>
              </a:ext>
            </a:extLst>
          </p:cNvPr>
          <p:cNvSpPr>
            <a:spLocks noGrp="1"/>
          </p:cNvSpPr>
          <p:nvPr>
            <p:ph type="title"/>
          </p:nvPr>
        </p:nvSpPr>
        <p:spPr>
          <a:xfrm>
            <a:off x="483576" y="232326"/>
            <a:ext cx="8331239" cy="673282"/>
          </a:xfrm>
        </p:spPr>
        <p:txBody>
          <a:bodyPr/>
          <a:lstStyle/>
          <a:p>
            <a:r>
              <a:rPr lang="en-US" sz="2800" dirty="0"/>
              <a:t>Inflation Measurement: Methodological Challenges</a:t>
            </a:r>
          </a:p>
        </p:txBody>
      </p:sp>
      <p:sp>
        <p:nvSpPr>
          <p:cNvPr id="5" name="TextBox 4">
            <a:extLst>
              <a:ext uri="{FF2B5EF4-FFF2-40B4-BE49-F238E27FC236}">
                <a16:creationId xmlns:a16="http://schemas.microsoft.com/office/drawing/2014/main" id="{A01ED898-D7F9-4EF7-A25B-1C0E0A66444B}"/>
              </a:ext>
            </a:extLst>
          </p:cNvPr>
          <p:cNvSpPr txBox="1"/>
          <p:nvPr/>
        </p:nvSpPr>
        <p:spPr>
          <a:xfrm>
            <a:off x="1057981" y="1583352"/>
            <a:ext cx="7842738" cy="1104918"/>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2400" b="1" dirty="0"/>
              <a:t>Collection Methods</a:t>
            </a:r>
            <a:br>
              <a:rPr lang="en-US" sz="2400" b="1" dirty="0"/>
            </a:br>
            <a:r>
              <a:rPr lang="en-US" sz="2400" b="1" dirty="0"/>
              <a:t>for Prices of Commodities and Services</a:t>
            </a:r>
          </a:p>
          <a:p>
            <a:pPr>
              <a:lnSpc>
                <a:spcPct val="90000"/>
              </a:lnSpc>
              <a:spcBef>
                <a:spcPts val="1200"/>
              </a:spcBef>
              <a:buClr>
                <a:srgbClr val="337DBE"/>
              </a:buClr>
              <a:buSzPct val="77000"/>
            </a:pPr>
            <a:endParaRPr lang="en-US" sz="1400" dirty="0"/>
          </a:p>
        </p:txBody>
      </p:sp>
      <p:graphicFrame>
        <p:nvGraphicFramePr>
          <p:cNvPr id="6" name="Table 6">
            <a:extLst>
              <a:ext uri="{FF2B5EF4-FFF2-40B4-BE49-F238E27FC236}">
                <a16:creationId xmlns:a16="http://schemas.microsoft.com/office/drawing/2014/main" id="{EF1FCCD9-70D3-48F4-8399-A8805ADC58AF}"/>
              </a:ext>
            </a:extLst>
          </p:cNvPr>
          <p:cNvGraphicFramePr>
            <a:graphicFrameLocks noGrp="1"/>
          </p:cNvGraphicFramePr>
          <p:nvPr/>
        </p:nvGraphicFramePr>
        <p:xfrm>
          <a:off x="1125093" y="2445263"/>
          <a:ext cx="4914980" cy="2966720"/>
        </p:xfrm>
        <a:graphic>
          <a:graphicData uri="http://schemas.openxmlformats.org/drawingml/2006/table">
            <a:tbl>
              <a:tblPr firstRow="1" bandRow="1">
                <a:tableStyleId>{5C22544A-7EE6-4342-B048-85BDC9FD1C3A}</a:tableStyleId>
              </a:tblPr>
              <a:tblGrid>
                <a:gridCol w="1894944">
                  <a:extLst>
                    <a:ext uri="{9D8B030D-6E8A-4147-A177-3AD203B41FA5}">
                      <a16:colId xmlns:a16="http://schemas.microsoft.com/office/drawing/2014/main" val="283953879"/>
                    </a:ext>
                  </a:extLst>
                </a:gridCol>
                <a:gridCol w="1484851">
                  <a:extLst>
                    <a:ext uri="{9D8B030D-6E8A-4147-A177-3AD203B41FA5}">
                      <a16:colId xmlns:a16="http://schemas.microsoft.com/office/drawing/2014/main" val="3893431735"/>
                    </a:ext>
                  </a:extLst>
                </a:gridCol>
                <a:gridCol w="1535185">
                  <a:extLst>
                    <a:ext uri="{9D8B030D-6E8A-4147-A177-3AD203B41FA5}">
                      <a16:colId xmlns:a16="http://schemas.microsoft.com/office/drawing/2014/main" val="4225065863"/>
                    </a:ext>
                  </a:extLst>
                </a:gridCol>
              </a:tblGrid>
              <a:tr h="370840">
                <a:tc>
                  <a:txBody>
                    <a:bodyPr/>
                    <a:lstStyle/>
                    <a:p>
                      <a:endParaRPr lang="en-US" dirty="0"/>
                    </a:p>
                  </a:txBody>
                  <a:tcPr/>
                </a:tc>
                <a:tc>
                  <a:txBody>
                    <a:bodyPr/>
                    <a:lstStyle/>
                    <a:p>
                      <a:r>
                        <a:rPr lang="en-US" dirty="0"/>
                        <a:t>March 2019</a:t>
                      </a:r>
                    </a:p>
                  </a:txBody>
                  <a:tcPr/>
                </a:tc>
                <a:tc>
                  <a:txBody>
                    <a:bodyPr/>
                    <a:lstStyle/>
                    <a:p>
                      <a:r>
                        <a:rPr lang="en-US" dirty="0"/>
                        <a:t>March 2020</a:t>
                      </a:r>
                    </a:p>
                  </a:txBody>
                  <a:tcPr/>
                </a:tc>
                <a:extLst>
                  <a:ext uri="{0D108BD9-81ED-4DB2-BD59-A6C34878D82A}">
                    <a16:rowId xmlns:a16="http://schemas.microsoft.com/office/drawing/2014/main" val="1661939796"/>
                  </a:ext>
                </a:extLst>
              </a:tr>
              <a:tr h="370840">
                <a:tc>
                  <a:txBody>
                    <a:bodyPr/>
                    <a:lstStyle/>
                    <a:p>
                      <a:r>
                        <a:rPr lang="en-US" dirty="0"/>
                        <a:t>Collected prices</a:t>
                      </a:r>
                    </a:p>
                  </a:txBody>
                  <a:tcPr/>
                </a:tc>
                <a:tc>
                  <a:txBody>
                    <a:bodyPr/>
                    <a:lstStyle/>
                    <a:p>
                      <a:pPr algn="r"/>
                      <a:r>
                        <a:rPr lang="en-US" dirty="0"/>
                        <a:t>87%</a:t>
                      </a:r>
                    </a:p>
                  </a:txBody>
                  <a:tcPr/>
                </a:tc>
                <a:tc>
                  <a:txBody>
                    <a:bodyPr/>
                    <a:lstStyle/>
                    <a:p>
                      <a:pPr algn="r"/>
                      <a:r>
                        <a:rPr lang="en-US" dirty="0"/>
                        <a:t>75%</a:t>
                      </a:r>
                    </a:p>
                  </a:txBody>
                  <a:tcPr/>
                </a:tc>
                <a:extLst>
                  <a:ext uri="{0D108BD9-81ED-4DB2-BD59-A6C34878D82A}">
                    <a16:rowId xmlns:a16="http://schemas.microsoft.com/office/drawing/2014/main" val="2611569895"/>
                  </a:ext>
                </a:extLst>
              </a:tr>
              <a:tr h="370840">
                <a:tc>
                  <a:txBody>
                    <a:bodyPr/>
                    <a:lstStyle/>
                    <a:p>
                      <a:r>
                        <a:rPr lang="en-US" dirty="0"/>
                        <a:t>Collection mode</a:t>
                      </a:r>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735328117"/>
                  </a:ext>
                </a:extLst>
              </a:tr>
              <a:tr h="370840">
                <a:tc>
                  <a:txBody>
                    <a:bodyPr/>
                    <a:lstStyle/>
                    <a:p>
                      <a:r>
                        <a:rPr lang="en-US" dirty="0"/>
                        <a:t>     personal visit</a:t>
                      </a:r>
                    </a:p>
                  </a:txBody>
                  <a:tcPr/>
                </a:tc>
                <a:tc>
                  <a:txBody>
                    <a:bodyPr/>
                    <a:lstStyle/>
                    <a:p>
                      <a:pPr algn="r"/>
                      <a:r>
                        <a:rPr lang="en-US" dirty="0"/>
                        <a:t>67%</a:t>
                      </a:r>
                    </a:p>
                  </a:txBody>
                  <a:tcPr/>
                </a:tc>
                <a:tc>
                  <a:txBody>
                    <a:bodyPr/>
                    <a:lstStyle/>
                    <a:p>
                      <a:pPr algn="r"/>
                      <a:r>
                        <a:rPr lang="en-US" dirty="0"/>
                        <a:t>37%</a:t>
                      </a:r>
                    </a:p>
                  </a:txBody>
                  <a:tcPr/>
                </a:tc>
                <a:extLst>
                  <a:ext uri="{0D108BD9-81ED-4DB2-BD59-A6C34878D82A}">
                    <a16:rowId xmlns:a16="http://schemas.microsoft.com/office/drawing/2014/main" val="524453424"/>
                  </a:ext>
                </a:extLst>
              </a:tr>
              <a:tr h="370840">
                <a:tc>
                  <a:txBody>
                    <a:bodyPr/>
                    <a:lstStyle/>
                    <a:p>
                      <a:r>
                        <a:rPr lang="en-US" dirty="0"/>
                        <a:t>     phone</a:t>
                      </a:r>
                    </a:p>
                  </a:txBody>
                  <a:tcPr/>
                </a:tc>
                <a:tc>
                  <a:txBody>
                    <a:bodyPr/>
                    <a:lstStyle/>
                    <a:p>
                      <a:pPr algn="r"/>
                      <a:r>
                        <a:rPr lang="en-US" dirty="0"/>
                        <a:t>9%</a:t>
                      </a:r>
                    </a:p>
                  </a:txBody>
                  <a:tcPr/>
                </a:tc>
                <a:tc>
                  <a:txBody>
                    <a:bodyPr/>
                    <a:lstStyle/>
                    <a:p>
                      <a:pPr algn="r"/>
                      <a:r>
                        <a:rPr lang="en-US" dirty="0"/>
                        <a:t>12%</a:t>
                      </a:r>
                    </a:p>
                  </a:txBody>
                  <a:tcPr/>
                </a:tc>
                <a:extLst>
                  <a:ext uri="{0D108BD9-81ED-4DB2-BD59-A6C34878D82A}">
                    <a16:rowId xmlns:a16="http://schemas.microsoft.com/office/drawing/2014/main" val="922121926"/>
                  </a:ext>
                </a:extLst>
              </a:tr>
              <a:tr h="370840">
                <a:tc>
                  <a:txBody>
                    <a:bodyPr/>
                    <a:lstStyle/>
                    <a:p>
                      <a:r>
                        <a:rPr lang="en-US" dirty="0"/>
                        <a:t>     online</a:t>
                      </a:r>
                    </a:p>
                  </a:txBody>
                  <a:tcPr/>
                </a:tc>
                <a:tc>
                  <a:txBody>
                    <a:bodyPr/>
                    <a:lstStyle/>
                    <a:p>
                      <a:pPr algn="r"/>
                      <a:r>
                        <a:rPr lang="en-US" dirty="0"/>
                        <a:t>14%</a:t>
                      </a:r>
                    </a:p>
                  </a:txBody>
                  <a:tcPr/>
                </a:tc>
                <a:tc>
                  <a:txBody>
                    <a:bodyPr/>
                    <a:lstStyle/>
                    <a:p>
                      <a:pPr algn="r"/>
                      <a:r>
                        <a:rPr lang="en-US" dirty="0"/>
                        <a:t>39%</a:t>
                      </a:r>
                    </a:p>
                  </a:txBody>
                  <a:tcPr/>
                </a:tc>
                <a:extLst>
                  <a:ext uri="{0D108BD9-81ED-4DB2-BD59-A6C34878D82A}">
                    <a16:rowId xmlns:a16="http://schemas.microsoft.com/office/drawing/2014/main" val="2765151348"/>
                  </a:ext>
                </a:extLst>
              </a:tr>
              <a:tr h="370840">
                <a:tc>
                  <a:txBody>
                    <a:bodyPr/>
                    <a:lstStyle/>
                    <a:p>
                      <a:r>
                        <a:rPr lang="en-US" dirty="0"/>
                        <a:t>     other</a:t>
                      </a:r>
                    </a:p>
                  </a:txBody>
                  <a:tcPr/>
                </a:tc>
                <a:tc>
                  <a:txBody>
                    <a:bodyPr/>
                    <a:lstStyle/>
                    <a:p>
                      <a:pPr algn="r"/>
                      <a:r>
                        <a:rPr lang="en-US" dirty="0"/>
                        <a:t>9%</a:t>
                      </a:r>
                    </a:p>
                  </a:txBody>
                  <a:tcPr/>
                </a:tc>
                <a:tc>
                  <a:txBody>
                    <a:bodyPr/>
                    <a:lstStyle/>
                    <a:p>
                      <a:pPr algn="r"/>
                      <a:r>
                        <a:rPr lang="en-US" dirty="0"/>
                        <a:t>16%</a:t>
                      </a:r>
                    </a:p>
                  </a:txBody>
                  <a:tcPr/>
                </a:tc>
                <a:extLst>
                  <a:ext uri="{0D108BD9-81ED-4DB2-BD59-A6C34878D82A}">
                    <a16:rowId xmlns:a16="http://schemas.microsoft.com/office/drawing/2014/main" val="192670573"/>
                  </a:ext>
                </a:extLst>
              </a:tr>
              <a:tr h="370840">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69034798"/>
                  </a:ext>
                </a:extLst>
              </a:tr>
            </a:tbl>
          </a:graphicData>
        </a:graphic>
      </p:graphicFrame>
    </p:spTree>
    <p:extLst>
      <p:ext uri="{BB962C8B-B14F-4D97-AF65-F5344CB8AC3E}">
        <p14:creationId xmlns:p14="http://schemas.microsoft.com/office/powerpoint/2010/main" val="3360210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lvl="0"/>
            <a:r>
              <a:rPr lang="en-US" dirty="0"/>
              <a:t>Questions?</a:t>
            </a:r>
          </a:p>
        </p:txBody>
      </p:sp>
    </p:spTree>
    <p:extLst>
      <p:ext uri="{BB962C8B-B14F-4D97-AF65-F5344CB8AC3E}">
        <p14:creationId xmlns:p14="http://schemas.microsoft.com/office/powerpoint/2010/main" val="3976266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7699" name="Rectangle 3"/>
          <p:cNvSpPr>
            <a:spLocks noChangeArrowheads="1"/>
          </p:cNvSpPr>
          <p:nvPr/>
        </p:nvSpPr>
        <p:spPr bwMode="blackWhite">
          <a:xfrm>
            <a:off x="685800" y="2327275"/>
            <a:ext cx="7772400" cy="1470025"/>
          </a:xfrm>
          <a:prstGeom prst="rect">
            <a:avLst/>
          </a:prstGeom>
          <a:gradFill rotWithShape="1">
            <a:gsLst>
              <a:gs pos="0">
                <a:srgbClr val="FF6801"/>
              </a:gs>
              <a:gs pos="100000">
                <a:srgbClr val="DC5A01"/>
              </a:gs>
            </a:gsLst>
            <a:lin ang="5400000" scaled="1"/>
          </a:gradFill>
          <a:ln w="12700" algn="ctr">
            <a:solidFill>
              <a:srgbClr val="FF6801"/>
            </a:solidFill>
            <a:miter lim="800000"/>
            <a:headEnd/>
            <a:tailEnd/>
          </a:ln>
        </p:spPr>
        <p:txBody>
          <a:bodyPr lIns="45720" rIns="45720" anchor="ctr"/>
          <a:lstStyle>
            <a:lvl1pPr defTabSz="114300" eaLnBrk="0" hangingPunct="0">
              <a:defRPr>
                <a:solidFill>
                  <a:schemeClr val="tx1"/>
                </a:solidFill>
                <a:latin typeface="Arial" panose="020B0604020202020204" pitchFamily="34" charset="0"/>
                <a:cs typeface="Arial" panose="020B0604020202020204" pitchFamily="34" charset="0"/>
              </a:defRPr>
            </a:lvl1pPr>
            <a:lvl2pPr marL="742950" indent="-285750" defTabSz="114300" eaLnBrk="0" hangingPunct="0">
              <a:defRPr>
                <a:solidFill>
                  <a:schemeClr val="tx1"/>
                </a:solidFill>
                <a:latin typeface="Arial" panose="020B0604020202020204" pitchFamily="34" charset="0"/>
                <a:cs typeface="Arial" panose="020B0604020202020204" pitchFamily="34" charset="0"/>
              </a:defRPr>
            </a:lvl2pPr>
            <a:lvl3pPr marL="1143000" indent="-228600" defTabSz="114300" eaLnBrk="0" hangingPunct="0">
              <a:defRPr>
                <a:solidFill>
                  <a:schemeClr val="tx1"/>
                </a:solidFill>
                <a:latin typeface="Arial" panose="020B0604020202020204" pitchFamily="34" charset="0"/>
                <a:cs typeface="Arial" panose="020B0604020202020204" pitchFamily="34" charset="0"/>
              </a:defRPr>
            </a:lvl3pPr>
            <a:lvl4pPr marL="1600200" indent="-228600" defTabSz="114300" eaLnBrk="0" hangingPunct="0">
              <a:defRPr>
                <a:solidFill>
                  <a:schemeClr val="tx1"/>
                </a:solidFill>
                <a:latin typeface="Arial" panose="020B0604020202020204" pitchFamily="34" charset="0"/>
                <a:cs typeface="Arial" panose="020B0604020202020204" pitchFamily="34" charset="0"/>
              </a:defRPr>
            </a:lvl4pPr>
            <a:lvl5pPr marL="2057400" indent="-228600" defTabSz="114300" eaLnBrk="0" hangingPunct="0">
              <a:defRPr>
                <a:solidFill>
                  <a:schemeClr val="tx1"/>
                </a:solidFill>
                <a:latin typeface="Arial" panose="020B0604020202020204" pitchFamily="34" charset="0"/>
                <a:cs typeface="Arial" panose="020B0604020202020204" pitchFamily="34" charset="0"/>
              </a:defRPr>
            </a:lvl5pPr>
            <a:lvl6pPr marL="2514600" indent="-228600" defTabSz="1143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1143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1143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1143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5000"/>
              </a:lnSpc>
              <a:spcBef>
                <a:spcPct val="25000"/>
              </a:spcBef>
            </a:pPr>
            <a:r>
              <a:rPr lang="en-US" sz="6000" b="1">
                <a:solidFill>
                  <a:srgbClr val="FFFFFF"/>
                </a:solidFill>
                <a:latin typeface="Verdana" panose="020B0604030504040204" pitchFamily="34" charset="0"/>
              </a:rPr>
              <a:t>www.iii.org</a:t>
            </a:r>
          </a:p>
        </p:txBody>
      </p:sp>
      <p:sp>
        <p:nvSpPr>
          <p:cNvPr id="2077700" name="Rectangle 4"/>
          <p:cNvSpPr>
            <a:spLocks noChangeArrowheads="1"/>
          </p:cNvSpPr>
          <p:nvPr/>
        </p:nvSpPr>
        <p:spPr bwMode="auto">
          <a:xfrm>
            <a:off x="668338" y="4130675"/>
            <a:ext cx="78073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Bef>
                <a:spcPct val="25000"/>
              </a:spcBef>
              <a:buClr>
                <a:schemeClr val="accent2"/>
              </a:buClr>
              <a:buFont typeface="Wingdings" panose="05000000000000000000" pitchFamily="2" charset="2"/>
              <a:buNone/>
            </a:pPr>
            <a:r>
              <a:rPr lang="en-US" sz="3600" b="1" i="1">
                <a:solidFill>
                  <a:srgbClr val="225A7A"/>
                </a:solidFill>
                <a:latin typeface="Verdana" panose="020B0604030504040204" pitchFamily="34" charset="0"/>
              </a:rPr>
              <a:t>Thank you for your time</a:t>
            </a:r>
            <a:br>
              <a:rPr lang="en-US" sz="3600" b="1" i="1">
                <a:solidFill>
                  <a:srgbClr val="225A7A"/>
                </a:solidFill>
                <a:latin typeface="Verdana" panose="020B0604030504040204" pitchFamily="34" charset="0"/>
              </a:rPr>
            </a:br>
            <a:r>
              <a:rPr lang="en-US" sz="3600" b="1" i="1">
                <a:solidFill>
                  <a:srgbClr val="225A7A"/>
                </a:solidFill>
                <a:latin typeface="Verdana" panose="020B0604030504040204" pitchFamily="34" charset="0"/>
              </a:rPr>
              <a:t>and your attention!</a:t>
            </a:r>
          </a:p>
        </p:txBody>
      </p:sp>
      <p:sp>
        <p:nvSpPr>
          <p:cNvPr id="2077702" name="Rectangle 6"/>
          <p:cNvSpPr>
            <a:spLocks noChangeArrowheads="1"/>
          </p:cNvSpPr>
          <p:nvPr/>
        </p:nvSpPr>
        <p:spPr bwMode="auto">
          <a:xfrm>
            <a:off x="668338" y="1597025"/>
            <a:ext cx="78073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eaLnBrk="0" hangingPunct="0">
              <a:tabLst>
                <a:tab pos="6172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6172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6172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6172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6172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6172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6172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6172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6172200" algn="l"/>
              </a:tabLst>
              <a:defRPr>
                <a:solidFill>
                  <a:schemeClr val="tx1"/>
                </a:solidFill>
                <a:latin typeface="Arial" panose="020B0604020202020204" pitchFamily="34" charset="0"/>
                <a:cs typeface="Arial" panose="020B0604020202020204" pitchFamily="34" charset="0"/>
              </a:defRPr>
            </a:lvl9pPr>
          </a:lstStyle>
          <a:p>
            <a:pPr algn="ctr">
              <a:lnSpc>
                <a:spcPct val="90000"/>
              </a:lnSpc>
              <a:spcBef>
                <a:spcPct val="25000"/>
              </a:spcBef>
              <a:buClr>
                <a:schemeClr val="accent2"/>
              </a:buClr>
              <a:buFont typeface="Wingdings" panose="05000000000000000000" pitchFamily="2" charset="2"/>
              <a:buNone/>
            </a:pPr>
            <a:r>
              <a:rPr lang="en-US" sz="2800" b="1">
                <a:solidFill>
                  <a:srgbClr val="225A7A"/>
                </a:solidFill>
                <a:latin typeface="Verdana" panose="020B0604030504040204" pitchFamily="34" charset="0"/>
              </a:rPr>
              <a:t>Insurance Information Institute</a:t>
            </a:r>
          </a:p>
        </p:txBody>
      </p:sp>
    </p:spTree>
    <p:extLst>
      <p:ext uri="{BB962C8B-B14F-4D97-AF65-F5344CB8AC3E}">
        <p14:creationId xmlns:p14="http://schemas.microsoft.com/office/powerpoint/2010/main" val="222545808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77702"/>
                                        </p:tgtEl>
                                        <p:attrNameLst>
                                          <p:attrName>style.visibility</p:attrName>
                                        </p:attrNameLst>
                                      </p:cBhvr>
                                      <p:to>
                                        <p:strVal val="visible"/>
                                      </p:to>
                                    </p:set>
                                    <p:animEffect transition="in" filter="fade">
                                      <p:cBhvr>
                                        <p:cTn id="7" dur="1000"/>
                                        <p:tgtEl>
                                          <p:spTgt spid="2077702"/>
                                        </p:tgtEl>
                                      </p:cBhvr>
                                    </p:animEffect>
                                  </p:childTnLst>
                                </p:cTn>
                              </p:par>
                              <p:par>
                                <p:cTn id="8" presetID="37" presetClass="entr" presetSubtype="0" fill="hold" grpId="0" nodeType="withEffect">
                                  <p:stCondLst>
                                    <p:cond delay="0"/>
                                  </p:stCondLst>
                                  <p:childTnLst>
                                    <p:set>
                                      <p:cBhvr>
                                        <p:cTn id="9" dur="1" fill="hold">
                                          <p:stCondLst>
                                            <p:cond delay="0"/>
                                          </p:stCondLst>
                                        </p:cTn>
                                        <p:tgtEl>
                                          <p:spTgt spid="2077699"/>
                                        </p:tgtEl>
                                        <p:attrNameLst>
                                          <p:attrName>style.visibility</p:attrName>
                                        </p:attrNameLst>
                                      </p:cBhvr>
                                      <p:to>
                                        <p:strVal val="visible"/>
                                      </p:to>
                                    </p:set>
                                    <p:animEffect transition="in" filter="fade">
                                      <p:cBhvr>
                                        <p:cTn id="10" dur="1000"/>
                                        <p:tgtEl>
                                          <p:spTgt spid="2077699"/>
                                        </p:tgtEl>
                                      </p:cBhvr>
                                    </p:animEffect>
                                    <p:anim calcmode="lin" valueType="num">
                                      <p:cBhvr>
                                        <p:cTn id="11" dur="1000" fill="hold"/>
                                        <p:tgtEl>
                                          <p:spTgt spid="2077699"/>
                                        </p:tgtEl>
                                        <p:attrNameLst>
                                          <p:attrName>ppt_x</p:attrName>
                                        </p:attrNameLst>
                                      </p:cBhvr>
                                      <p:tavLst>
                                        <p:tav tm="0">
                                          <p:val>
                                            <p:strVal val="#ppt_x"/>
                                          </p:val>
                                        </p:tav>
                                        <p:tav tm="100000">
                                          <p:val>
                                            <p:strVal val="#ppt_x"/>
                                          </p:val>
                                        </p:tav>
                                      </p:tavLst>
                                    </p:anim>
                                    <p:anim calcmode="lin" valueType="num">
                                      <p:cBhvr>
                                        <p:cTn id="12" dur="900" decel="100000" fill="hold"/>
                                        <p:tgtEl>
                                          <p:spTgt spid="2077699"/>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2077699"/>
                                        </p:tgtEl>
                                        <p:attrNameLst>
                                          <p:attrName>ppt_y</p:attrName>
                                        </p:attrNameLst>
                                      </p:cBhvr>
                                      <p:tavLst>
                                        <p:tav tm="0">
                                          <p:val>
                                            <p:strVal val="#ppt_y-.03"/>
                                          </p:val>
                                        </p:tav>
                                        <p:tav tm="100000">
                                          <p:val>
                                            <p:strVal val="#ppt_y"/>
                                          </p:val>
                                        </p:tav>
                                      </p:tavLst>
                                    </p:anim>
                                  </p:childTnLst>
                                </p:cTn>
                              </p:par>
                            </p:childTnLst>
                          </p:cTn>
                        </p:par>
                        <p:par>
                          <p:cTn id="14" fill="hold" nodeType="afterGroup">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077700"/>
                                        </p:tgtEl>
                                        <p:attrNameLst>
                                          <p:attrName>style.visibility</p:attrName>
                                        </p:attrNameLst>
                                      </p:cBhvr>
                                      <p:to>
                                        <p:strVal val="visible"/>
                                      </p:to>
                                    </p:set>
                                    <p:animEffect transition="in" filter="fade">
                                      <p:cBhvr>
                                        <p:cTn id="17" dur="1000"/>
                                        <p:tgtEl>
                                          <p:spTgt spid="2077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7699" grpId="0" animBg="1"/>
      <p:bldP spid="2077700" grpId="0"/>
      <p:bldP spid="207770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0A00E-CCC7-4980-A97D-49CC491F0E5E}"/>
              </a:ext>
            </a:extLst>
          </p:cNvPr>
          <p:cNvSpPr>
            <a:spLocks noGrp="1"/>
          </p:cNvSpPr>
          <p:nvPr>
            <p:ph type="title"/>
          </p:nvPr>
        </p:nvSpPr>
        <p:spPr>
          <a:xfrm>
            <a:off x="654340" y="232326"/>
            <a:ext cx="8160475" cy="648518"/>
          </a:xfrm>
        </p:spPr>
        <p:txBody>
          <a:bodyPr/>
          <a:lstStyle/>
          <a:p>
            <a:r>
              <a:rPr lang="en-US" dirty="0"/>
              <a:t>But Data on the Economy Can Be Unreliable</a:t>
            </a:r>
          </a:p>
        </p:txBody>
      </p:sp>
      <p:sp>
        <p:nvSpPr>
          <p:cNvPr id="4" name="Text Placeholder 3">
            <a:extLst>
              <a:ext uri="{FF2B5EF4-FFF2-40B4-BE49-F238E27FC236}">
                <a16:creationId xmlns:a16="http://schemas.microsoft.com/office/drawing/2014/main" id="{5F53789C-4D9E-4E01-A25C-72CF5C2FF9C3}"/>
              </a:ext>
            </a:extLst>
          </p:cNvPr>
          <p:cNvSpPr>
            <a:spLocks noGrp="1"/>
          </p:cNvSpPr>
          <p:nvPr>
            <p:ph type="body" sz="quarter" idx="16"/>
          </p:nvPr>
        </p:nvSpPr>
        <p:spPr/>
        <p:txBody>
          <a:bodyPr/>
          <a:lstStyle/>
          <a:p>
            <a:r>
              <a:rPr lang="en-US" sz="1100" dirty="0"/>
              <a:t>Sources: BLS; Insurance Information Institute</a:t>
            </a:r>
          </a:p>
        </p:txBody>
      </p:sp>
      <p:sp>
        <p:nvSpPr>
          <p:cNvPr id="6" name="TextBox 5">
            <a:extLst>
              <a:ext uri="{FF2B5EF4-FFF2-40B4-BE49-F238E27FC236}">
                <a16:creationId xmlns:a16="http://schemas.microsoft.com/office/drawing/2014/main" id="{BA3B83A7-4764-4680-9EB9-A54E66216424}"/>
              </a:ext>
            </a:extLst>
          </p:cNvPr>
          <p:cNvSpPr txBox="1"/>
          <p:nvPr/>
        </p:nvSpPr>
        <p:spPr>
          <a:xfrm>
            <a:off x="553672" y="1638370"/>
            <a:ext cx="7894041" cy="4524315"/>
          </a:xfrm>
          <a:prstGeom prst="rect">
            <a:avLst/>
          </a:prstGeom>
          <a:noFill/>
        </p:spPr>
        <p:txBody>
          <a:bodyPr wrap="square">
            <a:spAutoFit/>
          </a:bodyPr>
          <a:lstStyle/>
          <a:p>
            <a:r>
              <a:rPr lang="en-US" sz="2200" b="0" i="0" dirty="0">
                <a:solidFill>
                  <a:srgbClr val="222222"/>
                </a:solidFill>
                <a:effectLst/>
                <a:latin typeface="Georgia" panose="02040502050405020303" pitchFamily="18" charset="0"/>
              </a:rPr>
              <a:t>The announced </a:t>
            </a:r>
            <a:r>
              <a:rPr lang="en-US" sz="2200" dirty="0">
                <a:solidFill>
                  <a:srgbClr val="222222"/>
                </a:solidFill>
                <a:latin typeface="Georgia" panose="02040502050405020303" pitchFamily="18" charset="0"/>
              </a:rPr>
              <a:t>unemployment rate in September for people 55 and over was </a:t>
            </a:r>
            <a:r>
              <a:rPr lang="en-US" sz="2200" b="1" dirty="0">
                <a:solidFill>
                  <a:srgbClr val="222222"/>
                </a:solidFill>
                <a:latin typeface="Georgia" panose="02040502050405020303" pitchFamily="18" charset="0"/>
              </a:rPr>
              <a:t>6.7%</a:t>
            </a:r>
            <a:r>
              <a:rPr lang="en-US" sz="2200" dirty="0">
                <a:solidFill>
                  <a:srgbClr val="222222"/>
                </a:solidFill>
                <a:latin typeface="Georgia" panose="02040502050405020303" pitchFamily="18" charset="0"/>
              </a:rPr>
              <a:t>. This is the number of people unemployed in that age group (2.524</a:t>
            </a:r>
            <a:r>
              <a:rPr lang="en-US" sz="2200" b="0" i="0" dirty="0">
                <a:solidFill>
                  <a:srgbClr val="222222"/>
                </a:solidFill>
                <a:effectLst/>
                <a:latin typeface="Georgia" panose="02040502050405020303" pitchFamily="18" charset="0"/>
              </a:rPr>
              <a:t> million) divided by the civilian labor force </a:t>
            </a:r>
            <a:r>
              <a:rPr lang="en-US" sz="2200" dirty="0">
                <a:solidFill>
                  <a:srgbClr val="222222"/>
                </a:solidFill>
                <a:latin typeface="Georgia" panose="02040502050405020303" pitchFamily="18" charset="0"/>
              </a:rPr>
              <a:t>in that age group </a:t>
            </a:r>
            <a:r>
              <a:rPr lang="en-US" sz="2200" b="0" i="0" dirty="0">
                <a:solidFill>
                  <a:srgbClr val="222222"/>
                </a:solidFill>
                <a:effectLst/>
                <a:latin typeface="Georgia" panose="02040502050405020303" pitchFamily="18" charset="0"/>
              </a:rPr>
              <a:t>(37.776 </a:t>
            </a:r>
            <a:r>
              <a:rPr lang="en-US" sz="2200" dirty="0">
                <a:solidFill>
                  <a:srgbClr val="222222"/>
                </a:solidFill>
                <a:latin typeface="Georgia" panose="02040502050405020303" pitchFamily="18" charset="0"/>
              </a:rPr>
              <a:t>million).</a:t>
            </a:r>
            <a:br>
              <a:rPr lang="en-US" sz="2200" b="0" i="0" dirty="0">
                <a:solidFill>
                  <a:srgbClr val="222222"/>
                </a:solidFill>
                <a:effectLst/>
                <a:latin typeface="Georgia" panose="02040502050405020303" pitchFamily="18" charset="0"/>
              </a:rPr>
            </a:br>
            <a:endParaRPr lang="en-US" sz="2200" b="0" i="0" dirty="0">
              <a:solidFill>
                <a:srgbClr val="222222"/>
              </a:solidFill>
              <a:effectLst/>
              <a:latin typeface="Georgia" panose="02040502050405020303" pitchFamily="18" charset="0"/>
            </a:endParaRPr>
          </a:p>
          <a:p>
            <a:r>
              <a:rPr lang="en-US" sz="2200" b="0" i="0" dirty="0">
                <a:solidFill>
                  <a:srgbClr val="222222"/>
                </a:solidFill>
                <a:effectLst/>
                <a:latin typeface="Georgia" panose="02040502050405020303" pitchFamily="18" charset="0"/>
              </a:rPr>
              <a:t>But in August the civilian labor force </a:t>
            </a:r>
            <a:r>
              <a:rPr lang="en-US" sz="2200" dirty="0">
                <a:solidFill>
                  <a:srgbClr val="222222"/>
                </a:solidFill>
                <a:latin typeface="Georgia" panose="02040502050405020303" pitchFamily="18" charset="0"/>
              </a:rPr>
              <a:t>in that age group </a:t>
            </a:r>
            <a:r>
              <a:rPr lang="en-US" sz="2200" b="0" i="0" dirty="0">
                <a:solidFill>
                  <a:srgbClr val="222222"/>
                </a:solidFill>
                <a:effectLst/>
                <a:latin typeface="Georgia" panose="02040502050405020303" pitchFamily="18" charset="0"/>
              </a:rPr>
              <a:t>was 38.231 million. </a:t>
            </a:r>
            <a:r>
              <a:rPr lang="en-US" sz="2200" dirty="0">
                <a:solidFill>
                  <a:srgbClr val="222222"/>
                </a:solidFill>
                <a:latin typeface="Georgia" panose="02040502050405020303" pitchFamily="18" charset="0"/>
              </a:rPr>
              <a:t>So from August to September </a:t>
            </a:r>
            <a:r>
              <a:rPr lang="en-US" sz="2200" b="0" i="0" dirty="0">
                <a:solidFill>
                  <a:srgbClr val="222222"/>
                </a:solidFill>
                <a:effectLst/>
                <a:latin typeface="Georgia" panose="02040502050405020303" pitchFamily="18" charset="0"/>
              </a:rPr>
              <a:t>455,000 people 55 and over weren’t working or looking for work. Many who were unemployed likely declared themselves “retired.”</a:t>
            </a:r>
          </a:p>
          <a:p>
            <a:endParaRPr lang="en-US" sz="2400" dirty="0">
              <a:solidFill>
                <a:srgbClr val="222222"/>
              </a:solidFill>
              <a:latin typeface="Georgia" panose="02040502050405020303" pitchFamily="18" charset="0"/>
            </a:endParaRPr>
          </a:p>
          <a:p>
            <a:r>
              <a:rPr lang="en-US" sz="2200" b="1" i="0" dirty="0">
                <a:solidFill>
                  <a:srgbClr val="222222"/>
                </a:solidFill>
                <a:effectLst/>
                <a:latin typeface="Georgia" panose="02040502050405020303" pitchFamily="18" charset="0"/>
              </a:rPr>
              <a:t>If they had all remained in the labor force (as unemployed), the unemployment rate </a:t>
            </a:r>
            <a:r>
              <a:rPr lang="en-US" sz="2200" b="1" dirty="0">
                <a:solidFill>
                  <a:srgbClr val="222222"/>
                </a:solidFill>
                <a:latin typeface="Georgia" panose="02040502050405020303" pitchFamily="18" charset="0"/>
              </a:rPr>
              <a:t>for people 55 and over</a:t>
            </a:r>
            <a:r>
              <a:rPr lang="en-US" sz="2200" dirty="0">
                <a:solidFill>
                  <a:srgbClr val="222222"/>
                </a:solidFill>
                <a:latin typeface="Georgia" panose="02040502050405020303" pitchFamily="18" charset="0"/>
              </a:rPr>
              <a:t> </a:t>
            </a:r>
            <a:r>
              <a:rPr lang="en-US" sz="2200" b="1" i="0" dirty="0">
                <a:solidFill>
                  <a:srgbClr val="222222"/>
                </a:solidFill>
                <a:effectLst/>
                <a:latin typeface="Georgia" panose="02040502050405020303" pitchFamily="18" charset="0"/>
              </a:rPr>
              <a:t>would have been 7.8%</a:t>
            </a:r>
            <a:r>
              <a:rPr lang="en-US" sz="2200" b="0" i="0" dirty="0">
                <a:solidFill>
                  <a:srgbClr val="222222"/>
                </a:solidFill>
                <a:effectLst/>
                <a:latin typeface="Georgia" panose="02040502050405020303" pitchFamily="18" charset="0"/>
              </a:rPr>
              <a:t>.</a:t>
            </a:r>
            <a:endParaRPr lang="en-US" sz="2200" dirty="0"/>
          </a:p>
        </p:txBody>
      </p:sp>
      <p:sp>
        <p:nvSpPr>
          <p:cNvPr id="3" name="TextBox 2">
            <a:extLst>
              <a:ext uri="{FF2B5EF4-FFF2-40B4-BE49-F238E27FC236}">
                <a16:creationId xmlns:a16="http://schemas.microsoft.com/office/drawing/2014/main" id="{16BC6506-C5FC-4453-A252-368FEC3C8525}"/>
              </a:ext>
            </a:extLst>
          </p:cNvPr>
          <p:cNvSpPr txBox="1"/>
          <p:nvPr/>
        </p:nvSpPr>
        <p:spPr>
          <a:xfrm>
            <a:off x="662729" y="903413"/>
            <a:ext cx="7122254" cy="424732"/>
          </a:xfrm>
          <a:prstGeom prst="rect">
            <a:avLst/>
          </a:prstGeom>
          <a:noFill/>
        </p:spPr>
        <p:txBody>
          <a:bodyPr wrap="square" rtlCol="0" anchor="ctr" anchorCtr="0">
            <a:spAutoFit/>
          </a:bodyPr>
          <a:lstStyle/>
          <a:p>
            <a:pPr>
              <a:lnSpc>
                <a:spcPct val="90000"/>
              </a:lnSpc>
              <a:spcBef>
                <a:spcPts val="1200"/>
              </a:spcBef>
              <a:buClr>
                <a:srgbClr val="337DBE"/>
              </a:buClr>
              <a:buSzPct val="77000"/>
            </a:pPr>
            <a:r>
              <a:rPr lang="en-US" sz="2400" b="1" dirty="0"/>
              <a:t>For example, take the Unemployment Rate</a:t>
            </a:r>
          </a:p>
        </p:txBody>
      </p:sp>
    </p:spTree>
    <p:extLst>
      <p:ext uri="{BB962C8B-B14F-4D97-AF65-F5344CB8AC3E}">
        <p14:creationId xmlns:p14="http://schemas.microsoft.com/office/powerpoint/2010/main" val="15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Economic Outlook</a:t>
            </a:r>
          </a:p>
        </p:txBody>
      </p:sp>
      <p:sp>
        <p:nvSpPr>
          <p:cNvPr id="6" name="Subtitle 5"/>
          <p:cNvSpPr>
            <a:spLocks noGrp="1"/>
          </p:cNvSpPr>
          <p:nvPr>
            <p:ph type="subTitle" idx="1"/>
          </p:nvPr>
        </p:nvSpPr>
        <p:spPr/>
        <p:txBody>
          <a:bodyPr/>
          <a:lstStyle/>
          <a:p>
            <a:r>
              <a:rPr lang="en-US" dirty="0">
                <a:latin typeface="Arial" panose="020B0604020202020204" pitchFamily="34" charset="0"/>
              </a:rPr>
              <a:t>The Strength of the Economy</a:t>
            </a:r>
            <a:br>
              <a:rPr lang="en-US" dirty="0">
                <a:latin typeface="Arial" panose="020B0604020202020204" pitchFamily="34" charset="0"/>
              </a:rPr>
            </a:br>
            <a:r>
              <a:rPr lang="en-US" dirty="0">
                <a:latin typeface="Arial" panose="020B0604020202020204" pitchFamily="34" charset="0"/>
              </a:rPr>
              <a:t>Will Influence the Insurance Environment</a:t>
            </a:r>
            <a:endParaRPr lang="en-US" dirty="0"/>
          </a:p>
        </p:txBody>
      </p:sp>
    </p:spTree>
    <p:extLst>
      <p:ext uri="{BB962C8B-B14F-4D97-AF65-F5344CB8AC3E}">
        <p14:creationId xmlns:p14="http://schemas.microsoft.com/office/powerpoint/2010/main" val="34863274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0297" name="Rectangle 3"/>
          <p:cNvSpPr>
            <a:spLocks noGrp="1" noChangeArrowheads="1"/>
          </p:cNvSpPr>
          <p:nvPr>
            <p:ph type="title"/>
          </p:nvPr>
        </p:nvSpPr>
        <p:spPr>
          <a:xfrm>
            <a:off x="356616" y="632287"/>
            <a:ext cx="8468432" cy="679949"/>
          </a:xfrm>
        </p:spPr>
        <p:txBody>
          <a:bodyPr/>
          <a:lstStyle/>
          <a:p>
            <a:pPr algn="ctr"/>
            <a:r>
              <a:rPr lang="en-US" altLang="en-US" sz="2600" dirty="0"/>
              <a:t>Fighting COVID-19 has Driven the Economy</a:t>
            </a:r>
            <a:br>
              <a:rPr lang="en-US" altLang="en-US" sz="2600" dirty="0"/>
            </a:br>
            <a:r>
              <a:rPr lang="en-US" altLang="en-US" sz="2600" dirty="0"/>
              <a:t>into the Deepest Recession in 80 Years</a:t>
            </a:r>
            <a:br>
              <a:rPr lang="en-US" altLang="en-US" sz="2600" dirty="0"/>
            </a:br>
            <a:r>
              <a:rPr lang="en-US" altLang="en-US" sz="1600" dirty="0"/>
              <a:t>Nominal GDP: Annual Change, 1971-2021F</a:t>
            </a:r>
          </a:p>
        </p:txBody>
      </p:sp>
      <p:sp>
        <p:nvSpPr>
          <p:cNvPr id="6" name="Text Placeholder 5"/>
          <p:cNvSpPr>
            <a:spLocks noGrp="1"/>
          </p:cNvSpPr>
          <p:nvPr>
            <p:ph type="body" sz="quarter" idx="16"/>
          </p:nvPr>
        </p:nvSpPr>
        <p:spPr>
          <a:xfrm>
            <a:off x="902291" y="6316688"/>
            <a:ext cx="7680960" cy="415018"/>
          </a:xfrm>
        </p:spPr>
        <p:txBody>
          <a:bodyPr/>
          <a:lstStyle/>
          <a:p>
            <a:r>
              <a:rPr lang="en-US" dirty="0"/>
              <a:t> </a:t>
            </a:r>
          </a:p>
          <a:p>
            <a:r>
              <a:rPr lang="en-US" dirty="0"/>
              <a:t>Sources:  U.S. Commerce Dept., Bureau of Economic Analysis; I.I.I. 2020 and 2021 are Blue Chip median forecasts (Oct. 2020 issue)</a:t>
            </a:r>
          </a:p>
        </p:txBody>
      </p:sp>
      <p:graphicFrame>
        <p:nvGraphicFramePr>
          <p:cNvPr id="23" name="Object 2"/>
          <p:cNvGraphicFramePr>
            <a:graphicFrameLocks noChangeAspect="1"/>
          </p:cNvGraphicFramePr>
          <p:nvPr>
            <p:extLst>
              <p:ext uri="{D42A27DB-BD31-4B8C-83A1-F6EECF244321}">
                <p14:modId xmlns:p14="http://schemas.microsoft.com/office/powerpoint/2010/main" val="1116629663"/>
              </p:ext>
            </p:extLst>
          </p:nvPr>
        </p:nvGraphicFramePr>
        <p:xfrm>
          <a:off x="356616" y="1400683"/>
          <a:ext cx="8468432" cy="4465676"/>
        </p:xfrm>
        <a:graphic>
          <a:graphicData uri="http://schemas.openxmlformats.org/drawingml/2006/chart">
            <c:chart xmlns:c="http://schemas.openxmlformats.org/drawingml/2006/chart" xmlns:r="http://schemas.openxmlformats.org/officeDocument/2006/relationships" r:id="rId4"/>
          </a:graphicData>
        </a:graphic>
      </p:graphicFrame>
      <p:sp>
        <p:nvSpPr>
          <p:cNvPr id="2" name="PPTShape_1">
            <a:extLst>
              <a:ext uri="{FF2B5EF4-FFF2-40B4-BE49-F238E27FC236}">
                <a16:creationId xmlns:a16="http://schemas.microsoft.com/office/drawing/2014/main" id="{931B5223-41C6-4E21-B796-C20BC2C054EA}"/>
              </a:ext>
            </a:extLst>
          </p:cNvPr>
          <p:cNvSpPr>
            <a:spLocks noChangeArrowheads="1"/>
          </p:cNvSpPr>
          <p:nvPr/>
        </p:nvSpPr>
        <p:spPr bwMode="gray">
          <a:xfrm>
            <a:off x="1812195" y="5801986"/>
            <a:ext cx="5997955" cy="579075"/>
          </a:xfrm>
          <a:prstGeom prst="rect">
            <a:avLst/>
          </a:prstGeom>
          <a:solidFill>
            <a:schemeClr val="accent2"/>
          </a:solidFill>
          <a:ln w="28575" algn="ctr">
            <a:noFill/>
            <a:miter lim="800000"/>
            <a:headEnd/>
            <a:tailEnd/>
          </a:ln>
        </p:spPr>
        <p:txBody>
          <a:bodyPr tIns="45720" bIns="45720" anchor="ctr"/>
          <a:lstStyle/>
          <a:p>
            <a:pPr algn="ctr" eaLnBrk="0" fontAlgn="base" hangingPunct="0">
              <a:lnSpc>
                <a:spcPct val="90000"/>
              </a:lnSpc>
              <a:spcAft>
                <a:spcPct val="0"/>
              </a:spcAft>
              <a:buClr>
                <a:srgbClr val="FFFFFF"/>
              </a:buClr>
              <a:buFont typeface="Wingdings" pitchFamily="2" charset="2"/>
              <a:buNone/>
            </a:pPr>
            <a:r>
              <a:rPr lang="en-US" b="1" dirty="0">
                <a:cs typeface="Arial" charset="0"/>
              </a:rPr>
              <a:t>The U.S. economy’s annual growth—not adjusted for inflation—has slowed over the last five decades.</a:t>
            </a:r>
          </a:p>
        </p:txBody>
      </p:sp>
    </p:spTree>
    <p:custDataLst>
      <p:tags r:id="rId1"/>
    </p:custDataLst>
    <p:extLst>
      <p:ext uri="{BB962C8B-B14F-4D97-AF65-F5344CB8AC3E}">
        <p14:creationId xmlns:p14="http://schemas.microsoft.com/office/powerpoint/2010/main" val="356011947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7" name="Rectangle 3"/>
          <p:cNvSpPr>
            <a:spLocks noGrp="1" noChangeArrowheads="1"/>
          </p:cNvSpPr>
          <p:nvPr>
            <p:ph type="title"/>
          </p:nvPr>
        </p:nvSpPr>
        <p:spPr>
          <a:xfrm>
            <a:off x="337784" y="219960"/>
            <a:ext cx="8468432" cy="679949"/>
          </a:xfrm>
        </p:spPr>
        <p:txBody>
          <a:bodyPr/>
          <a:lstStyle/>
          <a:p>
            <a:pPr algn="ctr"/>
            <a:r>
              <a:rPr lang="en-US" altLang="en-US" sz="2600" dirty="0"/>
              <a:t>The Economy Drives P/C Insurance Industry Premiums:</a:t>
            </a:r>
            <a:br>
              <a:rPr lang="en-US" altLang="en-US" sz="2600" dirty="0"/>
            </a:br>
            <a:r>
              <a:rPr lang="en-US" altLang="en-US" sz="1600" dirty="0"/>
              <a:t>Net Premium Growth (All P/C Lines) vs. Nominal GDP: Annual Change, 1971-2021</a:t>
            </a:r>
          </a:p>
        </p:txBody>
      </p:sp>
      <p:sp>
        <p:nvSpPr>
          <p:cNvPr id="6" name="Text Placeholder 5"/>
          <p:cNvSpPr>
            <a:spLocks noGrp="1"/>
          </p:cNvSpPr>
          <p:nvPr>
            <p:ph type="body" sz="quarter" idx="16"/>
          </p:nvPr>
        </p:nvSpPr>
        <p:spPr/>
        <p:txBody>
          <a:bodyPr/>
          <a:lstStyle/>
          <a:p>
            <a:r>
              <a:rPr lang="en-US" dirty="0"/>
              <a:t> </a:t>
            </a:r>
          </a:p>
          <a:p>
            <a:r>
              <a:rPr lang="en-US" dirty="0"/>
              <a:t>Sources:  A.M. Best (1971-2013), ISO (2014-19); U.S. Commerce Dept., Bureau of Economic Analysis; I.I.I. 2020 and 2021 are Blue Chip median forecasts, Oct. 2020 issue</a:t>
            </a:r>
          </a:p>
        </p:txBody>
      </p:sp>
      <p:graphicFrame>
        <p:nvGraphicFramePr>
          <p:cNvPr id="23" name="Object 2"/>
          <p:cNvGraphicFramePr>
            <a:graphicFrameLocks noChangeAspect="1"/>
          </p:cNvGraphicFramePr>
          <p:nvPr>
            <p:extLst>
              <p:ext uri="{D42A27DB-BD31-4B8C-83A1-F6EECF244321}">
                <p14:modId xmlns:p14="http://schemas.microsoft.com/office/powerpoint/2010/main" val="1615767618"/>
              </p:ext>
            </p:extLst>
          </p:nvPr>
        </p:nvGraphicFramePr>
        <p:xfrm>
          <a:off x="220155" y="857785"/>
          <a:ext cx="8468432" cy="4465676"/>
        </p:xfrm>
        <a:graphic>
          <a:graphicData uri="http://schemas.openxmlformats.org/drawingml/2006/chart">
            <c:chart xmlns:c="http://schemas.openxmlformats.org/drawingml/2006/chart" xmlns:r="http://schemas.openxmlformats.org/officeDocument/2006/relationships" r:id="rId4"/>
          </a:graphicData>
        </a:graphic>
      </p:graphicFrame>
      <p:sp>
        <p:nvSpPr>
          <p:cNvPr id="19" name="PPTShape_1"/>
          <p:cNvSpPr>
            <a:spLocks noChangeArrowheads="1"/>
          </p:cNvSpPr>
          <p:nvPr/>
        </p:nvSpPr>
        <p:spPr bwMode="gray">
          <a:xfrm>
            <a:off x="763572" y="5788058"/>
            <a:ext cx="7958398" cy="579075"/>
          </a:xfrm>
          <a:prstGeom prst="rect">
            <a:avLst/>
          </a:prstGeom>
          <a:solidFill>
            <a:schemeClr val="accent2"/>
          </a:solidFill>
          <a:ln w="28575" algn="ctr">
            <a:noFill/>
            <a:miter lim="800000"/>
            <a:headEnd/>
            <a:tailEnd/>
          </a:ln>
        </p:spPr>
        <p:txBody>
          <a:bodyPr tIns="45720" bIns="45720" anchor="ctr"/>
          <a:lstStyle/>
          <a:p>
            <a:pPr algn="ctr" eaLnBrk="0" fontAlgn="base" hangingPunct="0">
              <a:lnSpc>
                <a:spcPct val="90000"/>
              </a:lnSpc>
              <a:spcAft>
                <a:spcPct val="0"/>
              </a:spcAft>
              <a:buClr>
                <a:srgbClr val="FFFFFF"/>
              </a:buClr>
              <a:buFont typeface="Wingdings" pitchFamily="2" charset="2"/>
              <a:buNone/>
            </a:pPr>
            <a:r>
              <a:rPr lang="en-US" sz="1600" b="1" dirty="0">
                <a:cs typeface="Arial" charset="0"/>
              </a:rPr>
              <a:t>Except for the three “hard markets” in this 50-year period,</a:t>
            </a:r>
            <a:br>
              <a:rPr lang="en-US" sz="1600" b="1" dirty="0">
                <a:cs typeface="Arial" charset="0"/>
              </a:rPr>
            </a:br>
            <a:r>
              <a:rPr lang="en-US" sz="1600" b="1" dirty="0">
                <a:cs typeface="Arial" charset="0"/>
              </a:rPr>
              <a:t>Net Written Premiums track Nominal GDP—not year by year but fairly well.</a:t>
            </a:r>
          </a:p>
        </p:txBody>
      </p:sp>
      <p:sp>
        <p:nvSpPr>
          <p:cNvPr id="7" name="AutoShape 17">
            <a:extLst>
              <a:ext uri="{FF2B5EF4-FFF2-40B4-BE49-F238E27FC236}">
                <a16:creationId xmlns:a16="http://schemas.microsoft.com/office/drawing/2014/main" id="{9A1B55F1-E2B3-402F-81C5-D967516EA4A1}"/>
              </a:ext>
            </a:extLst>
          </p:cNvPr>
          <p:cNvSpPr>
            <a:spLocks noChangeArrowheads="1"/>
          </p:cNvSpPr>
          <p:nvPr/>
        </p:nvSpPr>
        <p:spPr bwMode="blackWhite">
          <a:xfrm>
            <a:off x="6329201" y="1406631"/>
            <a:ext cx="1518757" cy="1119457"/>
          </a:xfrm>
          <a:prstGeom prst="wedgeRectCallout">
            <a:avLst>
              <a:gd name="adj1" fmla="val 60917"/>
              <a:gd name="adj2" fmla="val 82677"/>
            </a:avLst>
          </a:prstGeom>
          <a:gradFill rotWithShape="1">
            <a:gsLst>
              <a:gs pos="0">
                <a:schemeClr val="accent1"/>
              </a:gs>
              <a:gs pos="100000">
                <a:srgbClr val="173C51"/>
              </a:gs>
            </a:gsLst>
            <a:lin ang="5400000" scaled="1"/>
          </a:gradFill>
          <a:ln>
            <a:noFill/>
          </a:ln>
          <a:extLst>
            <a:ext uri="{91240B29-F687-4F45-9708-019B960494DF}">
              <a14:hiddenLine xmlns:a14="http://schemas.microsoft.com/office/drawing/2010/main" w="28575" algn="ctr">
                <a:solidFill>
                  <a:srgbClr val="000000"/>
                </a:solidFill>
                <a:miter lim="800000"/>
                <a:headEnd/>
                <a:tailEnd/>
              </a14:hiddenLine>
            </a:ext>
          </a:extLst>
        </p:spPr>
        <p:txBody>
          <a:bodyPr tIns="91440" bIns="91440" anchor="ctr"/>
          <a:lstStyle>
            <a:lvl1pPr>
              <a:lnSpc>
                <a:spcPct val="90000"/>
              </a:lnSpc>
              <a:spcBef>
                <a:spcPct val="100000"/>
              </a:spcBef>
              <a:buClr>
                <a:schemeClr val="accent2"/>
              </a:buClr>
              <a:buFont typeface="Wingdings" panose="05000000000000000000" pitchFamily="2" charset="2"/>
              <a:buChar char="n"/>
              <a:defRPr sz="2400">
                <a:solidFill>
                  <a:schemeClr val="tx1"/>
                </a:solidFill>
                <a:latin typeface="Arial" panose="020B0604020202020204" pitchFamily="34" charset="0"/>
              </a:defRPr>
            </a:lvl1pPr>
            <a:lvl2pPr marL="742950" indent="-285750">
              <a:lnSpc>
                <a:spcPct val="90000"/>
              </a:lnSpc>
              <a:spcBef>
                <a:spcPct val="50000"/>
              </a:spcBef>
              <a:buClr>
                <a:schemeClr val="accent2"/>
              </a:buClr>
              <a:buFont typeface="Wingdings" panose="05000000000000000000" pitchFamily="2" charset="2"/>
              <a:buChar char="w"/>
              <a:defRPr sz="2200">
                <a:solidFill>
                  <a:schemeClr val="tx1"/>
                </a:solidFill>
                <a:latin typeface="Arial" panose="020B0604020202020204" pitchFamily="34" charset="0"/>
              </a:defRPr>
            </a:lvl2pPr>
            <a:lvl3pPr marL="1143000" indent="-228600">
              <a:lnSpc>
                <a:spcPct val="90000"/>
              </a:lnSpc>
              <a:spcBef>
                <a:spcPct val="25000"/>
              </a:spcBef>
              <a:buClr>
                <a:schemeClr val="accent2"/>
              </a:buClr>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ct val="15000"/>
              </a:spcBef>
              <a:buClr>
                <a:schemeClr val="accent2"/>
              </a:buClr>
              <a:buFont typeface="Wingdings" panose="05000000000000000000" pitchFamily="2" charset="2"/>
              <a:buChar char="§"/>
              <a:defRPr>
                <a:solidFill>
                  <a:schemeClr val="tx1"/>
                </a:solidFill>
                <a:latin typeface="Arial" panose="020B0604020202020204" pitchFamily="34" charset="0"/>
              </a:defRPr>
            </a:lvl4pPr>
            <a:lvl5pPr marL="2057400" indent="-228600">
              <a:lnSpc>
                <a:spcPct val="95000"/>
              </a:lnSpc>
              <a:spcBef>
                <a:spcPct val="15000"/>
              </a:spcBef>
              <a:buClr>
                <a:schemeClr val="accent2"/>
              </a:buClr>
              <a:buChar char="»"/>
              <a:defRPr sz="1600">
                <a:solidFill>
                  <a:schemeClr val="tx1"/>
                </a:solidFill>
                <a:latin typeface="Arial" panose="020B0604020202020204" pitchFamily="34" charset="0"/>
              </a:defRPr>
            </a:lvl5pPr>
            <a:lvl6pPr marL="25146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6pPr>
            <a:lvl7pPr marL="29718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7pPr>
            <a:lvl8pPr marL="34290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8pPr>
            <a:lvl9pPr marL="3886200" indent="-228600" eaLnBrk="0" fontAlgn="base" hangingPunct="0">
              <a:lnSpc>
                <a:spcPct val="95000"/>
              </a:lnSpc>
              <a:spcBef>
                <a:spcPct val="15000"/>
              </a:spcBef>
              <a:spcAft>
                <a:spcPct val="0"/>
              </a:spcAft>
              <a:buClr>
                <a:schemeClr val="accent2"/>
              </a:buClr>
              <a:buChar char="»"/>
              <a:defRPr sz="1600">
                <a:solidFill>
                  <a:schemeClr val="tx1"/>
                </a:solidFill>
                <a:latin typeface="Arial" panose="020B0604020202020204" pitchFamily="34" charset="0"/>
              </a:defRPr>
            </a:lvl9pPr>
          </a:lstStyle>
          <a:p>
            <a:pPr algn="ctr">
              <a:spcBef>
                <a:spcPct val="50000"/>
              </a:spcBef>
              <a:buClr>
                <a:schemeClr val="bg1"/>
              </a:buClr>
              <a:buFont typeface="Wingdings" panose="05000000000000000000" pitchFamily="2" charset="2"/>
              <a:buNone/>
            </a:pPr>
            <a:r>
              <a:rPr lang="en-US" altLang="en-US" sz="1400" b="1" dirty="0">
                <a:solidFill>
                  <a:srgbClr val="FFFFFF"/>
                </a:solidFill>
              </a:rPr>
              <a:t>This isn’t a “hard market.” It’s driven by the tax law change.</a:t>
            </a:r>
            <a:endParaRPr lang="en-US" altLang="en-US" sz="1400" b="1" dirty="0">
              <a:solidFill>
                <a:schemeClr val="bg1"/>
              </a:solidFill>
            </a:endParaRPr>
          </a:p>
        </p:txBody>
      </p:sp>
      <p:sp>
        <p:nvSpPr>
          <p:cNvPr id="2" name="PPTShape_1">
            <a:extLst>
              <a:ext uri="{FF2B5EF4-FFF2-40B4-BE49-F238E27FC236}">
                <a16:creationId xmlns:a16="http://schemas.microsoft.com/office/drawing/2014/main" id="{41503A22-861F-4C09-B0E4-B449F2408E90}"/>
              </a:ext>
            </a:extLst>
          </p:cNvPr>
          <p:cNvSpPr>
            <a:spLocks noChangeArrowheads="1"/>
          </p:cNvSpPr>
          <p:nvPr/>
        </p:nvSpPr>
        <p:spPr bwMode="gray">
          <a:xfrm>
            <a:off x="2919369" y="5257191"/>
            <a:ext cx="5769218" cy="376404"/>
          </a:xfrm>
          <a:prstGeom prst="rect">
            <a:avLst/>
          </a:prstGeom>
          <a:solidFill>
            <a:schemeClr val="accent1">
              <a:lumMod val="75000"/>
            </a:schemeClr>
          </a:solidFill>
          <a:ln w="28575" algn="ctr">
            <a:noFill/>
            <a:miter lim="800000"/>
            <a:headEnd/>
            <a:tailEnd/>
          </a:ln>
        </p:spPr>
        <p:txBody>
          <a:bodyPr tIns="45720" bIns="45720" anchor="ctr"/>
          <a:lstStyle/>
          <a:p>
            <a:pPr algn="ctr" eaLnBrk="0" fontAlgn="base" hangingPunct="0">
              <a:lnSpc>
                <a:spcPct val="90000"/>
              </a:lnSpc>
              <a:spcAft>
                <a:spcPct val="0"/>
              </a:spcAft>
              <a:buClr>
                <a:srgbClr val="FFFFFF"/>
              </a:buClr>
              <a:buFont typeface="Wingdings" pitchFamily="2" charset="2"/>
              <a:buNone/>
            </a:pPr>
            <a:r>
              <a:rPr lang="en-US" b="1" dirty="0">
                <a:solidFill>
                  <a:schemeClr val="bg1"/>
                </a:solidFill>
                <a:cs typeface="Arial" charset="0"/>
              </a:rPr>
              <a:t>The GDP plunge in 2020 could drag NWP down</a:t>
            </a:r>
          </a:p>
        </p:txBody>
      </p:sp>
    </p:spTree>
    <p:custDataLst>
      <p:tags r:id="rId1"/>
    </p:custDataLst>
    <p:extLst>
      <p:ext uri="{BB962C8B-B14F-4D97-AF65-F5344CB8AC3E}">
        <p14:creationId xmlns:p14="http://schemas.microsoft.com/office/powerpoint/2010/main" val="41639934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830510" y="232326"/>
            <a:ext cx="7515204" cy="950976"/>
          </a:xfrm>
        </p:spPr>
        <p:txBody>
          <a:bodyPr/>
          <a:lstStyle/>
          <a:p>
            <a:r>
              <a:rPr lang="en-US" sz="2800" dirty="0"/>
              <a:t>Quarterly U.S. Real GDP Growth (at annual rates): Range of Forecasts, 2020-2021</a:t>
            </a:r>
            <a:endParaRPr lang="en-US" sz="2800" baseline="30000" dirty="0"/>
          </a:p>
        </p:txBody>
      </p:sp>
      <p:sp>
        <p:nvSpPr>
          <p:cNvPr id="6" name="Text Placeholder 5"/>
          <p:cNvSpPr>
            <a:spLocks noGrp="1"/>
          </p:cNvSpPr>
          <p:nvPr>
            <p:ph type="body" sz="quarter" idx="16"/>
          </p:nvPr>
        </p:nvSpPr>
        <p:spPr/>
        <p:txBody>
          <a:bodyPr/>
          <a:lstStyle/>
          <a:p>
            <a:r>
              <a:rPr lang="en-US" dirty="0"/>
              <a:t>Sources: Blue Chip Economic Indicators, Oct. 2020 issue; Insurance Information Institute.</a:t>
            </a:r>
          </a:p>
        </p:txBody>
      </p:sp>
      <p:graphicFrame>
        <p:nvGraphicFramePr>
          <p:cNvPr id="15" name="Object 3"/>
          <p:cNvGraphicFramePr>
            <a:graphicFrameLocks/>
          </p:cNvGraphicFramePr>
          <p:nvPr>
            <p:extLst>
              <p:ext uri="{D42A27DB-BD31-4B8C-83A1-F6EECF244321}">
                <p14:modId xmlns:p14="http://schemas.microsoft.com/office/powerpoint/2010/main" val="2227043773"/>
              </p:ext>
            </p:extLst>
          </p:nvPr>
        </p:nvGraphicFramePr>
        <p:xfrm>
          <a:off x="424470" y="1329301"/>
          <a:ext cx="8390345" cy="4207433"/>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 Placeholder 4"/>
          <p:cNvSpPr txBox="1">
            <a:spLocks/>
          </p:cNvSpPr>
          <p:nvPr/>
        </p:nvSpPr>
        <p:spPr bwMode="gray">
          <a:xfrm>
            <a:off x="975680" y="5982521"/>
            <a:ext cx="7680960" cy="519768"/>
          </a:xfrm>
          <a:prstGeom prst="snip1Rect">
            <a:avLst/>
          </a:prstGeom>
          <a:solidFill>
            <a:schemeClr val="accent2"/>
          </a:solidFill>
          <a:ln w="28575" cap="flat" cmpd="sng" algn="ctr">
            <a:noFill/>
            <a:prstDash val="solid"/>
            <a:miter lim="800000"/>
            <a:headEnd type="none" w="med" len="med"/>
            <a:tailEnd type="none" w="med" len="med"/>
          </a:ln>
          <a:effectLst/>
        </p:spPr>
        <p:txBody>
          <a:bodyPr vert="horz" wrap="square" lIns="91429" tIns="45715" rIns="91429" bIns="91440" numCol="1" rtlCol="0" anchor="ctr" anchorCtr="0" compatLnSpc="1">
            <a:prstTxWarp prst="textNoShape">
              <a:avLst/>
            </a:prstTxWarp>
            <a:noAutofit/>
          </a:bodyPr>
          <a:lstStyle>
            <a:defPPr>
              <a:defRPr lang="en-US"/>
            </a:defPPr>
            <a:lvl1pPr indent="0" algn="ctr" fontAlgn="base">
              <a:lnSpc>
                <a:spcPct val="90000"/>
              </a:lnSpc>
              <a:spcBef>
                <a:spcPts val="0"/>
              </a:spcBef>
              <a:spcAft>
                <a:spcPct val="0"/>
              </a:spcAft>
              <a:buClr>
                <a:schemeClr val="accent2"/>
              </a:buClr>
              <a:buSzPct val="90000"/>
              <a:buNone/>
              <a:defRPr kumimoji="0" sz="2000" b="1" i="0" u="none" strike="noStrike" cap="none" normalizeH="0" baseline="0">
                <a:ln>
                  <a:noFill/>
                </a:ln>
                <a:solidFill>
                  <a:schemeClr val="bg1"/>
                </a:solidFill>
                <a:effectLst/>
                <a:latin typeface="+mj-lt"/>
              </a:defRPr>
            </a:lvl1pPr>
            <a:lvl2pPr indent="0">
              <a:buNone/>
              <a:defRPr sz="2000" b="1"/>
            </a:lvl2pPr>
            <a:lvl3pPr indent="0">
              <a:buNone/>
              <a:defRPr b="1"/>
            </a:lvl3pPr>
            <a:lvl4pPr indent="0">
              <a:buNone/>
              <a:defRPr sz="1600" b="1"/>
            </a:lvl4pPr>
            <a:lvl5pPr indent="0">
              <a:buNone/>
              <a:defRPr sz="1600" b="1"/>
            </a:lvl5pPr>
            <a:lvl6pPr indent="0">
              <a:buNone/>
              <a:defRPr sz="1600" b="1"/>
            </a:lvl6pPr>
            <a:lvl7pPr indent="0">
              <a:buNone/>
              <a:defRPr sz="1600" b="1"/>
            </a:lvl7pPr>
            <a:lvl8pPr indent="0">
              <a:buNone/>
              <a:defRPr sz="1600" b="1"/>
            </a:lvl8pPr>
            <a:lvl9pPr indent="0">
              <a:buNone/>
              <a:defRPr sz="1600" b="1"/>
            </a:lvl9pPr>
          </a:lstStyle>
          <a:p>
            <a:r>
              <a:rPr lang="en-US" dirty="0"/>
              <a:t>Forecasts expect U.S. growth to recover slowly through 2021.</a:t>
            </a:r>
          </a:p>
        </p:txBody>
      </p:sp>
    </p:spTree>
    <p:custDataLst>
      <p:tags r:id="rId1"/>
    </p:custDataLst>
    <p:extLst>
      <p:ext uri="{BB962C8B-B14F-4D97-AF65-F5344CB8AC3E}">
        <p14:creationId xmlns:p14="http://schemas.microsoft.com/office/powerpoint/2010/main" val="32857104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TITLE_TAG" val="Profitability Peaks &amp; Troughs in the P/C Insurance Industry"/>
  <p:tag name="ARTICULATE_SLIDE_GUID" val="5f352899-b35e-44e4-b252-7ee23066d223"/>
  <p:tag name="ARTICULATE_SLIDE_NAV" val="44"/>
  <p:tag name="ARTICULATE_SLIDE_PAUSE" val="0"/>
  <p:tag name="ARTICULATE_NAV_LEVEL" val="3"/>
  <p:tag name="ARTICULATE_SLIDE_PRESENTER" val="Dr. Robert P. Hartwig, CPCU"/>
  <p:tag name="ARTICULATE_SLIDE_PRESENTER_GUID" val="87C4BC35D5FE"/>
  <p:tag name="ARTICULATE_PLAYLIST_ID" val="-1"/>
  <p:tag name="ARTICULATE_LOCK_SLIDE"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8d816a7d-974e-4f1a-9550-52aea7948b6c"/>
  <p:tag name="ARTICULATE_SLIDE_NAV" val="48"/>
  <p:tag name="ARTICULATE_SLIDE_PAUSE" val="0"/>
  <p:tag name="ARTICULATE_NAV_LEVEL" val="3"/>
  <p:tag name="ARTICULATE_SLIDE_PRESENTER" val="Dr. Robert P. Hartwig, CPCU"/>
  <p:tag name="ARTICULATE_SLIDE_PRESENTER_GUID" val="87C4BC35D5FE"/>
  <p:tag name="ARTICULATE_PLAYLIST_ID" val="-1"/>
  <p:tag name="ARTICULATE_LOCK_SLIDE" val="0"/>
</p:tagLst>
</file>

<file path=ppt/theme/theme1.xml><?xml version="1.0" encoding="utf-8"?>
<a:theme xmlns:a="http://schemas.openxmlformats.org/drawingml/2006/main" name="Office Theme">
  <a:themeElements>
    <a:clrScheme name="Custom 119">
      <a:dk1>
        <a:srgbClr val="000000"/>
      </a:dk1>
      <a:lt1>
        <a:srgbClr val="FFFFFF"/>
      </a:lt1>
      <a:dk2>
        <a:srgbClr val="072C44"/>
      </a:dk2>
      <a:lt2>
        <a:srgbClr val="FFFFFF"/>
      </a:lt2>
      <a:accent1>
        <a:srgbClr val="337DBE"/>
      </a:accent1>
      <a:accent2>
        <a:srgbClr val="F69322"/>
      </a:accent2>
      <a:accent3>
        <a:srgbClr val="43B19E"/>
      </a:accent3>
      <a:accent4>
        <a:srgbClr val="E2B431"/>
      </a:accent4>
      <a:accent5>
        <a:srgbClr val="9A9A9A"/>
      </a:accent5>
      <a:accent6>
        <a:srgbClr val="D34D27"/>
      </a:accent6>
      <a:hlink>
        <a:srgbClr val="337DBE"/>
      </a:hlink>
      <a:folHlink>
        <a:srgbClr val="A6DCF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sz="2000" b="1"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nchorCtr="0">
        <a:spAutoFit/>
      </a:bodyPr>
      <a:lstStyle>
        <a:defPPr>
          <a:lnSpc>
            <a:spcPct val="90000"/>
          </a:lnSpc>
          <a:spcBef>
            <a:spcPts val="1200"/>
          </a:spcBef>
          <a:buClr>
            <a:srgbClr val="337DBE"/>
          </a:buClr>
          <a:buSzPct val="77000"/>
          <a:defRPr sz="1400" b="1" dirty="0" smtClean="0"/>
        </a:defPPr>
      </a:lstStyle>
    </a:txDef>
  </a:objectDefaults>
  <a:extraClrSchemeLst/>
</a:theme>
</file>

<file path=ppt/theme/theme2.xml><?xml version="1.0" encoding="utf-8"?>
<a:theme xmlns:a="http://schemas.openxmlformats.org/drawingml/2006/main" name="Office Theme">
  <a:themeElements>
    <a:clrScheme name="Custom 121">
      <a:dk1>
        <a:srgbClr val="000000"/>
      </a:dk1>
      <a:lt1>
        <a:srgbClr val="FFFFFF"/>
      </a:lt1>
      <a:dk2>
        <a:srgbClr val="072C44"/>
      </a:dk2>
      <a:lt2>
        <a:srgbClr val="FFFFFF"/>
      </a:lt2>
      <a:accent1>
        <a:srgbClr val="337DBE"/>
      </a:accent1>
      <a:accent2>
        <a:srgbClr val="F69322"/>
      </a:accent2>
      <a:accent3>
        <a:srgbClr val="43B19E"/>
      </a:accent3>
      <a:accent4>
        <a:srgbClr val="E2B431"/>
      </a:accent4>
      <a:accent5>
        <a:srgbClr val="9A9A9A"/>
      </a:accent5>
      <a:accent6>
        <a:srgbClr val="D34D27"/>
      </a:accent6>
      <a:hlink>
        <a:srgbClr val="337DBE"/>
      </a:hlink>
      <a:folHlink>
        <a:srgbClr val="A6DCF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stom 120">
      <a:dk1>
        <a:sysClr val="windowText" lastClr="000000"/>
      </a:dk1>
      <a:lt1>
        <a:sysClr val="window" lastClr="FFFFFF"/>
      </a:lt1>
      <a:dk2>
        <a:srgbClr val="072C44"/>
      </a:dk2>
      <a:lt2>
        <a:srgbClr val="FFFFFF"/>
      </a:lt2>
      <a:accent1>
        <a:srgbClr val="337DBE"/>
      </a:accent1>
      <a:accent2>
        <a:srgbClr val="F69322"/>
      </a:accent2>
      <a:accent3>
        <a:srgbClr val="43B19E"/>
      </a:accent3>
      <a:accent4>
        <a:srgbClr val="E2B431"/>
      </a:accent4>
      <a:accent5>
        <a:srgbClr val="9A9A9A"/>
      </a:accent5>
      <a:accent6>
        <a:srgbClr val="D34D27"/>
      </a:accent6>
      <a:hlink>
        <a:srgbClr val="337DBE"/>
      </a:hlink>
      <a:folHlink>
        <a:srgbClr val="A6DCF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46556</TotalTime>
  <Words>3299</Words>
  <Application>Microsoft Office PowerPoint</Application>
  <PresentationFormat>On-screen Show (4:3)</PresentationFormat>
  <Paragraphs>332</Paragraphs>
  <Slides>45</Slides>
  <Notes>37</Notes>
  <HiddenSlides>1</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6" baseType="lpstr">
      <vt:lpstr>Arial</vt:lpstr>
      <vt:lpstr>Arial Narrow</vt:lpstr>
      <vt:lpstr>Calibri</vt:lpstr>
      <vt:lpstr>Cambria Math</vt:lpstr>
      <vt:lpstr>Georgia</vt:lpstr>
      <vt:lpstr>Helvetica</vt:lpstr>
      <vt:lpstr>Verdana</vt:lpstr>
      <vt:lpstr>Wingdings</vt:lpstr>
      <vt:lpstr>Wingdings 3</vt:lpstr>
      <vt:lpstr>Office Theme</vt:lpstr>
      <vt:lpstr>Chart</vt:lpstr>
      <vt:lpstr>What’s Driving the P&amp;C Industry?</vt:lpstr>
      <vt:lpstr>The Economy</vt:lpstr>
      <vt:lpstr>But Data on the Economy Can Be Unreliable</vt:lpstr>
      <vt:lpstr>But Data on the Economy Can Be Unreliable</vt:lpstr>
      <vt:lpstr>But Data on the Economy Can Be Unreliable</vt:lpstr>
      <vt:lpstr>Economic Outlook</vt:lpstr>
      <vt:lpstr>Fighting COVID-19 has Driven the Economy into the Deepest Recession in 80 Years Nominal GDP: Annual Change, 1971-2021F</vt:lpstr>
      <vt:lpstr>The Economy Drives P/C Insurance Industry Premiums: Net Premium Growth (All P/C Lines) vs. Nominal GDP: Annual Change, 1971-2021</vt:lpstr>
      <vt:lpstr>Quarterly U.S. Real GDP Growth (at annual rates): Range of Forecasts, 2020-2021</vt:lpstr>
      <vt:lpstr>Quarterly U.S. Real GDP: Actual and Forecasts, 2019-2021F</vt:lpstr>
      <vt:lpstr>Economic Growth Depends on People Having Income and Spending It*</vt:lpstr>
      <vt:lpstr>Spending* Varies; Effect on P/C Insurance?</vt:lpstr>
      <vt:lpstr>An Annual Rate of Nearly One Million New Homes Sold* in August and September 2020</vt:lpstr>
      <vt:lpstr>Construction Started on New 1-Family Housing Units =&gt; Recovery? </vt:lpstr>
      <vt:lpstr>Personal Consumption Expenditures: Home remodeling and new contents, Quarterly</vt:lpstr>
      <vt:lpstr>Change in Nonresidential Fixed Investment: Implications for Commercial Insurance</vt:lpstr>
      <vt:lpstr>P/C Insurance Industry: Financial Update </vt:lpstr>
      <vt:lpstr> Net Premium Growth vs. Nominal GDP, First-Half-Year Percent Change </vt:lpstr>
      <vt:lpstr>      U.S. Inflation-Adjusted Insured Cat Losses</vt:lpstr>
      <vt:lpstr>CAT Claims as a Percent of Total Claims,* 1st Halves, 2011-2020</vt:lpstr>
      <vt:lpstr>Net Underwriting Gains &amp; Losses, 1st Halves of Each Year, 2008-2020</vt:lpstr>
      <vt:lpstr>P/C Industry Net Income After Taxes*, 1st Halves, 2007-2020</vt:lpstr>
      <vt:lpstr>Policyholder Surplus, 2006–2019</vt:lpstr>
      <vt:lpstr>PowerPoint Presentation</vt:lpstr>
      <vt:lpstr>Why We Focus on Interest Rates</vt:lpstr>
      <vt:lpstr>US Treasury Note 10-Year Yields*</vt:lpstr>
      <vt:lpstr>BofA AA Corporate Index Effective Yields,* 2000–2020</vt:lpstr>
      <vt:lpstr>Net Investment Gains Vary Mainly With Realized Capital Gains/Losses, 1st Halves, 2007-2020</vt:lpstr>
      <vt:lpstr>P/C Insurer Portfolio Yields, 2002-2020:1H</vt:lpstr>
      <vt:lpstr>P/C Insurer Bond Distribution, Year-end 2009-2019</vt:lpstr>
      <vt:lpstr>PowerPoint Presentation</vt:lpstr>
      <vt:lpstr>Commercial Lines Rate Change  (vs. Year Earlier) Since 9/09</vt:lpstr>
      <vt:lpstr>Workers Comp Premiums, 2007–2020</vt:lpstr>
      <vt:lpstr>CMP and Liability Premiums, 2007–2020</vt:lpstr>
      <vt:lpstr>COVID-19 and its effect on the P/C Insurance Industry </vt:lpstr>
      <vt:lpstr>We Are Working and Playing Differently</vt:lpstr>
      <vt:lpstr>Percent Change in Vehicle Miles Traveled</vt:lpstr>
      <vt:lpstr>COVID-19’s Potential Claims Impact</vt:lpstr>
      <vt:lpstr>Possible Long-Term Effects</vt:lpstr>
      <vt:lpstr>PowerPoint Presentation</vt:lpstr>
      <vt:lpstr>CPI Forecasts for 2020-2021</vt:lpstr>
      <vt:lpstr>Inflation Measurement: Methodological Challenges</vt:lpstr>
      <vt:lpstr>Inflation Measurement: Methodological Challenges</vt:lpstr>
      <vt:lpstr>Questions?</vt:lpstr>
      <vt:lpstr>PowerPoint Presentation</vt:lpstr>
    </vt:vector>
  </TitlesOfParts>
  <Company>eSlide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P14228 - III PPT Template 4:3</dc:title>
  <dc:subject>v2007 and v2010</dc:subject>
  <dc:creator>Call @ 866-2-eSlide</dc:creator>
  <dc:description>eSlide, LLC - P14228 - Advisen Casualty</dc:description>
  <cp:lastModifiedBy>Steven Weisbart</cp:lastModifiedBy>
  <cp:revision>1693</cp:revision>
  <cp:lastPrinted>2020-08-10T17:40:18Z</cp:lastPrinted>
  <dcterms:created xsi:type="dcterms:W3CDTF">2011-11-02T14:24:24Z</dcterms:created>
  <dcterms:modified xsi:type="dcterms:W3CDTF">2020-10-30T15:20:12Z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B814607F-4702-4B19-9EAC-70656D1C4A16</vt:lpwstr>
  </property>
  <property fmtid="{D5CDD505-2E9C-101B-9397-08002B2CF9AE}" pid="3" name="ArticulatePath">
    <vt:lpwstr>WIP_P14228_Advisen Casualty_050416_245pm</vt:lpwstr>
  </property>
</Properties>
</file>