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9.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 id="2147483684" r:id="rId7"/>
    <p:sldMasterId id="2147483696" r:id="rId8"/>
    <p:sldMasterId id="2147483708" r:id="rId9"/>
    <p:sldMasterId id="2147483721" r:id="rId10"/>
    <p:sldMasterId id="2147483734" r:id="rId11"/>
    <p:sldMasterId id="2147483933" r:id="rId12"/>
    <p:sldMasterId id="2147483937" r:id="rId13"/>
  </p:sldMasterIdLst>
  <p:notesMasterIdLst>
    <p:notesMasterId r:id="rId65"/>
  </p:notesMasterIdLst>
  <p:sldIdLst>
    <p:sldId id="256" r:id="rId14"/>
    <p:sldId id="257" r:id="rId15"/>
    <p:sldId id="422" r:id="rId16"/>
    <p:sldId id="490" r:id="rId17"/>
    <p:sldId id="491" r:id="rId18"/>
    <p:sldId id="492" r:id="rId19"/>
    <p:sldId id="493" r:id="rId20"/>
    <p:sldId id="494" r:id="rId21"/>
    <p:sldId id="495" r:id="rId22"/>
    <p:sldId id="497" r:id="rId23"/>
    <p:sldId id="2510" r:id="rId24"/>
    <p:sldId id="2511" r:id="rId25"/>
    <p:sldId id="2515" r:id="rId26"/>
    <p:sldId id="412" r:id="rId27"/>
    <p:sldId id="283" r:id="rId28"/>
    <p:sldId id="290" r:id="rId29"/>
    <p:sldId id="288" r:id="rId30"/>
    <p:sldId id="285" r:id="rId31"/>
    <p:sldId id="413" r:id="rId32"/>
    <p:sldId id="289" r:id="rId33"/>
    <p:sldId id="477" r:id="rId34"/>
    <p:sldId id="402" r:id="rId35"/>
    <p:sldId id="2512" r:id="rId36"/>
    <p:sldId id="2513" r:id="rId37"/>
    <p:sldId id="448" r:id="rId38"/>
    <p:sldId id="458" r:id="rId39"/>
    <p:sldId id="451" r:id="rId40"/>
    <p:sldId id="457" r:id="rId41"/>
    <p:sldId id="452" r:id="rId42"/>
    <p:sldId id="456" r:id="rId43"/>
    <p:sldId id="2514" r:id="rId44"/>
    <p:sldId id="454" r:id="rId45"/>
    <p:sldId id="455" r:id="rId46"/>
    <p:sldId id="261" r:id="rId47"/>
    <p:sldId id="489" r:id="rId48"/>
    <p:sldId id="325" r:id="rId49"/>
    <p:sldId id="496" r:id="rId50"/>
    <p:sldId id="476" r:id="rId51"/>
    <p:sldId id="423" r:id="rId52"/>
    <p:sldId id="424" r:id="rId53"/>
    <p:sldId id="450" r:id="rId54"/>
    <p:sldId id="286" r:id="rId55"/>
    <p:sldId id="409" r:id="rId56"/>
    <p:sldId id="400" r:id="rId57"/>
    <p:sldId id="287" r:id="rId58"/>
    <p:sldId id="358" r:id="rId59"/>
    <p:sldId id="326" r:id="rId60"/>
    <p:sldId id="327" r:id="rId61"/>
    <p:sldId id="302" r:id="rId62"/>
    <p:sldId id="350" r:id="rId63"/>
    <p:sldId id="258"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C3751F-5F37-42E1-9304-7A2B10E40EF1}">
          <p14:sldIdLst>
            <p14:sldId id="256"/>
            <p14:sldId id="257"/>
            <p14:sldId id="422"/>
            <p14:sldId id="490"/>
            <p14:sldId id="491"/>
            <p14:sldId id="492"/>
            <p14:sldId id="493"/>
            <p14:sldId id="494"/>
            <p14:sldId id="495"/>
            <p14:sldId id="497"/>
            <p14:sldId id="2510"/>
            <p14:sldId id="2511"/>
            <p14:sldId id="2515"/>
            <p14:sldId id="412"/>
            <p14:sldId id="283"/>
            <p14:sldId id="290"/>
            <p14:sldId id="288"/>
            <p14:sldId id="285"/>
            <p14:sldId id="413"/>
            <p14:sldId id="289"/>
            <p14:sldId id="477"/>
            <p14:sldId id="402"/>
            <p14:sldId id="2512"/>
            <p14:sldId id="2513"/>
            <p14:sldId id="448"/>
            <p14:sldId id="458"/>
            <p14:sldId id="451"/>
            <p14:sldId id="457"/>
            <p14:sldId id="452"/>
            <p14:sldId id="456"/>
            <p14:sldId id="2514"/>
            <p14:sldId id="454"/>
            <p14:sldId id="455"/>
            <p14:sldId id="261"/>
            <p14:sldId id="489"/>
            <p14:sldId id="325"/>
            <p14:sldId id="496"/>
            <p14:sldId id="476"/>
            <p14:sldId id="423"/>
            <p14:sldId id="424"/>
            <p14:sldId id="450"/>
          </p14:sldIdLst>
        </p14:section>
        <p14:section name="Default Section" id="{1B657E6D-06DE-4D68-B5D2-FA854A5E0D5D}">
          <p14:sldIdLst>
            <p14:sldId id="286"/>
            <p14:sldId id="409"/>
            <p14:sldId id="400"/>
            <p14:sldId id="287"/>
            <p14:sldId id="358"/>
            <p14:sldId id="326"/>
            <p14:sldId id="327"/>
            <p14:sldId id="302"/>
            <p14:sldId id="350"/>
            <p14:sldId id="25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C59"/>
    <a:srgbClr val="005093"/>
    <a:srgbClr val="0072BC"/>
    <a:srgbClr val="FCB3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4164DC-FC8E-4578-87BA-66D2DF453FA4}" v="31" dt="2020-10-23T17:03:54.3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79893" autoAdjust="0"/>
  </p:normalViewPr>
  <p:slideViewPr>
    <p:cSldViewPr snapToGrid="0">
      <p:cViewPr varScale="1">
        <p:scale>
          <a:sx n="103" d="100"/>
          <a:sy n="103" d="100"/>
        </p:scale>
        <p:origin x="1440" y="184"/>
      </p:cViewPr>
      <p:guideLst>
        <p:guide orient="horz" pos="2160"/>
        <p:guide pos="3840"/>
      </p:guideLst>
    </p:cSldViewPr>
  </p:slideViewPr>
  <p:notesTextViewPr>
    <p:cViewPr>
      <p:scale>
        <a:sx n="1" d="1"/>
        <a:sy n="1" d="1"/>
      </p:scale>
      <p:origin x="0" y="0"/>
    </p:cViewPr>
  </p:notesTextViewPr>
  <p:sorterViewPr>
    <p:cViewPr>
      <p:scale>
        <a:sx n="100" d="100"/>
        <a:sy n="100" d="100"/>
      </p:scale>
      <p:origin x="0" y="-905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48.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38.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viewProps" Target="viewProp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7.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s>
</file>

<file path=ppt/charts/_rels/chart1.xml.rels><?xml version="1.0" encoding="UTF-8" standalone="yes"?>
<Relationships xmlns="http://schemas.openxmlformats.org/package/2006/relationships"><Relationship Id="rId1" Type="http://schemas.openxmlformats.org/officeDocument/2006/relationships/oleObject" Target="https://casact-my.sharepoint.com/personal/mpeebles_casact_org/Documents/Staff%20requests/2020%20update%20for%20CAS%20membership%20powerpoint.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https://casact-my.sharepoint.com/personal/mpeebles_casact_org/Documents/Staff%20requests/2020%20update%20for%20CAS%20membership%20powerpoint.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oleObject" Target="https://casact-my.sharepoint.com/personal/mpeebles_casact_org/Documents/Staff%20requests/2020%20update%20for%20CAS%20membership%20powerpoin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https://casact-my.sharepoint.com/personal/mpeebles_casact_org/Documents/Staff%20requests/2020%20update%20for%20CAS%20membership%20powerpoint.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https://casact-my.sharepoint.com/personal/mpeebles_casact_org/Documents/Staff%20requests/2020%20update%20for%20CAS%20membership%20powerpoin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rgbClr val="002060"/>
                </a:solidFill>
                <a:latin typeface="+mn-lt"/>
                <a:ea typeface="+mn-ea"/>
                <a:cs typeface="+mn-cs"/>
              </a:defRPr>
            </a:pPr>
            <a:r>
              <a:rPr lang="en-US" sz="1800" b="1"/>
              <a:t>CAS Membership Growth</a:t>
            </a:r>
          </a:p>
          <a:p>
            <a:pPr>
              <a:defRPr sz="1800" b="1" i="0" u="none" strike="noStrike" kern="1200" spc="0" baseline="0">
                <a:solidFill>
                  <a:srgbClr val="002060"/>
                </a:solidFill>
                <a:latin typeface="+mn-lt"/>
                <a:ea typeface="+mn-ea"/>
                <a:cs typeface="+mn-cs"/>
              </a:defRPr>
            </a:pPr>
            <a:r>
              <a:rPr lang="en-US" sz="1800" b="1"/>
              <a:t>2005-2020</a:t>
            </a:r>
          </a:p>
        </c:rich>
      </c:tx>
      <c:overlay val="0"/>
      <c:spPr>
        <a:noFill/>
        <a:ln>
          <a:noFill/>
        </a:ln>
        <a:effectLst/>
      </c:spPr>
    </c:title>
    <c:autoTitleDeleted val="0"/>
    <c:plotArea>
      <c:layout/>
      <c:barChart>
        <c:barDir val="col"/>
        <c:grouping val="clustered"/>
        <c:varyColors val="0"/>
        <c:ser>
          <c:idx val="0"/>
          <c:order val="0"/>
          <c:tx>
            <c:strRef>
              <c:f>'Slide #5'!$C$3</c:f>
              <c:strCache>
                <c:ptCount val="1"/>
                <c:pt idx="0">
                  <c:v>Membership</c:v>
                </c:pt>
              </c:strCache>
            </c:strRef>
          </c:tx>
          <c:spPr>
            <a:solidFill>
              <a:schemeClr val="accent5"/>
            </a:solidFill>
            <a:ln>
              <a:noFill/>
            </a:ln>
            <a:effectLst/>
            <a:scene3d>
              <a:camera prst="orthographicFront"/>
              <a:lightRig rig="threePt" dir="t"/>
            </a:scene3d>
            <a:sp3d>
              <a:bevelT/>
            </a:sp3d>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CBA6-40FA-AA2E-8D4D00ACA9E8}"/>
                </c:ext>
              </c:extLst>
            </c:dLbl>
            <c:dLbl>
              <c:idx val="1"/>
              <c:tx>
                <c:rich>
                  <a:bodyPr/>
                  <a:lstStyle/>
                  <a:p>
                    <a:fld id="{8E76FBCC-A969-9F43-9078-85463CC7F42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BA6-40FA-AA2E-8D4D00ACA9E8}"/>
                </c:ext>
              </c:extLst>
            </c:dLbl>
            <c:dLbl>
              <c:idx val="2"/>
              <c:tx>
                <c:rich>
                  <a:bodyPr/>
                  <a:lstStyle/>
                  <a:p>
                    <a:fld id="{A7213B62-A6F6-2843-9DBB-6F95D0075F7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BA6-40FA-AA2E-8D4D00ACA9E8}"/>
                </c:ext>
              </c:extLst>
            </c:dLbl>
            <c:dLbl>
              <c:idx val="3"/>
              <c:tx>
                <c:rich>
                  <a:bodyPr/>
                  <a:lstStyle/>
                  <a:p>
                    <a:fld id="{0DAC31D7-CF25-CF47-8769-AF24E9423D3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BA6-40FA-AA2E-8D4D00ACA9E8}"/>
                </c:ext>
              </c:extLst>
            </c:dLbl>
            <c:dLbl>
              <c:idx val="4"/>
              <c:tx>
                <c:rich>
                  <a:bodyPr/>
                  <a:lstStyle/>
                  <a:p>
                    <a:fld id="{52EEC17F-744C-D140-B215-E1B09CD1A57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BA6-40FA-AA2E-8D4D00ACA9E8}"/>
                </c:ext>
              </c:extLst>
            </c:dLbl>
            <c:dLbl>
              <c:idx val="5"/>
              <c:tx>
                <c:rich>
                  <a:bodyPr/>
                  <a:lstStyle/>
                  <a:p>
                    <a:fld id="{324A1360-E4FB-CF49-B6DB-D5736D8050C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BA6-40FA-AA2E-8D4D00ACA9E8}"/>
                </c:ext>
              </c:extLst>
            </c:dLbl>
            <c:dLbl>
              <c:idx val="6"/>
              <c:tx>
                <c:rich>
                  <a:bodyPr/>
                  <a:lstStyle/>
                  <a:p>
                    <a:fld id="{166074F4-2E57-5040-9FF7-0049A189CC6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BA6-40FA-AA2E-8D4D00ACA9E8}"/>
                </c:ext>
              </c:extLst>
            </c:dLbl>
            <c:dLbl>
              <c:idx val="7"/>
              <c:tx>
                <c:rich>
                  <a:bodyPr/>
                  <a:lstStyle/>
                  <a:p>
                    <a:fld id="{D863B545-045C-6F46-A659-E5E083722C8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BA6-40FA-AA2E-8D4D00ACA9E8}"/>
                </c:ext>
              </c:extLst>
            </c:dLbl>
            <c:dLbl>
              <c:idx val="8"/>
              <c:tx>
                <c:rich>
                  <a:bodyPr/>
                  <a:lstStyle/>
                  <a:p>
                    <a:fld id="{227745E8-6B2F-0940-9A82-7253CCDB684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BA6-40FA-AA2E-8D4D00ACA9E8}"/>
                </c:ext>
              </c:extLst>
            </c:dLbl>
            <c:dLbl>
              <c:idx val="9"/>
              <c:tx>
                <c:rich>
                  <a:bodyPr/>
                  <a:lstStyle/>
                  <a:p>
                    <a:fld id="{19282AF3-A0D9-EF45-BF53-61386D1897B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BA6-40FA-AA2E-8D4D00ACA9E8}"/>
                </c:ext>
              </c:extLst>
            </c:dLbl>
            <c:dLbl>
              <c:idx val="10"/>
              <c:tx>
                <c:rich>
                  <a:bodyPr/>
                  <a:lstStyle/>
                  <a:p>
                    <a:fld id="{10EBE17C-72EF-6941-8A14-E95C4B51869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CBA6-40FA-AA2E-8D4D00ACA9E8}"/>
                </c:ext>
              </c:extLst>
            </c:dLbl>
            <c:dLbl>
              <c:idx val="11"/>
              <c:tx>
                <c:rich>
                  <a:bodyPr/>
                  <a:lstStyle/>
                  <a:p>
                    <a:fld id="{C3944575-FFC2-2E42-ADE1-30B2282775D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CBA6-40FA-AA2E-8D4D00ACA9E8}"/>
                </c:ext>
              </c:extLst>
            </c:dLbl>
            <c:dLbl>
              <c:idx val="12"/>
              <c:tx>
                <c:rich>
                  <a:bodyPr/>
                  <a:lstStyle/>
                  <a:p>
                    <a:fld id="{E7CCAF23-940E-EF4F-8E8F-16C60425104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CBA6-40FA-AA2E-8D4D00ACA9E8}"/>
                </c:ext>
              </c:extLst>
            </c:dLbl>
            <c:dLbl>
              <c:idx val="13"/>
              <c:tx>
                <c:rich>
                  <a:bodyPr/>
                  <a:lstStyle/>
                  <a:p>
                    <a:fld id="{E5A85569-C47B-0947-AE71-55C054E944E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CBA6-40FA-AA2E-8D4D00ACA9E8}"/>
                </c:ext>
              </c:extLst>
            </c:dLbl>
            <c:dLbl>
              <c:idx val="14"/>
              <c:tx>
                <c:rich>
                  <a:bodyPr/>
                  <a:lstStyle/>
                  <a:p>
                    <a:fld id="{4ECBC120-C5BE-E04D-A4D7-D01E3AFF3D2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CBA6-40FA-AA2E-8D4D00ACA9E8}"/>
                </c:ext>
              </c:extLst>
            </c:dLbl>
            <c:dLbl>
              <c:idx val="15"/>
              <c:tx>
                <c:rich>
                  <a:bodyPr/>
                  <a:lstStyle/>
                  <a:p>
                    <a:fld id="{9276BE70-7846-AE45-9B68-480D801A60B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CBA6-40FA-AA2E-8D4D00ACA9E8}"/>
                </c:ext>
              </c:extLst>
            </c:dLbl>
            <c:spPr>
              <a:solidFill>
                <a:schemeClr val="bg1"/>
              </a:solidFill>
              <a:ln>
                <a:noFill/>
              </a:ln>
              <a:effectLst/>
            </c:spPr>
            <c:txPr>
              <a:bodyPr rot="0" spcFirstLastPara="1" vertOverflow="ellipsis" vert="horz" wrap="square" lIns="0" tIns="0" rIns="0" bIns="0" anchor="ctr" anchorCtr="1">
                <a:spAutoFit/>
              </a:bodyPr>
              <a:lstStyle/>
              <a:p>
                <a:pPr>
                  <a:defRPr sz="1200" b="1" i="0" u="none" strike="noStrike" kern="1200" baseline="0">
                    <a:solidFill>
                      <a:srgbClr val="002060"/>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numRef>
              <c:f>'Slide #5'!$B$5:$B$20</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'Slide #5'!$C$5:$C$20</c:f>
              <c:numCache>
                <c:formatCode>General</c:formatCode>
                <c:ptCount val="16"/>
                <c:pt idx="0">
                  <c:v>4150</c:v>
                </c:pt>
                <c:pt idx="1">
                  <c:v>4361</c:v>
                </c:pt>
                <c:pt idx="2">
                  <c:v>4585</c:v>
                </c:pt>
                <c:pt idx="3">
                  <c:v>4844</c:v>
                </c:pt>
                <c:pt idx="4">
                  <c:v>5127</c:v>
                </c:pt>
                <c:pt idx="5">
                  <c:v>5417</c:v>
                </c:pt>
                <c:pt idx="6">
                  <c:v>5470</c:v>
                </c:pt>
                <c:pt idx="7">
                  <c:v>5650</c:v>
                </c:pt>
                <c:pt idx="8">
                  <c:v>6067</c:v>
                </c:pt>
                <c:pt idx="9">
                  <c:v>6523</c:v>
                </c:pt>
                <c:pt idx="10">
                  <c:v>6937</c:v>
                </c:pt>
                <c:pt idx="11">
                  <c:v>7365</c:v>
                </c:pt>
                <c:pt idx="12">
                  <c:v>7941</c:v>
                </c:pt>
                <c:pt idx="13">
                  <c:v>8342</c:v>
                </c:pt>
                <c:pt idx="14">
                  <c:v>8766</c:v>
                </c:pt>
                <c:pt idx="15">
                  <c:v>9241</c:v>
                </c:pt>
              </c:numCache>
            </c:numRef>
          </c:val>
          <c:extLst>
            <c:ext xmlns:c15="http://schemas.microsoft.com/office/drawing/2012/chart" uri="{02D57815-91ED-43cb-92C2-25804820EDAC}">
              <c15:datalabelsRange>
                <c15:f>'Slide #5'!$D$5:$D$20</c15:f>
                <c15:dlblRangeCache>
                  <c:ptCount val="16"/>
                  <c:pt idx="0">
                    <c:v>4%</c:v>
                  </c:pt>
                  <c:pt idx="1">
                    <c:v>5%</c:v>
                  </c:pt>
                  <c:pt idx="2">
                    <c:v>5%</c:v>
                  </c:pt>
                  <c:pt idx="3">
                    <c:v>6%</c:v>
                  </c:pt>
                  <c:pt idx="4">
                    <c:v>6%</c:v>
                  </c:pt>
                  <c:pt idx="5">
                    <c:v>6%</c:v>
                  </c:pt>
                  <c:pt idx="6">
                    <c:v>1%</c:v>
                  </c:pt>
                  <c:pt idx="7">
                    <c:v>3%</c:v>
                  </c:pt>
                  <c:pt idx="8">
                    <c:v>7%</c:v>
                  </c:pt>
                  <c:pt idx="9">
                    <c:v>8%</c:v>
                  </c:pt>
                  <c:pt idx="10">
                    <c:v>6%</c:v>
                  </c:pt>
                  <c:pt idx="11">
                    <c:v>6%</c:v>
                  </c:pt>
                  <c:pt idx="12">
                    <c:v>8%</c:v>
                  </c:pt>
                  <c:pt idx="13">
                    <c:v>5%</c:v>
                  </c:pt>
                  <c:pt idx="14">
                    <c:v>5%</c:v>
                  </c:pt>
                  <c:pt idx="15">
                    <c:v>5%</c:v>
                  </c:pt>
                </c15:dlblRangeCache>
              </c15:datalabelsRange>
            </c:ext>
            <c:ext xmlns:c16="http://schemas.microsoft.com/office/drawing/2014/chart" uri="{C3380CC4-5D6E-409C-BE32-E72D297353CC}">
              <c16:uniqueId val="{00000010-CBA6-40FA-AA2E-8D4D00ACA9E8}"/>
            </c:ext>
          </c:extLst>
        </c:ser>
        <c:dLbls>
          <c:showLegendKey val="0"/>
          <c:showVal val="0"/>
          <c:showCatName val="0"/>
          <c:showSerName val="0"/>
          <c:showPercent val="0"/>
          <c:showBubbleSize val="0"/>
        </c:dLbls>
        <c:gapWidth val="75"/>
        <c:overlap val="-27"/>
        <c:axId val="308130720"/>
        <c:axId val="308131048"/>
      </c:barChart>
      <c:catAx>
        <c:axId val="308130720"/>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rgbClr val="002060"/>
                </a:solidFill>
                <a:latin typeface="+mn-lt"/>
                <a:ea typeface="+mn-ea"/>
                <a:cs typeface="+mn-cs"/>
              </a:defRPr>
            </a:pPr>
            <a:endParaRPr lang="en-US"/>
          </a:p>
        </c:txPr>
        <c:crossAx val="308131048"/>
        <c:crosses val="autoZero"/>
        <c:auto val="1"/>
        <c:lblAlgn val="ctr"/>
        <c:lblOffset val="100"/>
        <c:noMultiLvlLbl val="0"/>
      </c:catAx>
      <c:valAx>
        <c:axId val="308131048"/>
        <c:scaling>
          <c:orientation val="minMax"/>
        </c:scaling>
        <c:delete val="0"/>
        <c:axPos val="l"/>
        <c:majorGridlines>
          <c:spPr>
            <a:ln w="9525" cap="flat" cmpd="sng" algn="ctr">
              <a:solidFill>
                <a:schemeClr val="tx2">
                  <a:lumMod val="20000"/>
                  <a:lumOff val="8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30813072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rgbClr val="002060"/>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2060"/>
                </a:solidFill>
                <a:latin typeface="+mn-lt"/>
                <a:ea typeface="+mn-ea"/>
                <a:cs typeface="+mn-cs"/>
              </a:defRPr>
            </a:pPr>
            <a:r>
              <a:rPr lang="en-US"/>
              <a:t>Percentage of CAS Members by Age Groups</a:t>
            </a:r>
          </a:p>
        </c:rich>
      </c:tx>
      <c:layout>
        <c:manualLayout>
          <c:xMode val="edge"/>
          <c:yMode val="edge"/>
          <c:x val="0.27500883303048657"/>
          <c:y val="1.111111111111111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002060"/>
              </a:solidFill>
              <a:latin typeface="+mn-lt"/>
              <a:ea typeface="+mn-ea"/>
              <a:cs typeface="+mn-cs"/>
            </a:defRPr>
          </a:pPr>
          <a:endParaRPr lang="en-US"/>
        </a:p>
      </c:txPr>
    </c:title>
    <c:autoTitleDeleted val="0"/>
    <c:plotArea>
      <c:layout>
        <c:manualLayout>
          <c:layoutTarget val="inner"/>
          <c:xMode val="edge"/>
          <c:yMode val="edge"/>
          <c:x val="2.3686542387329795E-2"/>
          <c:y val="0.20159405074365702"/>
          <c:w val="0.95262704565030143"/>
          <c:h val="0.66443312233029694"/>
        </c:manualLayout>
      </c:layout>
      <c:barChart>
        <c:barDir val="col"/>
        <c:grouping val="clustered"/>
        <c:varyColors val="0"/>
        <c:ser>
          <c:idx val="0"/>
          <c:order val="0"/>
          <c:tx>
            <c:strRef>
              <c:f>'May 2020Membership Age Group'!$D$10</c:f>
              <c:strCache>
                <c:ptCount val="1"/>
                <c:pt idx="0">
                  <c:v>2020</c:v>
                </c:pt>
              </c:strCache>
            </c:strRef>
          </c:tx>
          <c:spPr>
            <a:solidFill>
              <a:schemeClr val="accent5">
                <a:lumMod val="50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2060"/>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0-B32A-4D4F-BE9B-44479BB634C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'May 2020Membership Age Group'!$C$11:$C$16</c:f>
              <c:strCache>
                <c:ptCount val="6"/>
                <c:pt idx="0">
                  <c:v>Did Not Report</c:v>
                </c:pt>
                <c:pt idx="1">
                  <c:v>&lt;=30</c:v>
                </c:pt>
                <c:pt idx="2">
                  <c:v>31-40</c:v>
                </c:pt>
                <c:pt idx="3">
                  <c:v>41-50</c:v>
                </c:pt>
                <c:pt idx="4">
                  <c:v>51-60</c:v>
                </c:pt>
                <c:pt idx="5">
                  <c:v>&gt;=61</c:v>
                </c:pt>
              </c:strCache>
            </c:strRef>
          </c:cat>
          <c:val>
            <c:numRef>
              <c:f>'May 2020Membership Age Group'!$D$11:$D$16</c:f>
              <c:numCache>
                <c:formatCode>0%</c:formatCode>
                <c:ptCount val="6"/>
                <c:pt idx="0">
                  <c:v>1.4933448760956607E-2</c:v>
                </c:pt>
                <c:pt idx="1">
                  <c:v>0.157342278974137</c:v>
                </c:pt>
                <c:pt idx="2">
                  <c:v>0.32020344118601884</c:v>
                </c:pt>
                <c:pt idx="3">
                  <c:v>0.19586624824153231</c:v>
                </c:pt>
                <c:pt idx="4">
                  <c:v>0.18114922627421276</c:v>
                </c:pt>
                <c:pt idx="5">
                  <c:v>0.13050535656314252</c:v>
                </c:pt>
              </c:numCache>
            </c:numRef>
          </c:val>
          <c:extLst>
            <c:ext xmlns:c16="http://schemas.microsoft.com/office/drawing/2014/chart" uri="{C3380CC4-5D6E-409C-BE32-E72D297353CC}">
              <c16:uniqueId val="{00000001-B32A-4D4F-BE9B-44479BB634C0}"/>
            </c:ext>
          </c:extLst>
        </c:ser>
        <c:ser>
          <c:idx val="1"/>
          <c:order val="1"/>
          <c:tx>
            <c:strRef>
              <c:f>'May 2020Membership Age Group'!$E$10</c:f>
              <c:strCache>
                <c:ptCount val="1"/>
                <c:pt idx="0">
                  <c:v>2015</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2060"/>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'May 2020Membership Age Group'!$C$11:$C$16</c:f>
              <c:strCache>
                <c:ptCount val="6"/>
                <c:pt idx="0">
                  <c:v>Did Not Report</c:v>
                </c:pt>
                <c:pt idx="1">
                  <c:v>&lt;=30</c:v>
                </c:pt>
                <c:pt idx="2">
                  <c:v>31-40</c:v>
                </c:pt>
                <c:pt idx="3">
                  <c:v>41-50</c:v>
                </c:pt>
                <c:pt idx="4">
                  <c:v>51-60</c:v>
                </c:pt>
                <c:pt idx="5">
                  <c:v>&gt;=61</c:v>
                </c:pt>
              </c:strCache>
            </c:strRef>
          </c:cat>
          <c:val>
            <c:numRef>
              <c:f>'May 2020Membership Age Group'!$E$11:$E$16</c:f>
              <c:numCache>
                <c:formatCode>0%</c:formatCode>
                <c:ptCount val="6"/>
                <c:pt idx="0">
                  <c:v>2.0926540626353008E-2</c:v>
                </c:pt>
                <c:pt idx="1">
                  <c:v>0.12137393563284746</c:v>
                </c:pt>
                <c:pt idx="2">
                  <c:v>0.28272477991052097</c:v>
                </c:pt>
                <c:pt idx="3">
                  <c:v>0.27579737335834897</c:v>
                </c:pt>
                <c:pt idx="4">
                  <c:v>0.17506133641218069</c:v>
                </c:pt>
                <c:pt idx="5">
                  <c:v>0.12411603405974889</c:v>
                </c:pt>
              </c:numCache>
            </c:numRef>
          </c:val>
          <c:extLst>
            <c:ext xmlns:c16="http://schemas.microsoft.com/office/drawing/2014/chart" uri="{C3380CC4-5D6E-409C-BE32-E72D297353CC}">
              <c16:uniqueId val="{00000002-B32A-4D4F-BE9B-44479BB634C0}"/>
            </c:ext>
          </c:extLst>
        </c:ser>
        <c:dLbls>
          <c:showLegendKey val="0"/>
          <c:showVal val="0"/>
          <c:showCatName val="0"/>
          <c:showSerName val="0"/>
          <c:showPercent val="0"/>
          <c:showBubbleSize val="0"/>
        </c:dLbls>
        <c:gapWidth val="75"/>
        <c:overlap val="-15"/>
        <c:axId val="380349912"/>
        <c:axId val="380358112"/>
      </c:barChart>
      <c:catAx>
        <c:axId val="380349912"/>
        <c:scaling>
          <c:orientation val="minMax"/>
        </c:scaling>
        <c:delete val="0"/>
        <c:axPos val="b"/>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1000" b="1" i="0" u="none" strike="noStrike" kern="1200" baseline="0">
                <a:solidFill>
                  <a:srgbClr val="002060"/>
                </a:solidFill>
                <a:latin typeface="+mn-lt"/>
                <a:ea typeface="+mn-ea"/>
                <a:cs typeface="+mn-cs"/>
              </a:defRPr>
            </a:pPr>
            <a:endParaRPr lang="en-US"/>
          </a:p>
        </c:txPr>
        <c:crossAx val="380358112"/>
        <c:crosses val="autoZero"/>
        <c:auto val="1"/>
        <c:lblAlgn val="ctr"/>
        <c:lblOffset val="100"/>
        <c:noMultiLvlLbl val="0"/>
      </c:catAx>
      <c:valAx>
        <c:axId val="380358112"/>
        <c:scaling>
          <c:orientation val="minMax"/>
        </c:scaling>
        <c:delete val="1"/>
        <c:axPos val="l"/>
        <c:numFmt formatCode="0%" sourceLinked="1"/>
        <c:majorTickMark val="none"/>
        <c:minorTickMark val="none"/>
        <c:tickLblPos val="nextTo"/>
        <c:crossAx val="380349912"/>
        <c:crosses val="autoZero"/>
        <c:crossBetween val="between"/>
      </c:valAx>
      <c:spPr>
        <a:noFill/>
        <a:ln>
          <a:noFill/>
        </a:ln>
        <a:effectLst/>
      </c:spPr>
    </c:plotArea>
    <c:legend>
      <c:legendPos val="t"/>
      <c:layout>
        <c:manualLayout>
          <c:xMode val="edge"/>
          <c:yMode val="edge"/>
          <c:x val="0.34512304551674633"/>
          <c:y val="8.0065179352580923E-2"/>
          <c:w val="0.29393544799148175"/>
          <c:h val="0.13786861201173384"/>
        </c:manualLayout>
      </c:layout>
      <c:overlay val="0"/>
      <c:spPr>
        <a:noFill/>
        <a:ln>
          <a:noFill/>
        </a:ln>
        <a:effectLst/>
      </c:spPr>
      <c:txPr>
        <a:bodyPr rot="0" spcFirstLastPara="1" vertOverflow="ellipsis" vert="horz" wrap="square" anchor="ctr" anchorCtr="1"/>
        <a:lstStyle/>
        <a:p>
          <a:pPr>
            <a:defRPr sz="1000" b="1" i="0" u="none" strike="noStrike" kern="1200" baseline="0">
              <a:solidFill>
                <a:srgbClr val="002060"/>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solidFill>
            <a:srgbClr val="00206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rgbClr val="002060"/>
                </a:solidFill>
                <a:latin typeface="+mn-lt"/>
                <a:ea typeface="+mn-ea"/>
                <a:cs typeface="+mn-cs"/>
              </a:defRPr>
            </a:pPr>
            <a:r>
              <a:rPr lang="en-US" sz="1800" b="1"/>
              <a:t>CAS Exam Registration</a:t>
            </a:r>
          </a:p>
          <a:p>
            <a:pPr>
              <a:defRPr sz="1800" b="1" i="0" u="none" strike="noStrike" kern="1200" spc="0" baseline="0">
                <a:solidFill>
                  <a:srgbClr val="002060"/>
                </a:solidFill>
                <a:latin typeface="+mn-lt"/>
                <a:ea typeface="+mn-ea"/>
                <a:cs typeface="+mn-cs"/>
              </a:defRPr>
            </a:pPr>
            <a:r>
              <a:rPr lang="en-US" sz="1800" b="1"/>
              <a:t>2011-2020</a:t>
            </a:r>
          </a:p>
        </c:rich>
      </c:tx>
      <c:overlay val="0"/>
      <c:spPr>
        <a:noFill/>
        <a:ln>
          <a:noFill/>
        </a:ln>
        <a:effectLst/>
      </c:spPr>
    </c:title>
    <c:autoTitleDeleted val="0"/>
    <c:plotArea>
      <c:layout/>
      <c:barChart>
        <c:barDir val="col"/>
        <c:grouping val="clustered"/>
        <c:varyColors val="0"/>
        <c:ser>
          <c:idx val="0"/>
          <c:order val="0"/>
          <c:tx>
            <c:strRef>
              <c:f>'Slide #6'!$C$3</c:f>
              <c:strCache>
                <c:ptCount val="1"/>
                <c:pt idx="0">
                  <c:v>Exam Registrants</c:v>
                </c:pt>
              </c:strCache>
            </c:strRef>
          </c:tx>
          <c:spPr>
            <a:solidFill>
              <a:schemeClr val="accent5"/>
            </a:solidFill>
            <a:ln>
              <a:noFill/>
            </a:ln>
            <a:effectLst/>
            <a:scene3d>
              <a:camera prst="orthographicFront"/>
              <a:lightRig rig="threePt" dir="t"/>
            </a:scene3d>
            <a:sp3d>
              <a:bevelT/>
            </a:sp3d>
          </c:spPr>
          <c:invertIfNegative val="0"/>
          <c:dLbls>
            <c:dLbl>
              <c:idx val="0"/>
              <c:tx>
                <c:rich>
                  <a:bodyPr/>
                  <a:lstStyle/>
                  <a:p>
                    <a:fld id="{24F55A0D-91E0-454B-99E9-643BF7DBAD8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005E-4B00-8B48-42ACBBA7E579}"/>
                </c:ext>
              </c:extLst>
            </c:dLbl>
            <c:dLbl>
              <c:idx val="1"/>
              <c:tx>
                <c:rich>
                  <a:bodyPr/>
                  <a:lstStyle/>
                  <a:p>
                    <a:fld id="{725BBC51-27AA-E045-A8AE-FE805013935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05E-4B00-8B48-42ACBBA7E579}"/>
                </c:ext>
              </c:extLst>
            </c:dLbl>
            <c:dLbl>
              <c:idx val="2"/>
              <c:tx>
                <c:rich>
                  <a:bodyPr/>
                  <a:lstStyle/>
                  <a:p>
                    <a:fld id="{31B32C42-093E-C743-B2AF-1B3B4F81D79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005E-4B00-8B48-42ACBBA7E579}"/>
                </c:ext>
              </c:extLst>
            </c:dLbl>
            <c:dLbl>
              <c:idx val="3"/>
              <c:tx>
                <c:rich>
                  <a:bodyPr/>
                  <a:lstStyle/>
                  <a:p>
                    <a:fld id="{46FE7257-6814-024B-B8A5-0EA05B177B0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05E-4B00-8B48-42ACBBA7E579}"/>
                </c:ext>
              </c:extLst>
            </c:dLbl>
            <c:dLbl>
              <c:idx val="4"/>
              <c:tx>
                <c:rich>
                  <a:bodyPr/>
                  <a:lstStyle/>
                  <a:p>
                    <a:fld id="{FF76D04B-5908-F14E-A64A-093C37E216A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005E-4B00-8B48-42ACBBA7E579}"/>
                </c:ext>
              </c:extLst>
            </c:dLbl>
            <c:dLbl>
              <c:idx val="5"/>
              <c:tx>
                <c:rich>
                  <a:bodyPr/>
                  <a:lstStyle/>
                  <a:p>
                    <a:fld id="{9CCAD5FD-409C-CC44-96F0-ED29DAD182A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005E-4B00-8B48-42ACBBA7E579}"/>
                </c:ext>
              </c:extLst>
            </c:dLbl>
            <c:dLbl>
              <c:idx val="6"/>
              <c:tx>
                <c:rich>
                  <a:bodyPr/>
                  <a:lstStyle/>
                  <a:p>
                    <a:fld id="{C89E9F6C-AEBA-584F-9778-C9CB1762758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005E-4B00-8B48-42ACBBA7E579}"/>
                </c:ext>
              </c:extLst>
            </c:dLbl>
            <c:dLbl>
              <c:idx val="7"/>
              <c:tx>
                <c:rich>
                  <a:bodyPr/>
                  <a:lstStyle/>
                  <a:p>
                    <a:fld id="{5331C082-D582-304B-9A85-518EDB45BF2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005E-4B00-8B48-42ACBBA7E579}"/>
                </c:ext>
              </c:extLst>
            </c:dLbl>
            <c:dLbl>
              <c:idx val="8"/>
              <c:tx>
                <c:rich>
                  <a:bodyPr/>
                  <a:lstStyle/>
                  <a:p>
                    <a:fld id="{2F3D3F1D-A323-244F-B8BE-3384CEE2CDA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005E-4B00-8B48-42ACBBA7E579}"/>
                </c:ext>
              </c:extLst>
            </c:dLbl>
            <c:dLbl>
              <c:idx val="9"/>
              <c:tx>
                <c:rich>
                  <a:bodyPr/>
                  <a:lstStyle/>
                  <a:p>
                    <a:fld id="{222F889C-F005-8C4A-9CD5-EEA7CDA6619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005E-4B00-8B48-42ACBBA7E579}"/>
                </c:ext>
              </c:extLst>
            </c:dLbl>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rgbClr val="002060"/>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numRef>
              <c:f>'Slide #6'!$B$4:$B$13</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'Slide #6'!$C$4:$C$13</c:f>
              <c:numCache>
                <c:formatCode>General</c:formatCode>
                <c:ptCount val="10"/>
                <c:pt idx="0">
                  <c:v>4296</c:v>
                </c:pt>
                <c:pt idx="1">
                  <c:v>4476</c:v>
                </c:pt>
                <c:pt idx="2">
                  <c:v>4785</c:v>
                </c:pt>
                <c:pt idx="3">
                  <c:v>5884</c:v>
                </c:pt>
                <c:pt idx="4">
                  <c:v>6478</c:v>
                </c:pt>
                <c:pt idx="5">
                  <c:v>6286</c:v>
                </c:pt>
                <c:pt idx="6">
                  <c:v>6868</c:v>
                </c:pt>
                <c:pt idx="7">
                  <c:v>7368</c:v>
                </c:pt>
                <c:pt idx="8">
                  <c:v>8225</c:v>
                </c:pt>
                <c:pt idx="9">
                  <c:v>5871</c:v>
                </c:pt>
              </c:numCache>
            </c:numRef>
          </c:val>
          <c:extLst>
            <c:ext xmlns:c15="http://schemas.microsoft.com/office/drawing/2012/chart" uri="{02D57815-91ED-43cb-92C2-25804820EDAC}">
              <c15:datalabelsRange>
                <c15:f>'Slide #6'!$D$4:$D$13</c15:f>
                <c15:dlblRangeCache>
                  <c:ptCount val="10"/>
                  <c:pt idx="1">
                    <c:v>4%</c:v>
                  </c:pt>
                  <c:pt idx="2">
                    <c:v>7%</c:v>
                  </c:pt>
                  <c:pt idx="3">
                    <c:v>23%</c:v>
                  </c:pt>
                  <c:pt idx="4">
                    <c:v>10%</c:v>
                  </c:pt>
                  <c:pt idx="5">
                    <c:v>-3%</c:v>
                  </c:pt>
                  <c:pt idx="6">
                    <c:v>9%</c:v>
                  </c:pt>
                  <c:pt idx="7">
                    <c:v>7%</c:v>
                  </c:pt>
                  <c:pt idx="8">
                    <c:v>12%</c:v>
                  </c:pt>
                  <c:pt idx="9">
                    <c:v>-29%</c:v>
                  </c:pt>
                </c15:dlblRangeCache>
              </c15:datalabelsRange>
            </c:ext>
            <c:ext xmlns:c16="http://schemas.microsoft.com/office/drawing/2014/chart" uri="{C3380CC4-5D6E-409C-BE32-E72D297353CC}">
              <c16:uniqueId val="{0000000A-005E-4B00-8B48-42ACBBA7E579}"/>
            </c:ext>
          </c:extLst>
        </c:ser>
        <c:dLbls>
          <c:showLegendKey val="0"/>
          <c:showVal val="0"/>
          <c:showCatName val="0"/>
          <c:showSerName val="0"/>
          <c:showPercent val="0"/>
          <c:showBubbleSize val="0"/>
        </c:dLbls>
        <c:gapWidth val="75"/>
        <c:overlap val="-27"/>
        <c:axId val="212095928"/>
        <c:axId val="212097240"/>
      </c:barChart>
      <c:catAx>
        <c:axId val="212095928"/>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rgbClr val="002060"/>
                </a:solidFill>
                <a:latin typeface="+mn-lt"/>
                <a:ea typeface="+mn-ea"/>
                <a:cs typeface="+mn-cs"/>
              </a:defRPr>
            </a:pPr>
            <a:endParaRPr lang="en-US"/>
          </a:p>
        </c:txPr>
        <c:crossAx val="212097240"/>
        <c:crosses val="autoZero"/>
        <c:auto val="1"/>
        <c:lblAlgn val="ctr"/>
        <c:lblOffset val="100"/>
        <c:noMultiLvlLbl val="0"/>
      </c:catAx>
      <c:valAx>
        <c:axId val="212097240"/>
        <c:scaling>
          <c:orientation val="minMax"/>
        </c:scaling>
        <c:delete val="0"/>
        <c:axPos val="l"/>
        <c:majorGridlines>
          <c:spPr>
            <a:ln w="9525" cap="flat" cmpd="sng" algn="ctr">
              <a:solidFill>
                <a:schemeClr val="tx2">
                  <a:lumMod val="20000"/>
                  <a:lumOff val="8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21209592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rgbClr val="002060"/>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2400"/>
            </a:pPr>
            <a:r>
              <a:rPr lang="en-US" sz="2400" dirty="0"/>
              <a:t>CAS Membership Growth – Asia</a:t>
            </a:r>
          </a:p>
          <a:p>
            <a:pPr>
              <a:defRPr sz="2400"/>
            </a:pPr>
            <a:r>
              <a:rPr lang="en-US" sz="2400" dirty="0"/>
              <a:t>  2005-2020</a:t>
            </a:r>
          </a:p>
        </c:rich>
      </c:tx>
      <c:layout>
        <c:manualLayout>
          <c:xMode val="edge"/>
          <c:yMode val="edge"/>
          <c:x val="0.23715481173576472"/>
          <c:y val="0"/>
        </c:manualLayout>
      </c:layout>
      <c:overlay val="0"/>
      <c:spPr>
        <a:noFill/>
        <a:ln>
          <a:noFill/>
        </a:ln>
        <a:effectLst/>
      </c:spPr>
    </c:title>
    <c:autoTitleDeleted val="0"/>
    <c:plotArea>
      <c:layout>
        <c:manualLayout>
          <c:layoutTarget val="inner"/>
          <c:xMode val="edge"/>
          <c:yMode val="edge"/>
          <c:x val="7.4648821713923105E-2"/>
          <c:y val="0.17059641739623022"/>
          <c:w val="0.91764771327204608"/>
          <c:h val="0.73272716591471243"/>
        </c:manualLayout>
      </c:layout>
      <c:barChart>
        <c:barDir val="col"/>
        <c:grouping val="clustered"/>
        <c:varyColors val="0"/>
        <c:ser>
          <c:idx val="0"/>
          <c:order val="0"/>
          <c:tx>
            <c:strRef>
              <c:f>Sheet1!$C$1</c:f>
              <c:strCache>
                <c:ptCount val="1"/>
                <c:pt idx="0">
                  <c:v>Asia</c:v>
                </c:pt>
              </c:strCache>
            </c:strRef>
          </c:tx>
          <c:spPr>
            <a:solidFill>
              <a:schemeClr val="accent5"/>
            </a:solidFill>
          </c:spPr>
          <c:invertIfNegative val="0"/>
          <c:dLbls>
            <c:dLbl>
              <c:idx val="0"/>
              <c:tx>
                <c:rich>
                  <a:bodyPr/>
                  <a:lstStyle/>
                  <a:p>
                    <a:fld id="{4C6DCC9D-E58A-5F47-B278-3F8D71F2E29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CEAB-4DDA-94A5-A3D0DAC0B4CE}"/>
                </c:ext>
              </c:extLst>
            </c:dLbl>
            <c:dLbl>
              <c:idx val="1"/>
              <c:tx>
                <c:rich>
                  <a:bodyPr/>
                  <a:lstStyle/>
                  <a:p>
                    <a:fld id="{7AD957F1-2047-3549-9E71-1EDF2F78CB1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EAB-4DDA-94A5-A3D0DAC0B4CE}"/>
                </c:ext>
              </c:extLst>
            </c:dLbl>
            <c:dLbl>
              <c:idx val="2"/>
              <c:tx>
                <c:rich>
                  <a:bodyPr/>
                  <a:lstStyle/>
                  <a:p>
                    <a:fld id="{DF673CE8-9E1D-4B49-B444-EAC21410CAE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EAB-4DDA-94A5-A3D0DAC0B4CE}"/>
                </c:ext>
              </c:extLst>
            </c:dLbl>
            <c:dLbl>
              <c:idx val="3"/>
              <c:tx>
                <c:rich>
                  <a:bodyPr/>
                  <a:lstStyle/>
                  <a:p>
                    <a:fld id="{547FB945-B88A-4744-B379-F0019738B69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EAB-4DDA-94A5-A3D0DAC0B4CE}"/>
                </c:ext>
              </c:extLst>
            </c:dLbl>
            <c:spPr>
              <a:noFill/>
              <a:ln>
                <a:noFill/>
              </a:ln>
              <a:effectLst/>
            </c:spPr>
            <c:txPr>
              <a:bodyPr/>
              <a:lstStyle/>
              <a:p>
                <a:pPr>
                  <a:defRPr sz="2000"/>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Sheet1!$B$2:$B$5</c:f>
              <c:numCache>
                <c:formatCode>General</c:formatCode>
                <c:ptCount val="4"/>
                <c:pt idx="0">
                  <c:v>2005</c:v>
                </c:pt>
                <c:pt idx="1">
                  <c:v>2010</c:v>
                </c:pt>
                <c:pt idx="2">
                  <c:v>2015</c:v>
                </c:pt>
                <c:pt idx="3">
                  <c:v>2020</c:v>
                </c:pt>
              </c:numCache>
            </c:numRef>
          </c:cat>
          <c:val>
            <c:numRef>
              <c:f>Sheet1!$C$2:$C$5</c:f>
              <c:numCache>
                <c:formatCode>General</c:formatCode>
                <c:ptCount val="4"/>
                <c:pt idx="0">
                  <c:v>58</c:v>
                </c:pt>
                <c:pt idx="1">
                  <c:v>126</c:v>
                </c:pt>
                <c:pt idx="2">
                  <c:v>182</c:v>
                </c:pt>
                <c:pt idx="3">
                  <c:v>299</c:v>
                </c:pt>
              </c:numCache>
            </c:numRef>
          </c:val>
          <c:extLst>
            <c:ext xmlns:c15="http://schemas.microsoft.com/office/drawing/2012/chart" uri="{02D57815-91ED-43cb-92C2-25804820EDAC}">
              <c15:datalabelsRange>
                <c15:f>Sheet1!$C$2:$C$5</c15:f>
                <c15:dlblRangeCache>
                  <c:ptCount val="4"/>
                  <c:pt idx="0">
                    <c:v>58</c:v>
                  </c:pt>
                  <c:pt idx="1">
                    <c:v>126</c:v>
                  </c:pt>
                  <c:pt idx="2">
                    <c:v>182</c:v>
                  </c:pt>
                  <c:pt idx="3">
                    <c:v>299</c:v>
                  </c:pt>
                </c15:dlblRangeCache>
              </c15:datalabelsRange>
            </c:ext>
            <c:ext xmlns:c16="http://schemas.microsoft.com/office/drawing/2014/chart" uri="{C3380CC4-5D6E-409C-BE32-E72D297353CC}">
              <c16:uniqueId val="{00000004-CEAB-4DDA-94A5-A3D0DAC0B4CE}"/>
            </c:ext>
          </c:extLst>
        </c:ser>
        <c:dLbls>
          <c:showLegendKey val="0"/>
          <c:showVal val="1"/>
          <c:showCatName val="0"/>
          <c:showSerName val="0"/>
          <c:showPercent val="0"/>
          <c:showBubbleSize val="0"/>
        </c:dLbls>
        <c:gapWidth val="219"/>
        <c:overlap val="-27"/>
        <c:axId val="238909640"/>
        <c:axId val="238913224"/>
      </c:barChart>
      <c:catAx>
        <c:axId val="238909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2000"/>
            </a:pPr>
            <a:endParaRPr lang="en-US"/>
          </a:p>
        </c:txPr>
        <c:crossAx val="238913224"/>
        <c:crosses val="autoZero"/>
        <c:auto val="1"/>
        <c:lblAlgn val="ctr"/>
        <c:lblOffset val="100"/>
        <c:noMultiLvlLbl val="0"/>
      </c:catAx>
      <c:valAx>
        <c:axId val="238913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sz="2000"/>
            </a:pPr>
            <a:endParaRPr lang="en-US"/>
          </a:p>
        </c:txPr>
        <c:crossAx val="23890964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002060"/>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2400"/>
            </a:pPr>
            <a:r>
              <a:rPr lang="en-US" sz="2400"/>
              <a:t>CAS Exams</a:t>
            </a:r>
            <a:r>
              <a:rPr lang="en-US" sz="2400" baseline="0"/>
              <a:t> Taken</a:t>
            </a:r>
            <a:r>
              <a:rPr lang="en-US" sz="2400"/>
              <a:t> – Asia</a:t>
            </a:r>
          </a:p>
          <a:p>
            <a:pPr>
              <a:defRPr sz="2400"/>
            </a:pPr>
            <a:r>
              <a:rPr lang="en-US" sz="2400"/>
              <a:t>  2004-2019</a:t>
            </a:r>
          </a:p>
        </c:rich>
      </c:tx>
      <c:layout>
        <c:manualLayout>
          <c:xMode val="edge"/>
          <c:yMode val="edge"/>
          <c:x val="0.30795644572403946"/>
          <c:y val="1.3038498745781134E-3"/>
        </c:manualLayout>
      </c:layout>
      <c:overlay val="0"/>
      <c:spPr>
        <a:noFill/>
        <a:ln>
          <a:noFill/>
        </a:ln>
        <a:effectLst/>
      </c:spPr>
    </c:title>
    <c:autoTitleDeleted val="0"/>
    <c:plotArea>
      <c:layout>
        <c:manualLayout>
          <c:layoutTarget val="inner"/>
          <c:xMode val="edge"/>
          <c:yMode val="edge"/>
          <c:x val="7.4648821713923105E-2"/>
          <c:y val="0.17059641739623022"/>
          <c:w val="0.91764771327204608"/>
          <c:h val="0.73272716591471243"/>
        </c:manualLayout>
      </c:layout>
      <c:barChart>
        <c:barDir val="col"/>
        <c:grouping val="clustered"/>
        <c:varyColors val="0"/>
        <c:ser>
          <c:idx val="0"/>
          <c:order val="0"/>
          <c:tx>
            <c:strRef>
              <c:f>'Sheet1 (2)'!$C$1</c:f>
              <c:strCache>
                <c:ptCount val="1"/>
                <c:pt idx="0">
                  <c:v>Asia</c:v>
                </c:pt>
              </c:strCache>
            </c:strRef>
          </c:tx>
          <c:spPr>
            <a:solidFill>
              <a:schemeClr val="accent5"/>
            </a:solidFill>
          </c:spPr>
          <c:invertIfNegative val="0"/>
          <c:dLbls>
            <c:dLbl>
              <c:idx val="0"/>
              <c:tx>
                <c:rich>
                  <a:bodyPr/>
                  <a:lstStyle/>
                  <a:p>
                    <a:fld id="{11886F04-DF37-D64C-B8C7-10D6DB517D0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EF6F-4DC5-A78E-5331FCF70258}"/>
                </c:ext>
              </c:extLst>
            </c:dLbl>
            <c:dLbl>
              <c:idx val="1"/>
              <c:tx>
                <c:rich>
                  <a:bodyPr/>
                  <a:lstStyle/>
                  <a:p>
                    <a:fld id="{52DA09D3-608D-9546-A4C1-BC810A77A5B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F6F-4DC5-A78E-5331FCF70258}"/>
                </c:ext>
              </c:extLst>
            </c:dLbl>
            <c:dLbl>
              <c:idx val="2"/>
              <c:tx>
                <c:rich>
                  <a:bodyPr/>
                  <a:lstStyle/>
                  <a:p>
                    <a:fld id="{9343023E-6F0B-DC4D-9ED1-987D1BAB41D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EF6F-4DC5-A78E-5331FCF70258}"/>
                </c:ext>
              </c:extLst>
            </c:dLbl>
            <c:dLbl>
              <c:idx val="3"/>
              <c:tx>
                <c:rich>
                  <a:bodyPr/>
                  <a:lstStyle/>
                  <a:p>
                    <a:fld id="{81C79F23-A8C4-8C48-900E-8DCB744EE26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F6F-4DC5-A78E-5331FCF70258}"/>
                </c:ext>
              </c:extLst>
            </c:dLbl>
            <c:spPr>
              <a:noFill/>
              <a:ln>
                <a:noFill/>
              </a:ln>
              <a:effectLst/>
            </c:spPr>
            <c:txPr>
              <a:bodyPr/>
              <a:lstStyle/>
              <a:p>
                <a:pPr>
                  <a:defRPr sz="2000"/>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'Sheet1 (2)'!$B$2:$B$5</c:f>
              <c:numCache>
                <c:formatCode>General</c:formatCode>
                <c:ptCount val="4"/>
                <c:pt idx="0">
                  <c:v>2004</c:v>
                </c:pt>
                <c:pt idx="1">
                  <c:v>2009</c:v>
                </c:pt>
                <c:pt idx="2">
                  <c:v>2014</c:v>
                </c:pt>
                <c:pt idx="3">
                  <c:v>2019</c:v>
                </c:pt>
              </c:numCache>
            </c:numRef>
          </c:cat>
          <c:val>
            <c:numRef>
              <c:f>'Sheet1 (2)'!$C$2:$C$5</c:f>
              <c:numCache>
                <c:formatCode>General</c:formatCode>
                <c:ptCount val="4"/>
                <c:pt idx="0">
                  <c:v>83</c:v>
                </c:pt>
                <c:pt idx="1">
                  <c:v>264</c:v>
                </c:pt>
                <c:pt idx="2">
                  <c:v>387</c:v>
                </c:pt>
                <c:pt idx="3">
                  <c:v>878</c:v>
                </c:pt>
              </c:numCache>
            </c:numRef>
          </c:val>
          <c:extLst>
            <c:ext xmlns:c15="http://schemas.microsoft.com/office/drawing/2012/chart" uri="{02D57815-91ED-43cb-92C2-25804820EDAC}">
              <c15:datalabelsRange>
                <c15:f>'Sheet1 (2)'!$C$2:$C$5</c15:f>
                <c15:dlblRangeCache>
                  <c:ptCount val="4"/>
                  <c:pt idx="0">
                    <c:v>83</c:v>
                  </c:pt>
                  <c:pt idx="1">
                    <c:v>264</c:v>
                  </c:pt>
                  <c:pt idx="2">
                    <c:v>387</c:v>
                  </c:pt>
                  <c:pt idx="3">
                    <c:v>878</c:v>
                  </c:pt>
                </c15:dlblRangeCache>
              </c15:datalabelsRange>
            </c:ext>
            <c:ext xmlns:c16="http://schemas.microsoft.com/office/drawing/2014/chart" uri="{C3380CC4-5D6E-409C-BE32-E72D297353CC}">
              <c16:uniqueId val="{00000004-EF6F-4DC5-A78E-5331FCF70258}"/>
            </c:ext>
          </c:extLst>
        </c:ser>
        <c:dLbls>
          <c:showLegendKey val="0"/>
          <c:showVal val="1"/>
          <c:showCatName val="0"/>
          <c:showSerName val="0"/>
          <c:showPercent val="0"/>
          <c:showBubbleSize val="0"/>
        </c:dLbls>
        <c:gapWidth val="219"/>
        <c:overlap val="-27"/>
        <c:axId val="238909640"/>
        <c:axId val="238913224"/>
      </c:barChart>
      <c:catAx>
        <c:axId val="238909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2000"/>
            </a:pPr>
            <a:endParaRPr lang="en-US"/>
          </a:p>
        </c:txPr>
        <c:crossAx val="238913224"/>
        <c:crosses val="autoZero"/>
        <c:auto val="1"/>
        <c:lblAlgn val="ctr"/>
        <c:lblOffset val="100"/>
        <c:noMultiLvlLbl val="0"/>
      </c:catAx>
      <c:valAx>
        <c:axId val="238913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sz="2000"/>
            </a:pPr>
            <a:endParaRPr lang="en-US"/>
          </a:p>
        </c:txPr>
        <c:crossAx val="23890964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002060"/>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AFAE37-AD52-4BD0-9D18-D27F1641A154}"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F567F3A3-107E-4C90-9300-FD3B4F3A196F}">
      <dgm:prSet/>
      <dgm:spPr/>
      <dgm:t>
        <a:bodyPr/>
        <a:lstStyle/>
        <a:p>
          <a:r>
            <a:rPr lang="en-US" dirty="0"/>
            <a:t>Nov 2019 – </a:t>
          </a:r>
          <a:br>
            <a:rPr lang="en-US" dirty="0"/>
          </a:br>
          <a:r>
            <a:rPr lang="en-US" dirty="0"/>
            <a:t>May 2020	</a:t>
          </a:r>
        </a:p>
      </dgm:t>
    </dgm:pt>
    <dgm:pt modelId="{95ADE09B-B459-422D-900F-5C297CC0388A}" type="parTrans" cxnId="{6DBCFA0D-57D7-497B-842E-85573DC54B51}">
      <dgm:prSet/>
      <dgm:spPr/>
      <dgm:t>
        <a:bodyPr/>
        <a:lstStyle/>
        <a:p>
          <a:endParaRPr lang="en-US"/>
        </a:p>
      </dgm:t>
    </dgm:pt>
    <dgm:pt modelId="{77D09F95-0D26-49DE-A95E-0FDC08FBA3A6}" type="sibTrans" cxnId="{6DBCFA0D-57D7-497B-842E-85573DC54B51}">
      <dgm:prSet/>
      <dgm:spPr/>
      <dgm:t>
        <a:bodyPr/>
        <a:lstStyle/>
        <a:p>
          <a:endParaRPr lang="en-US"/>
        </a:p>
      </dgm:t>
    </dgm:pt>
    <dgm:pt modelId="{F9326CE4-0B53-4D5A-827E-263D57E29BDD}">
      <dgm:prSet/>
      <dgm:spPr/>
      <dgm:t>
        <a:bodyPr/>
        <a:lstStyle/>
        <a:p>
          <a:r>
            <a:rPr lang="en-US" dirty="0"/>
            <a:t>May 2020 – Present 	</a:t>
          </a:r>
        </a:p>
      </dgm:t>
    </dgm:pt>
    <dgm:pt modelId="{AC8DAF99-1367-42A6-A071-4EA2253BB0B8}" type="parTrans" cxnId="{70BF86A4-A59E-4F37-AF5D-22915409B3D6}">
      <dgm:prSet/>
      <dgm:spPr/>
      <dgm:t>
        <a:bodyPr/>
        <a:lstStyle/>
        <a:p>
          <a:endParaRPr lang="en-US"/>
        </a:p>
      </dgm:t>
    </dgm:pt>
    <dgm:pt modelId="{F25DB908-F76A-4295-9083-9BCE4AF43047}" type="sibTrans" cxnId="{70BF86A4-A59E-4F37-AF5D-22915409B3D6}">
      <dgm:prSet/>
      <dgm:spPr/>
      <dgm:t>
        <a:bodyPr/>
        <a:lstStyle/>
        <a:p>
          <a:endParaRPr lang="en-US"/>
        </a:p>
      </dgm:t>
    </dgm:pt>
    <dgm:pt modelId="{A3168E49-B9CE-4A11-BCE2-234C8ACA7813}">
      <dgm:prSet/>
      <dgm:spPr/>
      <dgm:t>
        <a:bodyPr/>
        <a:lstStyle/>
        <a:p>
          <a:r>
            <a:rPr lang="en-US" dirty="0"/>
            <a:t>Board develops and adopts new </a:t>
          </a:r>
          <a:r>
            <a:rPr lang="en-US" b="1" dirty="0"/>
            <a:t>Envisioned Future</a:t>
          </a:r>
          <a:r>
            <a:rPr lang="en-US" dirty="0"/>
            <a:t>, which forms the basis of a new Strategic Plan</a:t>
          </a:r>
        </a:p>
      </dgm:t>
    </dgm:pt>
    <dgm:pt modelId="{3CC0773B-EAFC-4AA9-AA2D-E79418098D26}" type="parTrans" cxnId="{336CC014-6F76-4984-8778-757287D7616F}">
      <dgm:prSet/>
      <dgm:spPr/>
      <dgm:t>
        <a:bodyPr/>
        <a:lstStyle/>
        <a:p>
          <a:endParaRPr lang="en-US"/>
        </a:p>
      </dgm:t>
    </dgm:pt>
    <dgm:pt modelId="{0437D040-3072-4815-BF32-2492F1A03476}" type="sibTrans" cxnId="{336CC014-6F76-4984-8778-757287D7616F}">
      <dgm:prSet/>
      <dgm:spPr/>
      <dgm:t>
        <a:bodyPr/>
        <a:lstStyle/>
        <a:p>
          <a:endParaRPr lang="en-US"/>
        </a:p>
      </dgm:t>
    </dgm:pt>
    <dgm:pt modelId="{82CD748F-3451-4060-869C-6FECEE79F3AD}">
      <dgm:prSet/>
      <dgm:spPr/>
      <dgm:t>
        <a:bodyPr/>
        <a:lstStyle/>
        <a:p>
          <a:r>
            <a:rPr lang="en-US" dirty="0"/>
            <a:t>CAS Leaders and Staff develop </a:t>
          </a:r>
          <a:r>
            <a:rPr lang="en-US" b="1" dirty="0"/>
            <a:t>3-Year Plans</a:t>
          </a:r>
          <a:r>
            <a:rPr lang="en-US" dirty="0"/>
            <a:t>, which outline problems that need to be addressed to achieve the CAS’s Envisioned Future</a:t>
          </a:r>
        </a:p>
      </dgm:t>
    </dgm:pt>
    <dgm:pt modelId="{8523A8AD-2822-4DCA-9964-A95EB28C95F8}" type="parTrans" cxnId="{580792CB-B70A-4BF5-9048-664A9F6F6768}">
      <dgm:prSet/>
      <dgm:spPr/>
      <dgm:t>
        <a:bodyPr/>
        <a:lstStyle/>
        <a:p>
          <a:endParaRPr lang="en-US"/>
        </a:p>
      </dgm:t>
    </dgm:pt>
    <dgm:pt modelId="{DE642FD5-7A9F-4D69-8095-461224B8CF7F}" type="sibTrans" cxnId="{580792CB-B70A-4BF5-9048-664A9F6F6768}">
      <dgm:prSet/>
      <dgm:spPr/>
      <dgm:t>
        <a:bodyPr/>
        <a:lstStyle/>
        <a:p>
          <a:endParaRPr lang="en-US"/>
        </a:p>
      </dgm:t>
    </dgm:pt>
    <dgm:pt modelId="{C1C87A03-506E-4DAE-AC7D-6269E5F74D13}">
      <dgm:prSet/>
      <dgm:spPr/>
      <dgm:t>
        <a:bodyPr/>
        <a:lstStyle/>
        <a:p>
          <a:r>
            <a:rPr lang="en-US" dirty="0"/>
            <a:t>Next Steps</a:t>
          </a:r>
        </a:p>
      </dgm:t>
    </dgm:pt>
    <dgm:pt modelId="{22865404-4FE7-41FD-93F0-9E20B0D9A874}" type="parTrans" cxnId="{4DD4331C-ED42-45D5-98DC-736DF4F67C9B}">
      <dgm:prSet/>
      <dgm:spPr/>
      <dgm:t>
        <a:bodyPr/>
        <a:lstStyle/>
        <a:p>
          <a:endParaRPr lang="en-US"/>
        </a:p>
      </dgm:t>
    </dgm:pt>
    <dgm:pt modelId="{1FAF34B0-F48C-4424-8287-FB7A35DE53FE}" type="sibTrans" cxnId="{4DD4331C-ED42-45D5-98DC-736DF4F67C9B}">
      <dgm:prSet/>
      <dgm:spPr/>
      <dgm:t>
        <a:bodyPr/>
        <a:lstStyle/>
        <a:p>
          <a:endParaRPr lang="en-US"/>
        </a:p>
      </dgm:t>
    </dgm:pt>
    <dgm:pt modelId="{FC8649B8-F8E8-4F3F-B233-5CD93D8AE167}">
      <dgm:prSet/>
      <dgm:spPr/>
      <dgm:t>
        <a:bodyPr/>
        <a:lstStyle/>
        <a:p>
          <a:r>
            <a:rPr lang="en-US" dirty="0"/>
            <a:t>Board to formally adopt new Strategic Plan on </a:t>
          </a:r>
          <a:br>
            <a:rPr lang="en-US" dirty="0"/>
          </a:br>
          <a:r>
            <a:rPr lang="en-US" dirty="0"/>
            <a:t>Nov 2</a:t>
          </a:r>
        </a:p>
      </dgm:t>
    </dgm:pt>
    <dgm:pt modelId="{E54B1FDF-00AB-42BE-A937-06073DCF6995}" type="parTrans" cxnId="{FD65838D-5BD3-4017-B12B-2C55D86F6527}">
      <dgm:prSet/>
      <dgm:spPr/>
      <dgm:t>
        <a:bodyPr/>
        <a:lstStyle/>
        <a:p>
          <a:endParaRPr lang="en-US"/>
        </a:p>
      </dgm:t>
    </dgm:pt>
    <dgm:pt modelId="{957B6684-482C-446E-A23D-02E7B0A699B1}" type="sibTrans" cxnId="{FD65838D-5BD3-4017-B12B-2C55D86F6527}">
      <dgm:prSet/>
      <dgm:spPr/>
      <dgm:t>
        <a:bodyPr/>
        <a:lstStyle/>
        <a:p>
          <a:endParaRPr lang="en-US"/>
        </a:p>
      </dgm:t>
    </dgm:pt>
    <dgm:pt modelId="{CB8B3AD4-8783-4387-AE83-58DF3C5F6669}">
      <dgm:prSet/>
      <dgm:spPr/>
      <dgm:t>
        <a:bodyPr/>
        <a:lstStyle/>
        <a:p>
          <a:r>
            <a:rPr lang="en-US" dirty="0"/>
            <a:t>Strategic Plan to be released to members in conjunction with Annual Meeting on Nov 9</a:t>
          </a:r>
        </a:p>
      </dgm:t>
    </dgm:pt>
    <dgm:pt modelId="{1BA81EA8-3BD3-4238-BA01-9F85266FAEF9}" type="parTrans" cxnId="{F4B6D746-9CB0-4B28-874B-24BDE7397DC1}">
      <dgm:prSet/>
      <dgm:spPr/>
      <dgm:t>
        <a:bodyPr/>
        <a:lstStyle/>
        <a:p>
          <a:endParaRPr lang="en-US"/>
        </a:p>
      </dgm:t>
    </dgm:pt>
    <dgm:pt modelId="{CB45CDC6-01CB-4F20-8063-C214A8A6B79B}" type="sibTrans" cxnId="{F4B6D746-9CB0-4B28-874B-24BDE7397DC1}">
      <dgm:prSet/>
      <dgm:spPr/>
      <dgm:t>
        <a:bodyPr/>
        <a:lstStyle/>
        <a:p>
          <a:endParaRPr lang="en-US"/>
        </a:p>
      </dgm:t>
    </dgm:pt>
    <dgm:pt modelId="{61567EEF-7816-4EB5-B10C-8B4130EF39C1}">
      <dgm:prSet/>
      <dgm:spPr/>
      <dgm:t>
        <a:bodyPr/>
        <a:lstStyle/>
        <a:p>
          <a:r>
            <a:rPr lang="en-US" dirty="0"/>
            <a:t>Volunteers and Staff begin executing 3-Year Plans</a:t>
          </a:r>
        </a:p>
      </dgm:t>
    </dgm:pt>
    <dgm:pt modelId="{F4ECF9BD-05DC-468A-92A3-D0661C2D89D6}" type="parTrans" cxnId="{A0CA8ABE-00C9-47D4-9605-457FC7301EC0}">
      <dgm:prSet/>
      <dgm:spPr/>
      <dgm:t>
        <a:bodyPr/>
        <a:lstStyle/>
        <a:p>
          <a:endParaRPr lang="en-US"/>
        </a:p>
      </dgm:t>
    </dgm:pt>
    <dgm:pt modelId="{17A8A7DF-96D3-4CF3-BDA7-68BE9F7F2075}" type="sibTrans" cxnId="{A0CA8ABE-00C9-47D4-9605-457FC7301EC0}">
      <dgm:prSet/>
      <dgm:spPr/>
      <dgm:t>
        <a:bodyPr/>
        <a:lstStyle/>
        <a:p>
          <a:endParaRPr lang="en-US"/>
        </a:p>
      </dgm:t>
    </dgm:pt>
    <dgm:pt modelId="{C9E3FF76-73E8-4FAE-AA01-E4A249BEB350}" type="pres">
      <dgm:prSet presAssocID="{9BAFAE37-AD52-4BD0-9D18-D27F1641A154}" presName="Name0" presStyleCnt="0">
        <dgm:presLayoutVars>
          <dgm:dir/>
          <dgm:animLvl val="lvl"/>
          <dgm:resizeHandles val="exact"/>
        </dgm:presLayoutVars>
      </dgm:prSet>
      <dgm:spPr/>
    </dgm:pt>
    <dgm:pt modelId="{9411C4FC-0BE0-4504-8D8E-62E2483B45EB}" type="pres">
      <dgm:prSet presAssocID="{F567F3A3-107E-4C90-9300-FD3B4F3A196F}" presName="linNode" presStyleCnt="0"/>
      <dgm:spPr/>
    </dgm:pt>
    <dgm:pt modelId="{1AEAF026-057D-49F4-8F15-046F863C72DD}" type="pres">
      <dgm:prSet presAssocID="{F567F3A3-107E-4C90-9300-FD3B4F3A196F}" presName="parTx" presStyleLbl="revTx" presStyleIdx="0" presStyleCnt="3">
        <dgm:presLayoutVars>
          <dgm:chMax val="1"/>
          <dgm:bulletEnabled val="1"/>
        </dgm:presLayoutVars>
      </dgm:prSet>
      <dgm:spPr/>
    </dgm:pt>
    <dgm:pt modelId="{63B9F900-420B-4771-8C73-C71AFAA792D3}" type="pres">
      <dgm:prSet presAssocID="{F567F3A3-107E-4C90-9300-FD3B4F3A196F}" presName="bracket" presStyleLbl="parChTrans1D1" presStyleIdx="0" presStyleCnt="3"/>
      <dgm:spPr/>
    </dgm:pt>
    <dgm:pt modelId="{02E12CE4-A9D5-45D2-9E0A-7FF76F8F756D}" type="pres">
      <dgm:prSet presAssocID="{F567F3A3-107E-4C90-9300-FD3B4F3A196F}" presName="spH" presStyleCnt="0"/>
      <dgm:spPr/>
    </dgm:pt>
    <dgm:pt modelId="{54F94B8F-778E-43B9-A235-5B1FDB862CE9}" type="pres">
      <dgm:prSet presAssocID="{F567F3A3-107E-4C90-9300-FD3B4F3A196F}" presName="desTx" presStyleLbl="node1" presStyleIdx="0" presStyleCnt="3">
        <dgm:presLayoutVars>
          <dgm:bulletEnabled val="1"/>
        </dgm:presLayoutVars>
      </dgm:prSet>
      <dgm:spPr/>
    </dgm:pt>
    <dgm:pt modelId="{94E937F4-A1FB-4BF1-A8DC-9130B3200E08}" type="pres">
      <dgm:prSet presAssocID="{77D09F95-0D26-49DE-A95E-0FDC08FBA3A6}" presName="spV" presStyleCnt="0"/>
      <dgm:spPr/>
    </dgm:pt>
    <dgm:pt modelId="{C292A66E-6465-4536-880F-389E0ACAA36F}" type="pres">
      <dgm:prSet presAssocID="{F9326CE4-0B53-4D5A-827E-263D57E29BDD}" presName="linNode" presStyleCnt="0"/>
      <dgm:spPr/>
    </dgm:pt>
    <dgm:pt modelId="{9E1DDB31-8792-405B-829F-FB292BBB8316}" type="pres">
      <dgm:prSet presAssocID="{F9326CE4-0B53-4D5A-827E-263D57E29BDD}" presName="parTx" presStyleLbl="revTx" presStyleIdx="1" presStyleCnt="3">
        <dgm:presLayoutVars>
          <dgm:chMax val="1"/>
          <dgm:bulletEnabled val="1"/>
        </dgm:presLayoutVars>
      </dgm:prSet>
      <dgm:spPr/>
    </dgm:pt>
    <dgm:pt modelId="{72EE5EC0-47D8-4E87-B2B8-68D34ED4EC5E}" type="pres">
      <dgm:prSet presAssocID="{F9326CE4-0B53-4D5A-827E-263D57E29BDD}" presName="bracket" presStyleLbl="parChTrans1D1" presStyleIdx="1" presStyleCnt="3"/>
      <dgm:spPr/>
    </dgm:pt>
    <dgm:pt modelId="{73A664AD-CDF9-4C69-8B54-5CDEA64D6341}" type="pres">
      <dgm:prSet presAssocID="{F9326CE4-0B53-4D5A-827E-263D57E29BDD}" presName="spH" presStyleCnt="0"/>
      <dgm:spPr/>
    </dgm:pt>
    <dgm:pt modelId="{B6D381C4-83AD-4131-AF89-F7024CF06325}" type="pres">
      <dgm:prSet presAssocID="{F9326CE4-0B53-4D5A-827E-263D57E29BDD}" presName="desTx" presStyleLbl="node1" presStyleIdx="1" presStyleCnt="3">
        <dgm:presLayoutVars>
          <dgm:bulletEnabled val="1"/>
        </dgm:presLayoutVars>
      </dgm:prSet>
      <dgm:spPr/>
    </dgm:pt>
    <dgm:pt modelId="{F4E7EA02-2451-495B-8109-EE8A92B8B988}" type="pres">
      <dgm:prSet presAssocID="{F25DB908-F76A-4295-9083-9BCE4AF43047}" presName="spV" presStyleCnt="0"/>
      <dgm:spPr/>
    </dgm:pt>
    <dgm:pt modelId="{4B744207-3BDE-4C72-A6EB-A485EE5B7090}" type="pres">
      <dgm:prSet presAssocID="{C1C87A03-506E-4DAE-AC7D-6269E5F74D13}" presName="linNode" presStyleCnt="0"/>
      <dgm:spPr/>
    </dgm:pt>
    <dgm:pt modelId="{473DBAD4-45AF-4B71-8D73-E4BBBE3F711D}" type="pres">
      <dgm:prSet presAssocID="{C1C87A03-506E-4DAE-AC7D-6269E5F74D13}" presName="parTx" presStyleLbl="revTx" presStyleIdx="2" presStyleCnt="3">
        <dgm:presLayoutVars>
          <dgm:chMax val="1"/>
          <dgm:bulletEnabled val="1"/>
        </dgm:presLayoutVars>
      </dgm:prSet>
      <dgm:spPr/>
    </dgm:pt>
    <dgm:pt modelId="{1015E616-8D74-49B2-B902-CE9DCD49022D}" type="pres">
      <dgm:prSet presAssocID="{C1C87A03-506E-4DAE-AC7D-6269E5F74D13}" presName="bracket" presStyleLbl="parChTrans1D1" presStyleIdx="2" presStyleCnt="3"/>
      <dgm:spPr/>
    </dgm:pt>
    <dgm:pt modelId="{DC4D2A9C-5693-40FC-BAC6-21BB2BCE8AD9}" type="pres">
      <dgm:prSet presAssocID="{C1C87A03-506E-4DAE-AC7D-6269E5F74D13}" presName="spH" presStyleCnt="0"/>
      <dgm:spPr/>
    </dgm:pt>
    <dgm:pt modelId="{F1B5E2C9-CDD5-4E37-A0E4-0E219F69C782}" type="pres">
      <dgm:prSet presAssocID="{C1C87A03-506E-4DAE-AC7D-6269E5F74D13}" presName="desTx" presStyleLbl="node1" presStyleIdx="2" presStyleCnt="3">
        <dgm:presLayoutVars>
          <dgm:bulletEnabled val="1"/>
        </dgm:presLayoutVars>
      </dgm:prSet>
      <dgm:spPr/>
    </dgm:pt>
  </dgm:ptLst>
  <dgm:cxnLst>
    <dgm:cxn modelId="{6DBCFA0D-57D7-497B-842E-85573DC54B51}" srcId="{9BAFAE37-AD52-4BD0-9D18-D27F1641A154}" destId="{F567F3A3-107E-4C90-9300-FD3B4F3A196F}" srcOrd="0" destOrd="0" parTransId="{95ADE09B-B459-422D-900F-5C297CC0388A}" sibTransId="{77D09F95-0D26-49DE-A95E-0FDC08FBA3A6}"/>
    <dgm:cxn modelId="{336CC014-6F76-4984-8778-757287D7616F}" srcId="{F567F3A3-107E-4C90-9300-FD3B4F3A196F}" destId="{A3168E49-B9CE-4A11-BCE2-234C8ACA7813}" srcOrd="0" destOrd="0" parTransId="{3CC0773B-EAFC-4AA9-AA2D-E79418098D26}" sibTransId="{0437D040-3072-4815-BF32-2492F1A03476}"/>
    <dgm:cxn modelId="{4DD4331C-ED42-45D5-98DC-736DF4F67C9B}" srcId="{9BAFAE37-AD52-4BD0-9D18-D27F1641A154}" destId="{C1C87A03-506E-4DAE-AC7D-6269E5F74D13}" srcOrd="2" destOrd="0" parTransId="{22865404-4FE7-41FD-93F0-9E20B0D9A874}" sibTransId="{1FAF34B0-F48C-4424-8287-FB7A35DE53FE}"/>
    <dgm:cxn modelId="{F4B6D746-9CB0-4B28-874B-24BDE7397DC1}" srcId="{C1C87A03-506E-4DAE-AC7D-6269E5F74D13}" destId="{CB8B3AD4-8783-4387-AE83-58DF3C5F6669}" srcOrd="1" destOrd="0" parTransId="{1BA81EA8-3BD3-4238-BA01-9F85266FAEF9}" sibTransId="{CB45CDC6-01CB-4F20-8063-C214A8A6B79B}"/>
    <dgm:cxn modelId="{7C47A75C-B818-48EF-AC5D-8549CFE4D187}" type="presOf" srcId="{61567EEF-7816-4EB5-B10C-8B4130EF39C1}" destId="{F1B5E2C9-CDD5-4E37-A0E4-0E219F69C782}" srcOrd="0" destOrd="2" presId="urn:diagrams.loki3.com/BracketList"/>
    <dgm:cxn modelId="{961E265D-97F0-4E50-87EE-32ED4122FD8C}" type="presOf" srcId="{C1C87A03-506E-4DAE-AC7D-6269E5F74D13}" destId="{473DBAD4-45AF-4B71-8D73-E4BBBE3F711D}" srcOrd="0" destOrd="0" presId="urn:diagrams.loki3.com/BracketList"/>
    <dgm:cxn modelId="{0BFC3A65-81BC-49D5-AB25-6BC656FEEDB7}" type="presOf" srcId="{9BAFAE37-AD52-4BD0-9D18-D27F1641A154}" destId="{C9E3FF76-73E8-4FAE-AA01-E4A249BEB350}" srcOrd="0" destOrd="0" presId="urn:diagrams.loki3.com/BracketList"/>
    <dgm:cxn modelId="{DDF60C7B-E108-41D7-BC75-440D3DB34289}" type="presOf" srcId="{F567F3A3-107E-4C90-9300-FD3B4F3A196F}" destId="{1AEAF026-057D-49F4-8F15-046F863C72DD}" srcOrd="0" destOrd="0" presId="urn:diagrams.loki3.com/BracketList"/>
    <dgm:cxn modelId="{D5C11C7C-48F6-493A-81A9-0FEFB36B767C}" type="presOf" srcId="{82CD748F-3451-4060-869C-6FECEE79F3AD}" destId="{B6D381C4-83AD-4131-AF89-F7024CF06325}" srcOrd="0" destOrd="0" presId="urn:diagrams.loki3.com/BracketList"/>
    <dgm:cxn modelId="{FD65838D-5BD3-4017-B12B-2C55D86F6527}" srcId="{C1C87A03-506E-4DAE-AC7D-6269E5F74D13}" destId="{FC8649B8-F8E8-4F3F-B233-5CD93D8AE167}" srcOrd="0" destOrd="0" parTransId="{E54B1FDF-00AB-42BE-A937-06073DCF6995}" sibTransId="{957B6684-482C-446E-A23D-02E7B0A699B1}"/>
    <dgm:cxn modelId="{B46B548E-CBB9-4BAD-B496-72E43E5FBCAE}" type="presOf" srcId="{CB8B3AD4-8783-4387-AE83-58DF3C5F6669}" destId="{F1B5E2C9-CDD5-4E37-A0E4-0E219F69C782}" srcOrd="0" destOrd="1" presId="urn:diagrams.loki3.com/BracketList"/>
    <dgm:cxn modelId="{70BF86A4-A59E-4F37-AF5D-22915409B3D6}" srcId="{9BAFAE37-AD52-4BD0-9D18-D27F1641A154}" destId="{F9326CE4-0B53-4D5A-827E-263D57E29BDD}" srcOrd="1" destOrd="0" parTransId="{AC8DAF99-1367-42A6-A071-4EA2253BB0B8}" sibTransId="{F25DB908-F76A-4295-9083-9BCE4AF43047}"/>
    <dgm:cxn modelId="{F7EB1BBA-9398-4A99-B004-5DB61F8852E4}" type="presOf" srcId="{A3168E49-B9CE-4A11-BCE2-234C8ACA7813}" destId="{54F94B8F-778E-43B9-A235-5B1FDB862CE9}" srcOrd="0" destOrd="0" presId="urn:diagrams.loki3.com/BracketList"/>
    <dgm:cxn modelId="{A0CA8ABE-00C9-47D4-9605-457FC7301EC0}" srcId="{C1C87A03-506E-4DAE-AC7D-6269E5F74D13}" destId="{61567EEF-7816-4EB5-B10C-8B4130EF39C1}" srcOrd="2" destOrd="0" parTransId="{F4ECF9BD-05DC-468A-92A3-D0661C2D89D6}" sibTransId="{17A8A7DF-96D3-4CF3-BDA7-68BE9F7F2075}"/>
    <dgm:cxn modelId="{3AF6C7BE-68F0-4CF2-9132-E75EA0D3C984}" type="presOf" srcId="{F9326CE4-0B53-4D5A-827E-263D57E29BDD}" destId="{9E1DDB31-8792-405B-829F-FB292BBB8316}" srcOrd="0" destOrd="0" presId="urn:diagrams.loki3.com/BracketList"/>
    <dgm:cxn modelId="{580792CB-B70A-4BF5-9048-664A9F6F6768}" srcId="{F9326CE4-0B53-4D5A-827E-263D57E29BDD}" destId="{82CD748F-3451-4060-869C-6FECEE79F3AD}" srcOrd="0" destOrd="0" parTransId="{8523A8AD-2822-4DCA-9964-A95EB28C95F8}" sibTransId="{DE642FD5-7A9F-4D69-8095-461224B8CF7F}"/>
    <dgm:cxn modelId="{B5E3DAEB-0383-4AC2-9065-4A2808F76DB2}" type="presOf" srcId="{FC8649B8-F8E8-4F3F-B233-5CD93D8AE167}" destId="{F1B5E2C9-CDD5-4E37-A0E4-0E219F69C782}" srcOrd="0" destOrd="0" presId="urn:diagrams.loki3.com/BracketList"/>
    <dgm:cxn modelId="{8BB593D9-ADBA-4196-9CD1-6B8B4E5326AC}" type="presParOf" srcId="{C9E3FF76-73E8-4FAE-AA01-E4A249BEB350}" destId="{9411C4FC-0BE0-4504-8D8E-62E2483B45EB}" srcOrd="0" destOrd="0" presId="urn:diagrams.loki3.com/BracketList"/>
    <dgm:cxn modelId="{2A585F2E-1A1B-4E8E-9814-F85E90E7A47B}" type="presParOf" srcId="{9411C4FC-0BE0-4504-8D8E-62E2483B45EB}" destId="{1AEAF026-057D-49F4-8F15-046F863C72DD}" srcOrd="0" destOrd="0" presId="urn:diagrams.loki3.com/BracketList"/>
    <dgm:cxn modelId="{9B511046-9EDD-4634-BAB8-4F0D920E93B1}" type="presParOf" srcId="{9411C4FC-0BE0-4504-8D8E-62E2483B45EB}" destId="{63B9F900-420B-4771-8C73-C71AFAA792D3}" srcOrd="1" destOrd="0" presId="urn:diagrams.loki3.com/BracketList"/>
    <dgm:cxn modelId="{236C3164-E10B-4786-B71A-60FD24657AB8}" type="presParOf" srcId="{9411C4FC-0BE0-4504-8D8E-62E2483B45EB}" destId="{02E12CE4-A9D5-45D2-9E0A-7FF76F8F756D}" srcOrd="2" destOrd="0" presId="urn:diagrams.loki3.com/BracketList"/>
    <dgm:cxn modelId="{8297CB1B-B76C-4676-B7EC-766D9E0A119D}" type="presParOf" srcId="{9411C4FC-0BE0-4504-8D8E-62E2483B45EB}" destId="{54F94B8F-778E-43B9-A235-5B1FDB862CE9}" srcOrd="3" destOrd="0" presId="urn:diagrams.loki3.com/BracketList"/>
    <dgm:cxn modelId="{BF57DCEB-24C5-42A6-9380-3AD0203C1DF3}" type="presParOf" srcId="{C9E3FF76-73E8-4FAE-AA01-E4A249BEB350}" destId="{94E937F4-A1FB-4BF1-A8DC-9130B3200E08}" srcOrd="1" destOrd="0" presId="urn:diagrams.loki3.com/BracketList"/>
    <dgm:cxn modelId="{D9BCF6DA-3DA9-4AD9-82C9-E7F544F16859}" type="presParOf" srcId="{C9E3FF76-73E8-4FAE-AA01-E4A249BEB350}" destId="{C292A66E-6465-4536-880F-389E0ACAA36F}" srcOrd="2" destOrd="0" presId="urn:diagrams.loki3.com/BracketList"/>
    <dgm:cxn modelId="{40975BCD-7D0F-48A4-98B6-0C0115F2409C}" type="presParOf" srcId="{C292A66E-6465-4536-880F-389E0ACAA36F}" destId="{9E1DDB31-8792-405B-829F-FB292BBB8316}" srcOrd="0" destOrd="0" presId="urn:diagrams.loki3.com/BracketList"/>
    <dgm:cxn modelId="{6239DBAE-683D-4758-B1C5-CF5093FAEA24}" type="presParOf" srcId="{C292A66E-6465-4536-880F-389E0ACAA36F}" destId="{72EE5EC0-47D8-4E87-B2B8-68D34ED4EC5E}" srcOrd="1" destOrd="0" presId="urn:diagrams.loki3.com/BracketList"/>
    <dgm:cxn modelId="{BF87AE91-C094-4CCB-AFE1-9CA9C87A9DDF}" type="presParOf" srcId="{C292A66E-6465-4536-880F-389E0ACAA36F}" destId="{73A664AD-CDF9-4C69-8B54-5CDEA64D6341}" srcOrd="2" destOrd="0" presId="urn:diagrams.loki3.com/BracketList"/>
    <dgm:cxn modelId="{77ABCF4A-3071-4A8B-A898-E3218B5A27CE}" type="presParOf" srcId="{C292A66E-6465-4536-880F-389E0ACAA36F}" destId="{B6D381C4-83AD-4131-AF89-F7024CF06325}" srcOrd="3" destOrd="0" presId="urn:diagrams.loki3.com/BracketList"/>
    <dgm:cxn modelId="{74EFA8D5-0AD9-4652-8A91-33DA42D783E4}" type="presParOf" srcId="{C9E3FF76-73E8-4FAE-AA01-E4A249BEB350}" destId="{F4E7EA02-2451-495B-8109-EE8A92B8B988}" srcOrd="3" destOrd="0" presId="urn:diagrams.loki3.com/BracketList"/>
    <dgm:cxn modelId="{F683C1B4-2445-40F2-B7CA-260EAA483A42}" type="presParOf" srcId="{C9E3FF76-73E8-4FAE-AA01-E4A249BEB350}" destId="{4B744207-3BDE-4C72-A6EB-A485EE5B7090}" srcOrd="4" destOrd="0" presId="urn:diagrams.loki3.com/BracketList"/>
    <dgm:cxn modelId="{A2A1C206-C89D-4FC9-B7FF-F899275330C5}" type="presParOf" srcId="{4B744207-3BDE-4C72-A6EB-A485EE5B7090}" destId="{473DBAD4-45AF-4B71-8D73-E4BBBE3F711D}" srcOrd="0" destOrd="0" presId="urn:diagrams.loki3.com/BracketList"/>
    <dgm:cxn modelId="{6B07F379-A355-46F4-8424-EDA092B39804}" type="presParOf" srcId="{4B744207-3BDE-4C72-A6EB-A485EE5B7090}" destId="{1015E616-8D74-49B2-B902-CE9DCD49022D}" srcOrd="1" destOrd="0" presId="urn:diagrams.loki3.com/BracketList"/>
    <dgm:cxn modelId="{F5702AFC-6374-461D-9A1B-1875E298588E}" type="presParOf" srcId="{4B744207-3BDE-4C72-A6EB-A485EE5B7090}" destId="{DC4D2A9C-5693-40FC-BAC6-21BB2BCE8AD9}" srcOrd="2" destOrd="0" presId="urn:diagrams.loki3.com/BracketList"/>
    <dgm:cxn modelId="{EE0D4587-B19E-4EE7-8808-94C88CD03A1B}" type="presParOf" srcId="{4B744207-3BDE-4C72-A6EB-A485EE5B7090}" destId="{F1B5E2C9-CDD5-4E37-A0E4-0E219F69C782}"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30D5B39-211B-4AEB-BD0F-7F6E000F054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EF0740C-CA92-47DB-9906-C2F193AAAEED}">
      <dgm:prSet custT="1"/>
      <dgm:spPr/>
      <dgm:t>
        <a:bodyPr/>
        <a:lstStyle/>
        <a:p>
          <a:pPr rtl="0"/>
          <a:r>
            <a:rPr lang="en-US" sz="2800" dirty="0"/>
            <a:t>Constantly being adapted and refreshed</a:t>
          </a:r>
        </a:p>
      </dgm:t>
    </dgm:pt>
    <dgm:pt modelId="{C7F3FFB9-7601-48B7-ADC9-CC7754B1B78B}" type="parTrans" cxnId="{E4F67149-F208-4C24-B24C-2CAACDC119A9}">
      <dgm:prSet/>
      <dgm:spPr/>
      <dgm:t>
        <a:bodyPr/>
        <a:lstStyle/>
        <a:p>
          <a:endParaRPr lang="en-US"/>
        </a:p>
      </dgm:t>
    </dgm:pt>
    <dgm:pt modelId="{4E93175D-6A09-4306-91D0-CE241BD7BE4F}" type="sibTrans" cxnId="{E4F67149-F208-4C24-B24C-2CAACDC119A9}">
      <dgm:prSet/>
      <dgm:spPr/>
      <dgm:t>
        <a:bodyPr/>
        <a:lstStyle/>
        <a:p>
          <a:endParaRPr lang="en-US"/>
        </a:p>
      </dgm:t>
    </dgm:pt>
    <dgm:pt modelId="{F08DF25A-ADFA-428A-AA1F-AA11EC4D6670}">
      <dgm:prSet custT="1"/>
      <dgm:spPr/>
      <dgm:t>
        <a:bodyPr/>
        <a:lstStyle/>
        <a:p>
          <a:pPr rtl="0"/>
          <a:r>
            <a:rPr lang="en-US" sz="2400" dirty="0">
              <a:solidFill>
                <a:srgbClr val="001C59"/>
              </a:solidFill>
            </a:rPr>
            <a:t>Emergence of new risks and coverages</a:t>
          </a:r>
        </a:p>
      </dgm:t>
    </dgm:pt>
    <dgm:pt modelId="{AEC74432-3AC8-4BC7-9570-7C6EB9E47F0D}" type="parTrans" cxnId="{A7D8D736-A345-4484-BEA7-107AA1E3FD06}">
      <dgm:prSet/>
      <dgm:spPr/>
      <dgm:t>
        <a:bodyPr/>
        <a:lstStyle/>
        <a:p>
          <a:endParaRPr lang="en-US"/>
        </a:p>
      </dgm:t>
    </dgm:pt>
    <dgm:pt modelId="{D652C717-47AA-4991-8419-35064923C434}" type="sibTrans" cxnId="{A7D8D736-A345-4484-BEA7-107AA1E3FD06}">
      <dgm:prSet/>
      <dgm:spPr/>
      <dgm:t>
        <a:bodyPr/>
        <a:lstStyle/>
        <a:p>
          <a:endParaRPr lang="en-US"/>
        </a:p>
      </dgm:t>
    </dgm:pt>
    <dgm:pt modelId="{42D11082-3B18-4DE2-8B21-460A0665F06A}">
      <dgm:prSet custT="1"/>
      <dgm:spPr/>
      <dgm:t>
        <a:bodyPr/>
        <a:lstStyle/>
        <a:p>
          <a:pPr rtl="0"/>
          <a:r>
            <a:rPr lang="en-US" sz="2400" dirty="0">
              <a:solidFill>
                <a:srgbClr val="001C59"/>
              </a:solidFill>
            </a:rPr>
            <a:t>New era of big data and related methods</a:t>
          </a:r>
        </a:p>
      </dgm:t>
    </dgm:pt>
    <dgm:pt modelId="{62EF81E7-2FAB-4DE2-B59B-11D2C4C62E2A}" type="parTrans" cxnId="{DD17E647-E21A-45F9-ABCD-D0534623B456}">
      <dgm:prSet/>
      <dgm:spPr/>
      <dgm:t>
        <a:bodyPr/>
        <a:lstStyle/>
        <a:p>
          <a:endParaRPr lang="en-US"/>
        </a:p>
      </dgm:t>
    </dgm:pt>
    <dgm:pt modelId="{3E44CA3E-DC35-4554-8E03-CDED590EBCE1}" type="sibTrans" cxnId="{DD17E647-E21A-45F9-ABCD-D0534623B456}">
      <dgm:prSet/>
      <dgm:spPr/>
      <dgm:t>
        <a:bodyPr/>
        <a:lstStyle/>
        <a:p>
          <a:endParaRPr lang="en-US"/>
        </a:p>
      </dgm:t>
    </dgm:pt>
    <dgm:pt modelId="{6A362082-FF5D-4AA7-AFD3-81F8773A493D}">
      <dgm:prSet custT="1"/>
      <dgm:spPr/>
      <dgm:t>
        <a:bodyPr/>
        <a:lstStyle/>
        <a:p>
          <a:pPr rtl="0"/>
          <a:r>
            <a:rPr lang="en-US" sz="2400" dirty="0">
              <a:solidFill>
                <a:srgbClr val="001C59"/>
              </a:solidFill>
            </a:rPr>
            <a:t>Evolving expectations from candidates on how educational content is delivered and tested</a:t>
          </a:r>
        </a:p>
      </dgm:t>
    </dgm:pt>
    <dgm:pt modelId="{CBD606F6-44F8-48B9-86CD-8E2A7505BF7B}" type="parTrans" cxnId="{7B8C4114-A1C5-493E-A183-4AEAE175050F}">
      <dgm:prSet/>
      <dgm:spPr/>
      <dgm:t>
        <a:bodyPr/>
        <a:lstStyle/>
        <a:p>
          <a:endParaRPr lang="en-US"/>
        </a:p>
      </dgm:t>
    </dgm:pt>
    <dgm:pt modelId="{4261C7D5-305D-4709-AC8E-ACB71741837F}" type="sibTrans" cxnId="{7B8C4114-A1C5-493E-A183-4AEAE175050F}">
      <dgm:prSet/>
      <dgm:spPr/>
      <dgm:t>
        <a:bodyPr/>
        <a:lstStyle/>
        <a:p>
          <a:endParaRPr lang="en-US"/>
        </a:p>
      </dgm:t>
    </dgm:pt>
    <dgm:pt modelId="{0A6B07F2-25B8-47A2-B0D1-E8D19C80923A}">
      <dgm:prSet custT="1"/>
      <dgm:spPr/>
      <dgm:t>
        <a:bodyPr/>
        <a:lstStyle/>
        <a:p>
          <a:pPr rtl="0"/>
          <a:r>
            <a:rPr lang="en-US" sz="2400" dirty="0">
              <a:solidFill>
                <a:srgbClr val="001C59"/>
              </a:solidFill>
            </a:rPr>
            <a:t>Activities of other organizations</a:t>
          </a:r>
        </a:p>
      </dgm:t>
    </dgm:pt>
    <dgm:pt modelId="{F390F623-51A3-43F5-9035-754C1B684EAE}" type="parTrans" cxnId="{6A2624A0-B815-4560-9FA8-547094AF4F62}">
      <dgm:prSet/>
      <dgm:spPr/>
      <dgm:t>
        <a:bodyPr/>
        <a:lstStyle/>
        <a:p>
          <a:endParaRPr lang="en-US"/>
        </a:p>
      </dgm:t>
    </dgm:pt>
    <dgm:pt modelId="{39B3770C-2CF1-4BD2-AEDF-2B4A04BD9C9C}" type="sibTrans" cxnId="{6A2624A0-B815-4560-9FA8-547094AF4F62}">
      <dgm:prSet/>
      <dgm:spPr/>
      <dgm:t>
        <a:bodyPr/>
        <a:lstStyle/>
        <a:p>
          <a:endParaRPr lang="en-US"/>
        </a:p>
      </dgm:t>
    </dgm:pt>
    <dgm:pt modelId="{2ED5859C-B666-4CC8-BBF8-66C253272E47}">
      <dgm:prSet custT="1"/>
      <dgm:spPr/>
      <dgm:t>
        <a:bodyPr/>
        <a:lstStyle/>
        <a:p>
          <a:pPr rtl="0"/>
          <a:endParaRPr lang="en-US" sz="2400" dirty="0">
            <a:solidFill>
              <a:srgbClr val="001C59"/>
            </a:solidFill>
          </a:endParaRPr>
        </a:p>
      </dgm:t>
    </dgm:pt>
    <dgm:pt modelId="{541A5B26-BA8C-4A8A-A429-E0FC535AA0A6}" type="parTrans" cxnId="{65645993-81E9-4561-97AB-6C53C150E384}">
      <dgm:prSet/>
      <dgm:spPr/>
      <dgm:t>
        <a:bodyPr/>
        <a:lstStyle/>
        <a:p>
          <a:endParaRPr lang="en-US"/>
        </a:p>
      </dgm:t>
    </dgm:pt>
    <dgm:pt modelId="{AE18A39D-0332-4EC8-AEA5-24DD4E4FB2AC}" type="sibTrans" cxnId="{65645993-81E9-4561-97AB-6C53C150E384}">
      <dgm:prSet/>
      <dgm:spPr/>
      <dgm:t>
        <a:bodyPr/>
        <a:lstStyle/>
        <a:p>
          <a:endParaRPr lang="en-US"/>
        </a:p>
      </dgm:t>
    </dgm:pt>
    <dgm:pt modelId="{5A7B4B3D-2B93-46CD-AB22-66B2A2F952A0}">
      <dgm:prSet custT="1"/>
      <dgm:spPr/>
      <dgm:t>
        <a:bodyPr/>
        <a:lstStyle/>
        <a:p>
          <a:pPr rtl="0"/>
          <a:endParaRPr lang="en-US" sz="2400" dirty="0">
            <a:solidFill>
              <a:srgbClr val="001C59"/>
            </a:solidFill>
          </a:endParaRPr>
        </a:p>
      </dgm:t>
    </dgm:pt>
    <dgm:pt modelId="{84829E1A-A6CD-4383-9E0A-401E58990DB2}" type="parTrans" cxnId="{B7EA1172-5224-4225-B442-E4EC9F96CE61}">
      <dgm:prSet/>
      <dgm:spPr/>
      <dgm:t>
        <a:bodyPr/>
        <a:lstStyle/>
        <a:p>
          <a:endParaRPr lang="en-US"/>
        </a:p>
      </dgm:t>
    </dgm:pt>
    <dgm:pt modelId="{E24CA330-FEE4-4F2B-81D6-DBDD5DDCDF92}" type="sibTrans" cxnId="{B7EA1172-5224-4225-B442-E4EC9F96CE61}">
      <dgm:prSet/>
      <dgm:spPr/>
      <dgm:t>
        <a:bodyPr/>
        <a:lstStyle/>
        <a:p>
          <a:endParaRPr lang="en-US"/>
        </a:p>
      </dgm:t>
    </dgm:pt>
    <dgm:pt modelId="{33744352-DB8C-43A9-BC82-2BC033439D1F}">
      <dgm:prSet custT="1"/>
      <dgm:spPr/>
      <dgm:t>
        <a:bodyPr/>
        <a:lstStyle/>
        <a:p>
          <a:pPr rtl="0"/>
          <a:endParaRPr lang="en-US" sz="2400" dirty="0">
            <a:solidFill>
              <a:srgbClr val="001C59"/>
            </a:solidFill>
          </a:endParaRPr>
        </a:p>
      </dgm:t>
    </dgm:pt>
    <dgm:pt modelId="{C143ABE5-63F7-477C-82BF-7FD9EB525ED9}" type="parTrans" cxnId="{1981839B-AB7C-4C24-9AB4-03BF4DE6BDBC}">
      <dgm:prSet/>
      <dgm:spPr/>
      <dgm:t>
        <a:bodyPr/>
        <a:lstStyle/>
        <a:p>
          <a:endParaRPr lang="en-US"/>
        </a:p>
      </dgm:t>
    </dgm:pt>
    <dgm:pt modelId="{2BC50349-7471-40A8-B01E-E12135F13DCC}" type="sibTrans" cxnId="{1981839B-AB7C-4C24-9AB4-03BF4DE6BDBC}">
      <dgm:prSet/>
      <dgm:spPr/>
      <dgm:t>
        <a:bodyPr/>
        <a:lstStyle/>
        <a:p>
          <a:endParaRPr lang="en-US"/>
        </a:p>
      </dgm:t>
    </dgm:pt>
    <dgm:pt modelId="{2B50D579-2A6E-4EE4-BF41-E692423EFDE7}" type="pres">
      <dgm:prSet presAssocID="{A30D5B39-211B-4AEB-BD0F-7F6E000F0547}" presName="Name0" presStyleCnt="0">
        <dgm:presLayoutVars>
          <dgm:dir/>
          <dgm:animLvl val="lvl"/>
          <dgm:resizeHandles val="exact"/>
        </dgm:presLayoutVars>
      </dgm:prSet>
      <dgm:spPr/>
    </dgm:pt>
    <dgm:pt modelId="{DE16DCB9-A546-48A8-9A40-EA5E69B6C667}" type="pres">
      <dgm:prSet presAssocID="{4EF0740C-CA92-47DB-9906-C2F193AAAEED}" presName="composite" presStyleCnt="0"/>
      <dgm:spPr/>
    </dgm:pt>
    <dgm:pt modelId="{063E5DFC-157F-4FDA-8C18-0A8B13E921D3}" type="pres">
      <dgm:prSet presAssocID="{4EF0740C-CA92-47DB-9906-C2F193AAAEED}" presName="parTx" presStyleLbl="alignNode1" presStyleIdx="0" presStyleCnt="1" custScaleY="100000">
        <dgm:presLayoutVars>
          <dgm:chMax val="0"/>
          <dgm:chPref val="0"/>
          <dgm:bulletEnabled val="1"/>
        </dgm:presLayoutVars>
      </dgm:prSet>
      <dgm:spPr/>
    </dgm:pt>
    <dgm:pt modelId="{77080742-838B-47F8-AE61-8AF51ACB4843}" type="pres">
      <dgm:prSet presAssocID="{4EF0740C-CA92-47DB-9906-C2F193AAAEED}" presName="desTx" presStyleLbl="alignAccFollowNode1" presStyleIdx="0" presStyleCnt="1" custScaleX="100000" custScaleY="100000">
        <dgm:presLayoutVars>
          <dgm:bulletEnabled val="1"/>
        </dgm:presLayoutVars>
      </dgm:prSet>
      <dgm:spPr/>
    </dgm:pt>
  </dgm:ptLst>
  <dgm:cxnLst>
    <dgm:cxn modelId="{9A124312-DE1B-4535-9518-C984C4697B10}" type="presOf" srcId="{33744352-DB8C-43A9-BC82-2BC033439D1F}" destId="{77080742-838B-47F8-AE61-8AF51ACB4843}" srcOrd="0" destOrd="5" presId="urn:microsoft.com/office/officeart/2005/8/layout/hList1"/>
    <dgm:cxn modelId="{7B8C4114-A1C5-493E-A183-4AEAE175050F}" srcId="{4EF0740C-CA92-47DB-9906-C2F193AAAEED}" destId="{6A362082-FF5D-4AA7-AFD3-81F8773A493D}" srcOrd="4" destOrd="0" parTransId="{CBD606F6-44F8-48B9-86CD-8E2A7505BF7B}" sibTransId="{4261C7D5-305D-4709-AC8E-ACB71741837F}"/>
    <dgm:cxn modelId="{A7D8D736-A345-4484-BEA7-107AA1E3FD06}" srcId="{4EF0740C-CA92-47DB-9906-C2F193AAAEED}" destId="{F08DF25A-ADFA-428A-AA1F-AA11EC4D6670}" srcOrd="0" destOrd="0" parTransId="{AEC74432-3AC8-4BC7-9570-7C6EB9E47F0D}" sibTransId="{D652C717-47AA-4991-8419-35064923C434}"/>
    <dgm:cxn modelId="{DD17E647-E21A-45F9-ABCD-D0534623B456}" srcId="{4EF0740C-CA92-47DB-9906-C2F193AAAEED}" destId="{42D11082-3B18-4DE2-8B21-460A0665F06A}" srcOrd="2" destOrd="0" parTransId="{62EF81E7-2FAB-4DE2-B59B-11D2C4C62E2A}" sibTransId="{3E44CA3E-DC35-4554-8E03-CDED590EBCE1}"/>
    <dgm:cxn modelId="{E4F67149-F208-4C24-B24C-2CAACDC119A9}" srcId="{A30D5B39-211B-4AEB-BD0F-7F6E000F0547}" destId="{4EF0740C-CA92-47DB-9906-C2F193AAAEED}" srcOrd="0" destOrd="0" parTransId="{C7F3FFB9-7601-48B7-ADC9-CC7754B1B78B}" sibTransId="{4E93175D-6A09-4306-91D0-CE241BD7BE4F}"/>
    <dgm:cxn modelId="{8B7BE46F-5CB9-4437-9ED5-BB266943A3B1}" type="presOf" srcId="{F08DF25A-ADFA-428A-AA1F-AA11EC4D6670}" destId="{77080742-838B-47F8-AE61-8AF51ACB4843}" srcOrd="0" destOrd="0" presId="urn:microsoft.com/office/officeart/2005/8/layout/hList1"/>
    <dgm:cxn modelId="{B7EA1172-5224-4225-B442-E4EC9F96CE61}" srcId="{4EF0740C-CA92-47DB-9906-C2F193AAAEED}" destId="{5A7B4B3D-2B93-46CD-AB22-66B2A2F952A0}" srcOrd="3" destOrd="0" parTransId="{84829E1A-A6CD-4383-9E0A-401E58990DB2}" sibTransId="{E24CA330-FEE4-4F2B-81D6-DBDD5DDCDF92}"/>
    <dgm:cxn modelId="{EE2E7177-A4A9-4086-892B-CF3471F68DCB}" type="presOf" srcId="{5A7B4B3D-2B93-46CD-AB22-66B2A2F952A0}" destId="{77080742-838B-47F8-AE61-8AF51ACB4843}" srcOrd="0" destOrd="3" presId="urn:microsoft.com/office/officeart/2005/8/layout/hList1"/>
    <dgm:cxn modelId="{5B3F7991-9FD1-4F78-BE7D-E38F1B33E412}" type="presOf" srcId="{2ED5859C-B666-4CC8-BBF8-66C253272E47}" destId="{77080742-838B-47F8-AE61-8AF51ACB4843}" srcOrd="0" destOrd="1" presId="urn:microsoft.com/office/officeart/2005/8/layout/hList1"/>
    <dgm:cxn modelId="{65645993-81E9-4561-97AB-6C53C150E384}" srcId="{4EF0740C-CA92-47DB-9906-C2F193AAAEED}" destId="{2ED5859C-B666-4CC8-BBF8-66C253272E47}" srcOrd="1" destOrd="0" parTransId="{541A5B26-BA8C-4A8A-A429-E0FC535AA0A6}" sibTransId="{AE18A39D-0332-4EC8-AEA5-24DD4E4FB2AC}"/>
    <dgm:cxn modelId="{1981839B-AB7C-4C24-9AB4-03BF4DE6BDBC}" srcId="{4EF0740C-CA92-47DB-9906-C2F193AAAEED}" destId="{33744352-DB8C-43A9-BC82-2BC033439D1F}" srcOrd="5" destOrd="0" parTransId="{C143ABE5-63F7-477C-82BF-7FD9EB525ED9}" sibTransId="{2BC50349-7471-40A8-B01E-E12135F13DCC}"/>
    <dgm:cxn modelId="{6A2624A0-B815-4560-9FA8-547094AF4F62}" srcId="{4EF0740C-CA92-47DB-9906-C2F193AAAEED}" destId="{0A6B07F2-25B8-47A2-B0D1-E8D19C80923A}" srcOrd="6" destOrd="0" parTransId="{F390F623-51A3-43F5-9035-754C1B684EAE}" sibTransId="{39B3770C-2CF1-4BD2-AEDF-2B4A04BD9C9C}"/>
    <dgm:cxn modelId="{D974DAB4-3480-4DC8-97CD-1B4863B0DD17}" type="presOf" srcId="{6A362082-FF5D-4AA7-AFD3-81F8773A493D}" destId="{77080742-838B-47F8-AE61-8AF51ACB4843}" srcOrd="0" destOrd="4" presId="urn:microsoft.com/office/officeart/2005/8/layout/hList1"/>
    <dgm:cxn modelId="{12A641B5-F6A1-4744-B852-1EDC656E5C26}" type="presOf" srcId="{42D11082-3B18-4DE2-8B21-460A0665F06A}" destId="{77080742-838B-47F8-AE61-8AF51ACB4843}" srcOrd="0" destOrd="2" presId="urn:microsoft.com/office/officeart/2005/8/layout/hList1"/>
    <dgm:cxn modelId="{519548EC-1230-490E-92CC-02879FA7F067}" type="presOf" srcId="{0A6B07F2-25B8-47A2-B0D1-E8D19C80923A}" destId="{77080742-838B-47F8-AE61-8AF51ACB4843}" srcOrd="0" destOrd="6" presId="urn:microsoft.com/office/officeart/2005/8/layout/hList1"/>
    <dgm:cxn modelId="{DE1AABF5-EEA9-42A6-B8A1-614A0AEF4142}" type="presOf" srcId="{4EF0740C-CA92-47DB-9906-C2F193AAAEED}" destId="{063E5DFC-157F-4FDA-8C18-0A8B13E921D3}" srcOrd="0" destOrd="0" presId="urn:microsoft.com/office/officeart/2005/8/layout/hList1"/>
    <dgm:cxn modelId="{C4D126FF-CA61-4E56-B560-7624884775E2}" type="presOf" srcId="{A30D5B39-211B-4AEB-BD0F-7F6E000F0547}" destId="{2B50D579-2A6E-4EE4-BF41-E692423EFDE7}" srcOrd="0" destOrd="0" presId="urn:microsoft.com/office/officeart/2005/8/layout/hList1"/>
    <dgm:cxn modelId="{BCB9B71E-0C7D-4D72-9890-6AB8CE4B393B}" type="presParOf" srcId="{2B50D579-2A6E-4EE4-BF41-E692423EFDE7}" destId="{DE16DCB9-A546-48A8-9A40-EA5E69B6C667}" srcOrd="0" destOrd="0" presId="urn:microsoft.com/office/officeart/2005/8/layout/hList1"/>
    <dgm:cxn modelId="{22FEE892-D381-4111-9D12-AD1292D3A9BA}" type="presParOf" srcId="{DE16DCB9-A546-48A8-9A40-EA5E69B6C667}" destId="{063E5DFC-157F-4FDA-8C18-0A8B13E921D3}" srcOrd="0" destOrd="0" presId="urn:microsoft.com/office/officeart/2005/8/layout/hList1"/>
    <dgm:cxn modelId="{2DF03032-A703-4DC1-9E38-0452703C96F5}" type="presParOf" srcId="{DE16DCB9-A546-48A8-9A40-EA5E69B6C667}" destId="{77080742-838B-47F8-AE61-8AF51ACB4843}" srcOrd="1" destOrd="0" presId="urn:microsoft.com/office/officeart/2005/8/layout/hList1"/>
  </dgm:cxnLst>
  <dgm:bg/>
  <dgm:whole>
    <a:ln w="31750">
      <a:solidFill>
        <a:schemeClr val="accent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E4ADA35-26E9-4704-BEEF-0E5A1E2F189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5162DF8-7747-4BF8-88EB-34F2C89B5C73}">
      <dgm:prSet/>
      <dgm:spPr/>
      <dgm:t>
        <a:bodyPr/>
        <a:lstStyle/>
        <a:p>
          <a:r>
            <a:rPr lang="en-US"/>
            <a:t>Exam 6-International</a:t>
          </a:r>
        </a:p>
      </dgm:t>
    </dgm:pt>
    <dgm:pt modelId="{2539A466-B9DC-4C08-ABA2-C8E78FD6FCE2}" type="parTrans" cxnId="{BE908E42-FDEC-4B04-924D-FF47E7F077EF}">
      <dgm:prSet/>
      <dgm:spPr/>
      <dgm:t>
        <a:bodyPr/>
        <a:lstStyle/>
        <a:p>
          <a:endParaRPr lang="en-US"/>
        </a:p>
      </dgm:t>
    </dgm:pt>
    <dgm:pt modelId="{C8CDB60B-11AF-4594-969C-49CCF654CB5C}" type="sibTrans" cxnId="{BE908E42-FDEC-4B04-924D-FF47E7F077EF}">
      <dgm:prSet/>
      <dgm:spPr/>
      <dgm:t>
        <a:bodyPr/>
        <a:lstStyle/>
        <a:p>
          <a:endParaRPr lang="en-US"/>
        </a:p>
      </dgm:t>
    </dgm:pt>
    <dgm:pt modelId="{B81FCABA-8324-499E-B147-52B50A8E80D9}">
      <dgm:prSet custT="1"/>
      <dgm:spPr/>
      <dgm:t>
        <a:bodyPr/>
        <a:lstStyle/>
        <a:p>
          <a:r>
            <a:rPr lang="en-US" sz="2400" dirty="0"/>
            <a:t>Developing an international version of the nation-specific regulatory exam.</a:t>
          </a:r>
        </a:p>
      </dgm:t>
    </dgm:pt>
    <dgm:pt modelId="{0F81700A-51F2-4DDC-892F-F017077AEE85}" type="parTrans" cxnId="{9DB2F556-746A-4DA2-92ED-8208422E992C}">
      <dgm:prSet/>
      <dgm:spPr/>
      <dgm:t>
        <a:bodyPr/>
        <a:lstStyle/>
        <a:p>
          <a:endParaRPr lang="en-US"/>
        </a:p>
      </dgm:t>
    </dgm:pt>
    <dgm:pt modelId="{9D7B9353-D8AB-441D-A535-BB0646EB1C6D}" type="sibTrans" cxnId="{9DB2F556-746A-4DA2-92ED-8208422E992C}">
      <dgm:prSet/>
      <dgm:spPr/>
      <dgm:t>
        <a:bodyPr/>
        <a:lstStyle/>
        <a:p>
          <a:endParaRPr lang="en-US"/>
        </a:p>
      </dgm:t>
    </dgm:pt>
    <dgm:pt modelId="{313989CD-EA7A-41A3-865C-8BE6999689B8}">
      <dgm:prSet/>
      <dgm:spPr/>
      <dgm:t>
        <a:bodyPr/>
        <a:lstStyle/>
        <a:p>
          <a:r>
            <a:rPr lang="en-US"/>
            <a:t>International Events</a:t>
          </a:r>
        </a:p>
      </dgm:t>
    </dgm:pt>
    <dgm:pt modelId="{D93EF27B-AC73-42E6-A18A-47BC5B1606BF}" type="parTrans" cxnId="{C2C4743D-8107-4C8E-A20A-96CCFB1AB74D}">
      <dgm:prSet/>
      <dgm:spPr/>
      <dgm:t>
        <a:bodyPr/>
        <a:lstStyle/>
        <a:p>
          <a:endParaRPr lang="en-US"/>
        </a:p>
      </dgm:t>
    </dgm:pt>
    <dgm:pt modelId="{8C581A23-9B0B-431A-81BF-9AFF9A4B5C8F}" type="sibTrans" cxnId="{C2C4743D-8107-4C8E-A20A-96CCFB1AB74D}">
      <dgm:prSet/>
      <dgm:spPr/>
      <dgm:t>
        <a:bodyPr/>
        <a:lstStyle/>
        <a:p>
          <a:endParaRPr lang="en-US"/>
        </a:p>
      </dgm:t>
    </dgm:pt>
    <dgm:pt modelId="{913A93A1-DCF0-469B-A2C1-7190DEFED586}">
      <dgm:prSet custT="1"/>
      <dgm:spPr/>
      <dgm:t>
        <a:bodyPr/>
        <a:lstStyle/>
        <a:p>
          <a:r>
            <a:rPr lang="en-US" sz="2400" dirty="0"/>
            <a:t>Sponsoring or contributing speakers to an increasing number of international events</a:t>
          </a:r>
        </a:p>
      </dgm:t>
    </dgm:pt>
    <dgm:pt modelId="{E59A83AB-9B8B-4DB0-8107-E49161A42643}" type="parTrans" cxnId="{73829C59-0A92-4F56-B195-4BCB82A24E54}">
      <dgm:prSet/>
      <dgm:spPr/>
      <dgm:t>
        <a:bodyPr/>
        <a:lstStyle/>
        <a:p>
          <a:endParaRPr lang="en-US"/>
        </a:p>
      </dgm:t>
    </dgm:pt>
    <dgm:pt modelId="{B989FE88-A54B-404D-84DA-2061F4553FCD}" type="sibTrans" cxnId="{73829C59-0A92-4F56-B195-4BCB82A24E54}">
      <dgm:prSet/>
      <dgm:spPr/>
      <dgm:t>
        <a:bodyPr/>
        <a:lstStyle/>
        <a:p>
          <a:endParaRPr lang="en-US"/>
        </a:p>
      </dgm:t>
    </dgm:pt>
    <dgm:pt modelId="{95E13EEE-6925-497D-92BA-FC17A2FFED6B}">
      <dgm:prSet/>
      <dgm:spPr/>
      <dgm:t>
        <a:bodyPr/>
        <a:lstStyle/>
        <a:p>
          <a:r>
            <a:rPr lang="en-US"/>
            <a:t>International Webinars</a:t>
          </a:r>
        </a:p>
      </dgm:t>
    </dgm:pt>
    <dgm:pt modelId="{9B534E90-4898-47D2-996F-E349EB9667C8}" type="parTrans" cxnId="{FDC81F19-F6F8-41D2-9692-E799C28E3809}">
      <dgm:prSet/>
      <dgm:spPr/>
      <dgm:t>
        <a:bodyPr/>
        <a:lstStyle/>
        <a:p>
          <a:endParaRPr lang="en-US"/>
        </a:p>
      </dgm:t>
    </dgm:pt>
    <dgm:pt modelId="{1E0CF547-C462-46E3-9327-D3CBC3BC6BFC}" type="sibTrans" cxnId="{FDC81F19-F6F8-41D2-9692-E799C28E3809}">
      <dgm:prSet/>
      <dgm:spPr/>
      <dgm:t>
        <a:bodyPr/>
        <a:lstStyle/>
        <a:p>
          <a:endParaRPr lang="en-US"/>
        </a:p>
      </dgm:t>
    </dgm:pt>
    <dgm:pt modelId="{D8FE0B6C-A8FB-4517-ABF1-C620447DD45A}">
      <dgm:prSet custT="1"/>
      <dgm:spPr/>
      <dgm:t>
        <a:bodyPr/>
        <a:lstStyle/>
        <a:p>
          <a:r>
            <a:rPr lang="en-US" sz="2400" dirty="0"/>
            <a:t>Offering free webinars for members working internationally; first one held in 2019 on IFRS 17</a:t>
          </a:r>
        </a:p>
      </dgm:t>
    </dgm:pt>
    <dgm:pt modelId="{ECA27F3B-3F58-45E1-BA00-05785BC75746}" type="parTrans" cxnId="{A46C835D-8724-4E2E-AA0C-358E18756F00}">
      <dgm:prSet/>
      <dgm:spPr/>
      <dgm:t>
        <a:bodyPr/>
        <a:lstStyle/>
        <a:p>
          <a:endParaRPr lang="en-US"/>
        </a:p>
      </dgm:t>
    </dgm:pt>
    <dgm:pt modelId="{A0527529-A51C-4D75-9BDE-DF1D3356DC39}" type="sibTrans" cxnId="{A46C835D-8724-4E2E-AA0C-358E18756F00}">
      <dgm:prSet/>
      <dgm:spPr/>
      <dgm:t>
        <a:bodyPr/>
        <a:lstStyle/>
        <a:p>
          <a:endParaRPr lang="en-US"/>
        </a:p>
      </dgm:t>
    </dgm:pt>
    <dgm:pt modelId="{9B665AE8-79BE-4F38-9C5D-A284C5AD8E20}">
      <dgm:prSet/>
      <dgm:spPr/>
      <dgm:t>
        <a:bodyPr/>
        <a:lstStyle/>
        <a:p>
          <a:r>
            <a:rPr lang="en-US"/>
            <a:t>China-Based Staff Actuary</a:t>
          </a:r>
        </a:p>
      </dgm:t>
    </dgm:pt>
    <dgm:pt modelId="{8AD3B973-6114-40DB-AA4E-9DF7637F7DB9}" type="parTrans" cxnId="{AE2FCDC3-C54D-402F-910A-CDEE797B2F73}">
      <dgm:prSet/>
      <dgm:spPr/>
      <dgm:t>
        <a:bodyPr/>
        <a:lstStyle/>
        <a:p>
          <a:endParaRPr lang="en-US"/>
        </a:p>
      </dgm:t>
    </dgm:pt>
    <dgm:pt modelId="{0D5D9A88-AD31-4BAE-8AC7-F24643BFAF6D}" type="sibTrans" cxnId="{AE2FCDC3-C54D-402F-910A-CDEE797B2F73}">
      <dgm:prSet/>
      <dgm:spPr/>
      <dgm:t>
        <a:bodyPr/>
        <a:lstStyle/>
        <a:p>
          <a:endParaRPr lang="en-US"/>
        </a:p>
      </dgm:t>
    </dgm:pt>
    <dgm:pt modelId="{91650C20-34C3-4314-B60F-8219F68CEE75}">
      <dgm:prSet custT="1"/>
      <dgm:spPr/>
      <dgm:t>
        <a:bodyPr/>
        <a:lstStyle/>
        <a:p>
          <a:r>
            <a:rPr lang="en-US" sz="2400" dirty="0"/>
            <a:t>Hired Ran Guo, FCAS, as Director of International Relations</a:t>
          </a:r>
        </a:p>
      </dgm:t>
    </dgm:pt>
    <dgm:pt modelId="{8F7D9264-9ACA-49E9-9748-55BD172B821A}" type="parTrans" cxnId="{9BF78EB0-12F1-4784-BEF2-A7F75E137534}">
      <dgm:prSet/>
      <dgm:spPr/>
      <dgm:t>
        <a:bodyPr/>
        <a:lstStyle/>
        <a:p>
          <a:endParaRPr lang="en-US"/>
        </a:p>
      </dgm:t>
    </dgm:pt>
    <dgm:pt modelId="{B99850A8-F9D1-4D0C-8586-DF3897BE3769}" type="sibTrans" cxnId="{9BF78EB0-12F1-4784-BEF2-A7F75E137534}">
      <dgm:prSet/>
      <dgm:spPr/>
      <dgm:t>
        <a:bodyPr/>
        <a:lstStyle/>
        <a:p>
          <a:endParaRPr lang="en-US"/>
        </a:p>
      </dgm:t>
    </dgm:pt>
    <dgm:pt modelId="{F1C5E3DA-1E75-4D94-B8E9-2E1058B1291D}" type="pres">
      <dgm:prSet presAssocID="{CE4ADA35-26E9-4704-BEEF-0E5A1E2F1894}" presName="Name0" presStyleCnt="0">
        <dgm:presLayoutVars>
          <dgm:dir/>
          <dgm:animLvl val="lvl"/>
          <dgm:resizeHandles val="exact"/>
        </dgm:presLayoutVars>
      </dgm:prSet>
      <dgm:spPr/>
    </dgm:pt>
    <dgm:pt modelId="{BF31A232-FE61-424B-83BC-E904AFDBF1F8}" type="pres">
      <dgm:prSet presAssocID="{85162DF8-7747-4BF8-88EB-34F2C89B5C73}" presName="linNode" presStyleCnt="0"/>
      <dgm:spPr/>
    </dgm:pt>
    <dgm:pt modelId="{2715071E-A13B-463C-8386-A5770914AB19}" type="pres">
      <dgm:prSet presAssocID="{85162DF8-7747-4BF8-88EB-34F2C89B5C73}" presName="parentText" presStyleLbl="node1" presStyleIdx="0" presStyleCnt="4">
        <dgm:presLayoutVars>
          <dgm:chMax val="1"/>
          <dgm:bulletEnabled val="1"/>
        </dgm:presLayoutVars>
      </dgm:prSet>
      <dgm:spPr/>
    </dgm:pt>
    <dgm:pt modelId="{65518694-3681-4C2D-BE6F-650510417B06}" type="pres">
      <dgm:prSet presAssocID="{85162DF8-7747-4BF8-88EB-34F2C89B5C73}" presName="descendantText" presStyleLbl="alignAccFollowNode1" presStyleIdx="0" presStyleCnt="4">
        <dgm:presLayoutVars>
          <dgm:bulletEnabled val="1"/>
        </dgm:presLayoutVars>
      </dgm:prSet>
      <dgm:spPr/>
    </dgm:pt>
    <dgm:pt modelId="{0CF1F782-A263-4D8A-9F04-F787292CFFF1}" type="pres">
      <dgm:prSet presAssocID="{C8CDB60B-11AF-4594-969C-49CCF654CB5C}" presName="sp" presStyleCnt="0"/>
      <dgm:spPr/>
    </dgm:pt>
    <dgm:pt modelId="{5475591E-F75D-46F9-9DF9-B6210E3C7D06}" type="pres">
      <dgm:prSet presAssocID="{313989CD-EA7A-41A3-865C-8BE6999689B8}" presName="linNode" presStyleCnt="0"/>
      <dgm:spPr/>
    </dgm:pt>
    <dgm:pt modelId="{74FACD75-51E8-4DB3-A229-4C37A247EDC5}" type="pres">
      <dgm:prSet presAssocID="{313989CD-EA7A-41A3-865C-8BE6999689B8}" presName="parentText" presStyleLbl="node1" presStyleIdx="1" presStyleCnt="4">
        <dgm:presLayoutVars>
          <dgm:chMax val="1"/>
          <dgm:bulletEnabled val="1"/>
        </dgm:presLayoutVars>
      </dgm:prSet>
      <dgm:spPr/>
    </dgm:pt>
    <dgm:pt modelId="{BC665588-3A9E-4703-95D1-10D35CAA1CCC}" type="pres">
      <dgm:prSet presAssocID="{313989CD-EA7A-41A3-865C-8BE6999689B8}" presName="descendantText" presStyleLbl="alignAccFollowNode1" presStyleIdx="1" presStyleCnt="4">
        <dgm:presLayoutVars>
          <dgm:bulletEnabled val="1"/>
        </dgm:presLayoutVars>
      </dgm:prSet>
      <dgm:spPr/>
    </dgm:pt>
    <dgm:pt modelId="{003C8C9C-3A32-467E-A512-EB570924A8C9}" type="pres">
      <dgm:prSet presAssocID="{8C581A23-9B0B-431A-81BF-9AFF9A4B5C8F}" presName="sp" presStyleCnt="0"/>
      <dgm:spPr/>
    </dgm:pt>
    <dgm:pt modelId="{C8B7F3FB-8ED1-4CA5-B964-A9AF5B55F5EA}" type="pres">
      <dgm:prSet presAssocID="{95E13EEE-6925-497D-92BA-FC17A2FFED6B}" presName="linNode" presStyleCnt="0"/>
      <dgm:spPr/>
    </dgm:pt>
    <dgm:pt modelId="{CC6BA27E-B2DB-4014-BCB1-654A0B8688AD}" type="pres">
      <dgm:prSet presAssocID="{95E13EEE-6925-497D-92BA-FC17A2FFED6B}" presName="parentText" presStyleLbl="node1" presStyleIdx="2" presStyleCnt="4">
        <dgm:presLayoutVars>
          <dgm:chMax val="1"/>
          <dgm:bulletEnabled val="1"/>
        </dgm:presLayoutVars>
      </dgm:prSet>
      <dgm:spPr/>
    </dgm:pt>
    <dgm:pt modelId="{ABA17DC4-109B-439D-AEF9-BBCBE2A2C46A}" type="pres">
      <dgm:prSet presAssocID="{95E13EEE-6925-497D-92BA-FC17A2FFED6B}" presName="descendantText" presStyleLbl="alignAccFollowNode1" presStyleIdx="2" presStyleCnt="4">
        <dgm:presLayoutVars>
          <dgm:bulletEnabled val="1"/>
        </dgm:presLayoutVars>
      </dgm:prSet>
      <dgm:spPr/>
    </dgm:pt>
    <dgm:pt modelId="{AE8437C5-160B-4572-AB5B-D82B734DC260}" type="pres">
      <dgm:prSet presAssocID="{1E0CF547-C462-46E3-9327-D3CBC3BC6BFC}" presName="sp" presStyleCnt="0"/>
      <dgm:spPr/>
    </dgm:pt>
    <dgm:pt modelId="{54F1B37A-A49F-4846-B1E7-BC6B81BD70BA}" type="pres">
      <dgm:prSet presAssocID="{9B665AE8-79BE-4F38-9C5D-A284C5AD8E20}" presName="linNode" presStyleCnt="0"/>
      <dgm:spPr/>
    </dgm:pt>
    <dgm:pt modelId="{4D33B2F1-291A-4DA0-BA87-B4252A58981C}" type="pres">
      <dgm:prSet presAssocID="{9B665AE8-79BE-4F38-9C5D-A284C5AD8E20}" presName="parentText" presStyleLbl="node1" presStyleIdx="3" presStyleCnt="4">
        <dgm:presLayoutVars>
          <dgm:chMax val="1"/>
          <dgm:bulletEnabled val="1"/>
        </dgm:presLayoutVars>
      </dgm:prSet>
      <dgm:spPr/>
    </dgm:pt>
    <dgm:pt modelId="{C9244853-7830-4FF4-93E2-8C5913AF443A}" type="pres">
      <dgm:prSet presAssocID="{9B665AE8-79BE-4F38-9C5D-A284C5AD8E20}" presName="descendantText" presStyleLbl="alignAccFollowNode1" presStyleIdx="3" presStyleCnt="4">
        <dgm:presLayoutVars>
          <dgm:bulletEnabled val="1"/>
        </dgm:presLayoutVars>
      </dgm:prSet>
      <dgm:spPr/>
    </dgm:pt>
  </dgm:ptLst>
  <dgm:cxnLst>
    <dgm:cxn modelId="{FDC81F19-F6F8-41D2-9692-E799C28E3809}" srcId="{CE4ADA35-26E9-4704-BEEF-0E5A1E2F1894}" destId="{95E13EEE-6925-497D-92BA-FC17A2FFED6B}" srcOrd="2" destOrd="0" parTransId="{9B534E90-4898-47D2-996F-E349EB9667C8}" sibTransId="{1E0CF547-C462-46E3-9327-D3CBC3BC6BFC}"/>
    <dgm:cxn modelId="{8D924A2A-9CCC-417F-8540-7BF574B9B4DD}" type="presOf" srcId="{85162DF8-7747-4BF8-88EB-34F2C89B5C73}" destId="{2715071E-A13B-463C-8386-A5770914AB19}" srcOrd="0" destOrd="0" presId="urn:microsoft.com/office/officeart/2005/8/layout/vList5"/>
    <dgm:cxn modelId="{C2C4743D-8107-4C8E-A20A-96CCFB1AB74D}" srcId="{CE4ADA35-26E9-4704-BEEF-0E5A1E2F1894}" destId="{313989CD-EA7A-41A3-865C-8BE6999689B8}" srcOrd="1" destOrd="0" parTransId="{D93EF27B-AC73-42E6-A18A-47BC5B1606BF}" sibTransId="{8C581A23-9B0B-431A-81BF-9AFF9A4B5C8F}"/>
    <dgm:cxn modelId="{BE908E42-FDEC-4B04-924D-FF47E7F077EF}" srcId="{CE4ADA35-26E9-4704-BEEF-0E5A1E2F1894}" destId="{85162DF8-7747-4BF8-88EB-34F2C89B5C73}" srcOrd="0" destOrd="0" parTransId="{2539A466-B9DC-4C08-ABA2-C8E78FD6FCE2}" sibTransId="{C8CDB60B-11AF-4594-969C-49CCF654CB5C}"/>
    <dgm:cxn modelId="{9DB2F556-746A-4DA2-92ED-8208422E992C}" srcId="{85162DF8-7747-4BF8-88EB-34F2C89B5C73}" destId="{B81FCABA-8324-499E-B147-52B50A8E80D9}" srcOrd="0" destOrd="0" parTransId="{0F81700A-51F2-4DDC-892F-F017077AEE85}" sibTransId="{9D7B9353-D8AB-441D-A535-BB0646EB1C6D}"/>
    <dgm:cxn modelId="{73829C59-0A92-4F56-B195-4BCB82A24E54}" srcId="{313989CD-EA7A-41A3-865C-8BE6999689B8}" destId="{913A93A1-DCF0-469B-A2C1-7190DEFED586}" srcOrd="0" destOrd="0" parTransId="{E59A83AB-9B8B-4DB0-8107-E49161A42643}" sibTransId="{B989FE88-A54B-404D-84DA-2061F4553FCD}"/>
    <dgm:cxn modelId="{A46C835D-8724-4E2E-AA0C-358E18756F00}" srcId="{95E13EEE-6925-497D-92BA-FC17A2FFED6B}" destId="{D8FE0B6C-A8FB-4517-ABF1-C620447DD45A}" srcOrd="0" destOrd="0" parTransId="{ECA27F3B-3F58-45E1-BA00-05785BC75746}" sibTransId="{A0527529-A51C-4D75-9BDE-DF1D3356DC39}"/>
    <dgm:cxn modelId="{7834827B-B70B-4B04-B3B3-36EA478091A6}" type="presOf" srcId="{313989CD-EA7A-41A3-865C-8BE6999689B8}" destId="{74FACD75-51E8-4DB3-A229-4C37A247EDC5}" srcOrd="0" destOrd="0" presId="urn:microsoft.com/office/officeart/2005/8/layout/vList5"/>
    <dgm:cxn modelId="{20F6EB84-EC7B-4C9F-B8DF-0741C61E4400}" type="presOf" srcId="{91650C20-34C3-4314-B60F-8219F68CEE75}" destId="{C9244853-7830-4FF4-93E2-8C5913AF443A}" srcOrd="0" destOrd="0" presId="urn:microsoft.com/office/officeart/2005/8/layout/vList5"/>
    <dgm:cxn modelId="{DB5424A4-4DAB-45F2-8F31-BD4037A17773}" type="presOf" srcId="{CE4ADA35-26E9-4704-BEEF-0E5A1E2F1894}" destId="{F1C5E3DA-1E75-4D94-B8E9-2E1058B1291D}" srcOrd="0" destOrd="0" presId="urn:microsoft.com/office/officeart/2005/8/layout/vList5"/>
    <dgm:cxn modelId="{9BF78EB0-12F1-4784-BEF2-A7F75E137534}" srcId="{9B665AE8-79BE-4F38-9C5D-A284C5AD8E20}" destId="{91650C20-34C3-4314-B60F-8219F68CEE75}" srcOrd="0" destOrd="0" parTransId="{8F7D9264-9ACA-49E9-9748-55BD172B821A}" sibTransId="{B99850A8-F9D1-4D0C-8586-DF3897BE3769}"/>
    <dgm:cxn modelId="{21DC3ABF-0E3B-455B-ADA1-CFC3FF6C4CF2}" type="presOf" srcId="{95E13EEE-6925-497D-92BA-FC17A2FFED6B}" destId="{CC6BA27E-B2DB-4014-BCB1-654A0B8688AD}" srcOrd="0" destOrd="0" presId="urn:microsoft.com/office/officeart/2005/8/layout/vList5"/>
    <dgm:cxn modelId="{AE2FCDC3-C54D-402F-910A-CDEE797B2F73}" srcId="{CE4ADA35-26E9-4704-BEEF-0E5A1E2F1894}" destId="{9B665AE8-79BE-4F38-9C5D-A284C5AD8E20}" srcOrd="3" destOrd="0" parTransId="{8AD3B973-6114-40DB-AA4E-9DF7637F7DB9}" sibTransId="{0D5D9A88-AD31-4BAE-8AC7-F24643BFAF6D}"/>
    <dgm:cxn modelId="{3FD7A1C5-2145-4793-9C30-6F3C563383C5}" type="presOf" srcId="{9B665AE8-79BE-4F38-9C5D-A284C5AD8E20}" destId="{4D33B2F1-291A-4DA0-BA87-B4252A58981C}" srcOrd="0" destOrd="0" presId="urn:microsoft.com/office/officeart/2005/8/layout/vList5"/>
    <dgm:cxn modelId="{F21E30D0-F5E6-4024-BB27-F5FF55EA3AA5}" type="presOf" srcId="{B81FCABA-8324-499E-B147-52B50A8E80D9}" destId="{65518694-3681-4C2D-BE6F-650510417B06}" srcOrd="0" destOrd="0" presId="urn:microsoft.com/office/officeart/2005/8/layout/vList5"/>
    <dgm:cxn modelId="{F1845EDF-122B-4DC4-81B9-98D8477F9665}" type="presOf" srcId="{913A93A1-DCF0-469B-A2C1-7190DEFED586}" destId="{BC665588-3A9E-4703-95D1-10D35CAA1CCC}" srcOrd="0" destOrd="0" presId="urn:microsoft.com/office/officeart/2005/8/layout/vList5"/>
    <dgm:cxn modelId="{E95CC7F3-B765-4F04-85E1-341627206E53}" type="presOf" srcId="{D8FE0B6C-A8FB-4517-ABF1-C620447DD45A}" destId="{ABA17DC4-109B-439D-AEF9-BBCBE2A2C46A}" srcOrd="0" destOrd="0" presId="urn:microsoft.com/office/officeart/2005/8/layout/vList5"/>
    <dgm:cxn modelId="{44CFDD71-C9CB-440D-9E26-F9B4DB9C9E26}" type="presParOf" srcId="{F1C5E3DA-1E75-4D94-B8E9-2E1058B1291D}" destId="{BF31A232-FE61-424B-83BC-E904AFDBF1F8}" srcOrd="0" destOrd="0" presId="urn:microsoft.com/office/officeart/2005/8/layout/vList5"/>
    <dgm:cxn modelId="{2598C802-B9E2-4AA7-8119-53A7B6CA8772}" type="presParOf" srcId="{BF31A232-FE61-424B-83BC-E904AFDBF1F8}" destId="{2715071E-A13B-463C-8386-A5770914AB19}" srcOrd="0" destOrd="0" presId="urn:microsoft.com/office/officeart/2005/8/layout/vList5"/>
    <dgm:cxn modelId="{01288A1C-50DD-4959-818A-E2D0ED485265}" type="presParOf" srcId="{BF31A232-FE61-424B-83BC-E904AFDBF1F8}" destId="{65518694-3681-4C2D-BE6F-650510417B06}" srcOrd="1" destOrd="0" presId="urn:microsoft.com/office/officeart/2005/8/layout/vList5"/>
    <dgm:cxn modelId="{14FCD390-E185-499F-95A6-D61CE0A86C21}" type="presParOf" srcId="{F1C5E3DA-1E75-4D94-B8E9-2E1058B1291D}" destId="{0CF1F782-A263-4D8A-9F04-F787292CFFF1}" srcOrd="1" destOrd="0" presId="urn:microsoft.com/office/officeart/2005/8/layout/vList5"/>
    <dgm:cxn modelId="{A298676B-66E4-4CCF-9EFD-C11027437040}" type="presParOf" srcId="{F1C5E3DA-1E75-4D94-B8E9-2E1058B1291D}" destId="{5475591E-F75D-46F9-9DF9-B6210E3C7D06}" srcOrd="2" destOrd="0" presId="urn:microsoft.com/office/officeart/2005/8/layout/vList5"/>
    <dgm:cxn modelId="{146E4752-7352-4C95-A711-FEAB24E2EE32}" type="presParOf" srcId="{5475591E-F75D-46F9-9DF9-B6210E3C7D06}" destId="{74FACD75-51E8-4DB3-A229-4C37A247EDC5}" srcOrd="0" destOrd="0" presId="urn:microsoft.com/office/officeart/2005/8/layout/vList5"/>
    <dgm:cxn modelId="{6FDF58CB-5919-4D5D-8CD3-BB9F01031990}" type="presParOf" srcId="{5475591E-F75D-46F9-9DF9-B6210E3C7D06}" destId="{BC665588-3A9E-4703-95D1-10D35CAA1CCC}" srcOrd="1" destOrd="0" presId="urn:microsoft.com/office/officeart/2005/8/layout/vList5"/>
    <dgm:cxn modelId="{6EF2F47B-E2A4-423C-9D08-A2E97E7E2279}" type="presParOf" srcId="{F1C5E3DA-1E75-4D94-B8E9-2E1058B1291D}" destId="{003C8C9C-3A32-467E-A512-EB570924A8C9}" srcOrd="3" destOrd="0" presId="urn:microsoft.com/office/officeart/2005/8/layout/vList5"/>
    <dgm:cxn modelId="{A87A0DC7-9662-45B2-B0E8-A2DDFFCFFB25}" type="presParOf" srcId="{F1C5E3DA-1E75-4D94-B8E9-2E1058B1291D}" destId="{C8B7F3FB-8ED1-4CA5-B964-A9AF5B55F5EA}" srcOrd="4" destOrd="0" presId="urn:microsoft.com/office/officeart/2005/8/layout/vList5"/>
    <dgm:cxn modelId="{957F70C4-3F1C-4233-A982-3CE53E605D9A}" type="presParOf" srcId="{C8B7F3FB-8ED1-4CA5-B964-A9AF5B55F5EA}" destId="{CC6BA27E-B2DB-4014-BCB1-654A0B8688AD}" srcOrd="0" destOrd="0" presId="urn:microsoft.com/office/officeart/2005/8/layout/vList5"/>
    <dgm:cxn modelId="{2199EE30-F047-4DAC-9DA4-04D9AEB7CEF6}" type="presParOf" srcId="{C8B7F3FB-8ED1-4CA5-B964-A9AF5B55F5EA}" destId="{ABA17DC4-109B-439D-AEF9-BBCBE2A2C46A}" srcOrd="1" destOrd="0" presId="urn:microsoft.com/office/officeart/2005/8/layout/vList5"/>
    <dgm:cxn modelId="{972839CE-1183-462C-AEDA-18AB743E56EC}" type="presParOf" srcId="{F1C5E3DA-1E75-4D94-B8E9-2E1058B1291D}" destId="{AE8437C5-160B-4572-AB5B-D82B734DC260}" srcOrd="5" destOrd="0" presId="urn:microsoft.com/office/officeart/2005/8/layout/vList5"/>
    <dgm:cxn modelId="{74593C13-F41A-4795-9E31-0BDD2D6B5E0C}" type="presParOf" srcId="{F1C5E3DA-1E75-4D94-B8E9-2E1058B1291D}" destId="{54F1B37A-A49F-4846-B1E7-BC6B81BD70BA}" srcOrd="6" destOrd="0" presId="urn:microsoft.com/office/officeart/2005/8/layout/vList5"/>
    <dgm:cxn modelId="{3EC444B9-B273-423A-8B40-50B72FEE8B23}" type="presParOf" srcId="{54F1B37A-A49F-4846-B1E7-BC6B81BD70BA}" destId="{4D33B2F1-291A-4DA0-BA87-B4252A58981C}" srcOrd="0" destOrd="0" presId="urn:microsoft.com/office/officeart/2005/8/layout/vList5"/>
    <dgm:cxn modelId="{CBD9E216-132D-4998-8A9E-E1E906FE4CD6}" type="presParOf" srcId="{54F1B37A-A49F-4846-B1E7-BC6B81BD70BA}" destId="{C9244853-7830-4FF4-93E2-8C5913AF443A}"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D5EFB3D-08B0-433E-B917-5FDDFA63EB2E}" type="doc">
      <dgm:prSet loTypeId="urn:microsoft.com/office/officeart/2005/8/layout/default" loCatId="list" qsTypeId="urn:microsoft.com/office/officeart/2005/8/quickstyle/simple1" qsCatId="simple" csTypeId="urn:microsoft.com/office/officeart/2005/8/colors/accent5_3" csCatId="accent5"/>
      <dgm:spPr/>
      <dgm:t>
        <a:bodyPr/>
        <a:lstStyle/>
        <a:p>
          <a:endParaRPr lang="en-US"/>
        </a:p>
      </dgm:t>
    </dgm:pt>
    <dgm:pt modelId="{15B9B280-E215-4E56-8EEA-CB5E29408AC8}">
      <dgm:prSet/>
      <dgm:spPr/>
      <dgm:t>
        <a:bodyPr/>
        <a:lstStyle/>
        <a:p>
          <a:r>
            <a:rPr lang="en-US" dirty="0"/>
            <a:t>Property - Casualty Insurance Fundamentals</a:t>
          </a:r>
        </a:p>
      </dgm:t>
    </dgm:pt>
    <dgm:pt modelId="{CB11DF9D-F28D-4F02-86C7-3F4F284CDCEB}" type="parTrans" cxnId="{231F945A-1D56-417B-BE42-B32C9C7DB7A1}">
      <dgm:prSet/>
      <dgm:spPr/>
      <dgm:t>
        <a:bodyPr/>
        <a:lstStyle/>
        <a:p>
          <a:endParaRPr lang="en-US"/>
        </a:p>
      </dgm:t>
    </dgm:pt>
    <dgm:pt modelId="{C55D3D47-694B-4E9B-9D9B-9B4FF47B12F7}" type="sibTrans" cxnId="{231F945A-1D56-417B-BE42-B32C9C7DB7A1}">
      <dgm:prSet/>
      <dgm:spPr/>
      <dgm:t>
        <a:bodyPr/>
        <a:lstStyle/>
        <a:p>
          <a:endParaRPr lang="en-US"/>
        </a:p>
      </dgm:t>
    </dgm:pt>
    <dgm:pt modelId="{9B04C9BF-DF94-4DAF-8F9A-F5D691B46C36}">
      <dgm:prSet/>
      <dgm:spPr/>
      <dgm:t>
        <a:bodyPr/>
        <a:lstStyle/>
        <a:p>
          <a:r>
            <a:rPr lang="en-US" dirty="0"/>
            <a:t>Data Concepts and Visualization</a:t>
          </a:r>
        </a:p>
      </dgm:t>
    </dgm:pt>
    <dgm:pt modelId="{D669F45B-09C4-4612-A3CF-944C89ABCAF6}" type="parTrans" cxnId="{54AB025F-584F-4262-AAF7-A3EC39EE244B}">
      <dgm:prSet/>
      <dgm:spPr/>
      <dgm:t>
        <a:bodyPr/>
        <a:lstStyle/>
        <a:p>
          <a:endParaRPr lang="en-US"/>
        </a:p>
      </dgm:t>
    </dgm:pt>
    <dgm:pt modelId="{43F96717-36C4-49B1-BC19-5DD01C8C4781}" type="sibTrans" cxnId="{54AB025F-584F-4262-AAF7-A3EC39EE244B}">
      <dgm:prSet/>
      <dgm:spPr/>
      <dgm:t>
        <a:bodyPr/>
        <a:lstStyle/>
        <a:p>
          <a:endParaRPr lang="en-US"/>
        </a:p>
      </dgm:t>
    </dgm:pt>
    <dgm:pt modelId="{BDECAF34-0532-43D1-BE28-B4FD8A5A2392}">
      <dgm:prSet/>
      <dgm:spPr/>
      <dgm:t>
        <a:bodyPr/>
        <a:lstStyle/>
        <a:p>
          <a:r>
            <a:rPr lang="en-US" dirty="0"/>
            <a:t>Predictive Modeling – Methods and Techniques</a:t>
          </a:r>
        </a:p>
      </dgm:t>
    </dgm:pt>
    <dgm:pt modelId="{42099B6D-31CE-4A85-8518-6AF416F1D130}" type="parTrans" cxnId="{0C47C98C-6D72-4D0E-BB88-E99664DD2348}">
      <dgm:prSet/>
      <dgm:spPr/>
      <dgm:t>
        <a:bodyPr/>
        <a:lstStyle/>
        <a:p>
          <a:endParaRPr lang="en-US"/>
        </a:p>
      </dgm:t>
    </dgm:pt>
    <dgm:pt modelId="{8FF981AE-1C3E-4B56-9F3A-EE5ED2E02F21}" type="sibTrans" cxnId="{0C47C98C-6D72-4D0E-BB88-E99664DD2348}">
      <dgm:prSet/>
      <dgm:spPr/>
      <dgm:t>
        <a:bodyPr/>
        <a:lstStyle/>
        <a:p>
          <a:endParaRPr lang="en-US"/>
        </a:p>
      </dgm:t>
    </dgm:pt>
    <dgm:pt modelId="{FF0AD912-9DEC-49C5-9FAD-F21F491A5AF2}">
      <dgm:prSet/>
      <dgm:spPr/>
      <dgm:t>
        <a:bodyPr/>
        <a:lstStyle/>
        <a:p>
          <a:r>
            <a:rPr lang="en-US" dirty="0"/>
            <a:t>Case Study Project: P&amp;C Predictive Modeling Application</a:t>
          </a:r>
        </a:p>
      </dgm:t>
    </dgm:pt>
    <dgm:pt modelId="{27879DCB-8877-4D77-A2CA-CDE6EA4EC3FF}" type="parTrans" cxnId="{E039BC1F-1564-4DB3-B6DA-07B813E12131}">
      <dgm:prSet/>
      <dgm:spPr/>
      <dgm:t>
        <a:bodyPr/>
        <a:lstStyle/>
        <a:p>
          <a:endParaRPr lang="en-US"/>
        </a:p>
      </dgm:t>
    </dgm:pt>
    <dgm:pt modelId="{88841A22-905D-4EE4-BCD8-575CED8ADE0C}" type="sibTrans" cxnId="{E039BC1F-1564-4DB3-B6DA-07B813E12131}">
      <dgm:prSet/>
      <dgm:spPr/>
      <dgm:t>
        <a:bodyPr/>
        <a:lstStyle/>
        <a:p>
          <a:endParaRPr lang="en-US"/>
        </a:p>
      </dgm:t>
    </dgm:pt>
    <dgm:pt modelId="{547A2CC8-97D1-492F-96B0-E7EE59957BC4}">
      <dgm:prSet/>
      <dgm:spPr/>
      <dgm:t>
        <a:bodyPr/>
        <a:lstStyle/>
        <a:p>
          <a:r>
            <a:rPr lang="en-US" dirty="0"/>
            <a:t>Online Course on Ethics and Professionalism</a:t>
          </a:r>
        </a:p>
      </dgm:t>
    </dgm:pt>
    <dgm:pt modelId="{E6079864-6C92-410F-9C2B-40F440F9365B}" type="parTrans" cxnId="{EE6C5D0A-DAA4-4DD6-A1F5-0F345126F412}">
      <dgm:prSet/>
      <dgm:spPr/>
      <dgm:t>
        <a:bodyPr/>
        <a:lstStyle/>
        <a:p>
          <a:endParaRPr lang="en-US"/>
        </a:p>
      </dgm:t>
    </dgm:pt>
    <dgm:pt modelId="{6FC36896-70B7-456A-85EB-0FFA0B6BD1B7}" type="sibTrans" cxnId="{EE6C5D0A-DAA4-4DD6-A1F5-0F345126F412}">
      <dgm:prSet/>
      <dgm:spPr/>
      <dgm:t>
        <a:bodyPr/>
        <a:lstStyle/>
        <a:p>
          <a:endParaRPr lang="en-US"/>
        </a:p>
      </dgm:t>
    </dgm:pt>
    <dgm:pt modelId="{CA9C1383-C6DD-479D-B9FA-ECACE9B4A262}" type="pres">
      <dgm:prSet presAssocID="{AD5EFB3D-08B0-433E-B917-5FDDFA63EB2E}" presName="diagram" presStyleCnt="0">
        <dgm:presLayoutVars>
          <dgm:dir/>
          <dgm:resizeHandles val="exact"/>
        </dgm:presLayoutVars>
      </dgm:prSet>
      <dgm:spPr/>
    </dgm:pt>
    <dgm:pt modelId="{05C27773-0D33-41F6-B7CB-62357BECAE3B}" type="pres">
      <dgm:prSet presAssocID="{15B9B280-E215-4E56-8EEA-CB5E29408AC8}" presName="node" presStyleLbl="node1" presStyleIdx="0" presStyleCnt="5">
        <dgm:presLayoutVars>
          <dgm:bulletEnabled val="1"/>
        </dgm:presLayoutVars>
      </dgm:prSet>
      <dgm:spPr/>
    </dgm:pt>
    <dgm:pt modelId="{EE522F8E-109D-4AB0-AE05-583FA7F028AB}" type="pres">
      <dgm:prSet presAssocID="{C55D3D47-694B-4E9B-9D9B-9B4FF47B12F7}" presName="sibTrans" presStyleCnt="0"/>
      <dgm:spPr/>
    </dgm:pt>
    <dgm:pt modelId="{466C815A-D2DE-4894-958D-586A54AE269B}" type="pres">
      <dgm:prSet presAssocID="{9B04C9BF-DF94-4DAF-8F9A-F5D691B46C36}" presName="node" presStyleLbl="node1" presStyleIdx="1" presStyleCnt="5">
        <dgm:presLayoutVars>
          <dgm:bulletEnabled val="1"/>
        </dgm:presLayoutVars>
      </dgm:prSet>
      <dgm:spPr/>
    </dgm:pt>
    <dgm:pt modelId="{CFFB6E2D-4A06-4244-BA12-130BCEFC23F1}" type="pres">
      <dgm:prSet presAssocID="{43F96717-36C4-49B1-BC19-5DD01C8C4781}" presName="sibTrans" presStyleCnt="0"/>
      <dgm:spPr/>
    </dgm:pt>
    <dgm:pt modelId="{1874E059-6E18-47A6-8696-6132BA8DA067}" type="pres">
      <dgm:prSet presAssocID="{BDECAF34-0532-43D1-BE28-B4FD8A5A2392}" presName="node" presStyleLbl="node1" presStyleIdx="2" presStyleCnt="5">
        <dgm:presLayoutVars>
          <dgm:bulletEnabled val="1"/>
        </dgm:presLayoutVars>
      </dgm:prSet>
      <dgm:spPr/>
    </dgm:pt>
    <dgm:pt modelId="{261144F0-3898-49FE-8474-624B8813B996}" type="pres">
      <dgm:prSet presAssocID="{8FF981AE-1C3E-4B56-9F3A-EE5ED2E02F21}" presName="sibTrans" presStyleCnt="0"/>
      <dgm:spPr/>
    </dgm:pt>
    <dgm:pt modelId="{ECA0B0EA-915F-4ECF-989D-8B939452834F}" type="pres">
      <dgm:prSet presAssocID="{FF0AD912-9DEC-49C5-9FAD-F21F491A5AF2}" presName="node" presStyleLbl="node1" presStyleIdx="3" presStyleCnt="5">
        <dgm:presLayoutVars>
          <dgm:bulletEnabled val="1"/>
        </dgm:presLayoutVars>
      </dgm:prSet>
      <dgm:spPr/>
    </dgm:pt>
    <dgm:pt modelId="{634102CD-7173-4214-9AAD-D6C0F96E820F}" type="pres">
      <dgm:prSet presAssocID="{88841A22-905D-4EE4-BCD8-575CED8ADE0C}" presName="sibTrans" presStyleCnt="0"/>
      <dgm:spPr/>
    </dgm:pt>
    <dgm:pt modelId="{5337059E-B86D-42ED-A7CF-DD628C906724}" type="pres">
      <dgm:prSet presAssocID="{547A2CC8-97D1-492F-96B0-E7EE59957BC4}" presName="node" presStyleLbl="node1" presStyleIdx="4" presStyleCnt="5">
        <dgm:presLayoutVars>
          <dgm:bulletEnabled val="1"/>
        </dgm:presLayoutVars>
      </dgm:prSet>
      <dgm:spPr/>
    </dgm:pt>
  </dgm:ptLst>
  <dgm:cxnLst>
    <dgm:cxn modelId="{EE6C5D0A-DAA4-4DD6-A1F5-0F345126F412}" srcId="{AD5EFB3D-08B0-433E-B917-5FDDFA63EB2E}" destId="{547A2CC8-97D1-492F-96B0-E7EE59957BC4}" srcOrd="4" destOrd="0" parTransId="{E6079864-6C92-410F-9C2B-40F440F9365B}" sibTransId="{6FC36896-70B7-456A-85EB-0FFA0B6BD1B7}"/>
    <dgm:cxn modelId="{E039BC1F-1564-4DB3-B6DA-07B813E12131}" srcId="{AD5EFB3D-08B0-433E-B917-5FDDFA63EB2E}" destId="{FF0AD912-9DEC-49C5-9FAD-F21F491A5AF2}" srcOrd="3" destOrd="0" parTransId="{27879DCB-8877-4D77-A2CA-CDE6EA4EC3FF}" sibTransId="{88841A22-905D-4EE4-BCD8-575CED8ADE0C}"/>
    <dgm:cxn modelId="{725FB940-2ACB-45A7-AE50-E74717CC7307}" type="presOf" srcId="{AD5EFB3D-08B0-433E-B917-5FDDFA63EB2E}" destId="{CA9C1383-C6DD-479D-B9FA-ECACE9B4A262}" srcOrd="0" destOrd="0" presId="urn:microsoft.com/office/officeart/2005/8/layout/default"/>
    <dgm:cxn modelId="{231F945A-1D56-417B-BE42-B32C9C7DB7A1}" srcId="{AD5EFB3D-08B0-433E-B917-5FDDFA63EB2E}" destId="{15B9B280-E215-4E56-8EEA-CB5E29408AC8}" srcOrd="0" destOrd="0" parTransId="{CB11DF9D-F28D-4F02-86C7-3F4F284CDCEB}" sibTransId="{C55D3D47-694B-4E9B-9D9B-9B4FF47B12F7}"/>
    <dgm:cxn modelId="{54AB025F-584F-4262-AAF7-A3EC39EE244B}" srcId="{AD5EFB3D-08B0-433E-B917-5FDDFA63EB2E}" destId="{9B04C9BF-DF94-4DAF-8F9A-F5D691B46C36}" srcOrd="1" destOrd="0" parTransId="{D669F45B-09C4-4612-A3CF-944C89ABCAF6}" sibTransId="{43F96717-36C4-49B1-BC19-5DD01C8C4781}"/>
    <dgm:cxn modelId="{1C39B387-D11E-4EC4-B313-116F76DE908C}" type="presOf" srcId="{547A2CC8-97D1-492F-96B0-E7EE59957BC4}" destId="{5337059E-B86D-42ED-A7CF-DD628C906724}" srcOrd="0" destOrd="0" presId="urn:microsoft.com/office/officeart/2005/8/layout/default"/>
    <dgm:cxn modelId="{0C47C98C-6D72-4D0E-BB88-E99664DD2348}" srcId="{AD5EFB3D-08B0-433E-B917-5FDDFA63EB2E}" destId="{BDECAF34-0532-43D1-BE28-B4FD8A5A2392}" srcOrd="2" destOrd="0" parTransId="{42099B6D-31CE-4A85-8518-6AF416F1D130}" sibTransId="{8FF981AE-1C3E-4B56-9F3A-EE5ED2E02F21}"/>
    <dgm:cxn modelId="{92500A99-250C-46F9-92A9-5D7EB4870FB2}" type="presOf" srcId="{15B9B280-E215-4E56-8EEA-CB5E29408AC8}" destId="{05C27773-0D33-41F6-B7CB-62357BECAE3B}" srcOrd="0" destOrd="0" presId="urn:microsoft.com/office/officeart/2005/8/layout/default"/>
    <dgm:cxn modelId="{EB53F8B8-832F-4CB8-BA69-A5BFFE1E2AE6}" type="presOf" srcId="{9B04C9BF-DF94-4DAF-8F9A-F5D691B46C36}" destId="{466C815A-D2DE-4894-958D-586A54AE269B}" srcOrd="0" destOrd="0" presId="urn:microsoft.com/office/officeart/2005/8/layout/default"/>
    <dgm:cxn modelId="{24B4C0F9-5096-4136-98B7-A6810A67440F}" type="presOf" srcId="{FF0AD912-9DEC-49C5-9FAD-F21F491A5AF2}" destId="{ECA0B0EA-915F-4ECF-989D-8B939452834F}" srcOrd="0" destOrd="0" presId="urn:microsoft.com/office/officeart/2005/8/layout/default"/>
    <dgm:cxn modelId="{1BF985FE-D8C1-43E5-8ABC-A4F1BA527428}" type="presOf" srcId="{BDECAF34-0532-43D1-BE28-B4FD8A5A2392}" destId="{1874E059-6E18-47A6-8696-6132BA8DA067}" srcOrd="0" destOrd="0" presId="urn:microsoft.com/office/officeart/2005/8/layout/default"/>
    <dgm:cxn modelId="{0F1E155E-4294-40AC-A837-3E9C90023212}" type="presParOf" srcId="{CA9C1383-C6DD-479D-B9FA-ECACE9B4A262}" destId="{05C27773-0D33-41F6-B7CB-62357BECAE3B}" srcOrd="0" destOrd="0" presId="urn:microsoft.com/office/officeart/2005/8/layout/default"/>
    <dgm:cxn modelId="{BF8E8D23-2DB8-4D4B-B963-70C14B5E4766}" type="presParOf" srcId="{CA9C1383-C6DD-479D-B9FA-ECACE9B4A262}" destId="{EE522F8E-109D-4AB0-AE05-583FA7F028AB}" srcOrd="1" destOrd="0" presId="urn:microsoft.com/office/officeart/2005/8/layout/default"/>
    <dgm:cxn modelId="{0046102E-724E-426C-BACD-6DC3F6068AFF}" type="presParOf" srcId="{CA9C1383-C6DD-479D-B9FA-ECACE9B4A262}" destId="{466C815A-D2DE-4894-958D-586A54AE269B}" srcOrd="2" destOrd="0" presId="urn:microsoft.com/office/officeart/2005/8/layout/default"/>
    <dgm:cxn modelId="{11D4EACC-FCF7-4B7D-B4CB-DEAEC14D16FA}" type="presParOf" srcId="{CA9C1383-C6DD-479D-B9FA-ECACE9B4A262}" destId="{CFFB6E2D-4A06-4244-BA12-130BCEFC23F1}" srcOrd="3" destOrd="0" presId="urn:microsoft.com/office/officeart/2005/8/layout/default"/>
    <dgm:cxn modelId="{03E5B0E7-1741-4D46-98F6-C9AA3BF6236C}" type="presParOf" srcId="{CA9C1383-C6DD-479D-B9FA-ECACE9B4A262}" destId="{1874E059-6E18-47A6-8696-6132BA8DA067}" srcOrd="4" destOrd="0" presId="urn:microsoft.com/office/officeart/2005/8/layout/default"/>
    <dgm:cxn modelId="{24BBCF02-935E-4A07-9727-8B7E3E304271}" type="presParOf" srcId="{CA9C1383-C6DD-479D-B9FA-ECACE9B4A262}" destId="{261144F0-3898-49FE-8474-624B8813B996}" srcOrd="5" destOrd="0" presId="urn:microsoft.com/office/officeart/2005/8/layout/default"/>
    <dgm:cxn modelId="{C44AAEC3-266A-474F-87B4-FE4B54B03138}" type="presParOf" srcId="{CA9C1383-C6DD-479D-B9FA-ECACE9B4A262}" destId="{ECA0B0EA-915F-4ECF-989D-8B939452834F}" srcOrd="6" destOrd="0" presId="urn:microsoft.com/office/officeart/2005/8/layout/default"/>
    <dgm:cxn modelId="{75FD4D03-5BA4-47B5-ABA5-F6165994CA83}" type="presParOf" srcId="{CA9C1383-C6DD-479D-B9FA-ECACE9B4A262}" destId="{634102CD-7173-4214-9AAD-D6C0F96E820F}" srcOrd="7" destOrd="0" presId="urn:microsoft.com/office/officeart/2005/8/layout/default"/>
    <dgm:cxn modelId="{E1DAF814-3FB1-43FC-9536-89523211F149}" type="presParOf" srcId="{CA9C1383-C6DD-479D-B9FA-ECACE9B4A262}" destId="{5337059E-B86D-42ED-A7CF-DD628C906724}"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CF3D0E8-5617-4564-AA7A-8751951600B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F1FD279-71D1-4DD7-B370-DF818408B56D}">
      <dgm:prSet/>
      <dgm:spPr/>
      <dgm:t>
        <a:bodyPr/>
        <a:lstStyle/>
        <a:p>
          <a:r>
            <a:rPr lang="en-US" dirty="0"/>
            <a:t>Comments on the CAS’s strategic priorities?</a:t>
          </a:r>
        </a:p>
      </dgm:t>
    </dgm:pt>
    <dgm:pt modelId="{FC076663-0B0B-45AE-9831-71DB22FABBB0}" type="parTrans" cxnId="{69EC6FD2-7156-4EA2-B1A1-A4F43D32181C}">
      <dgm:prSet/>
      <dgm:spPr/>
      <dgm:t>
        <a:bodyPr/>
        <a:lstStyle/>
        <a:p>
          <a:endParaRPr lang="en-US"/>
        </a:p>
      </dgm:t>
    </dgm:pt>
    <dgm:pt modelId="{F91E2099-8BA8-48B3-A3E1-CF578435BF23}" type="sibTrans" cxnId="{69EC6FD2-7156-4EA2-B1A1-A4F43D32181C}">
      <dgm:prSet/>
      <dgm:spPr/>
      <dgm:t>
        <a:bodyPr/>
        <a:lstStyle/>
        <a:p>
          <a:endParaRPr lang="en-US"/>
        </a:p>
      </dgm:t>
    </dgm:pt>
    <dgm:pt modelId="{D20F6606-9B7D-415F-A60F-4E512C8EEF19}">
      <dgm:prSet/>
      <dgm:spPr/>
      <dgm:t>
        <a:bodyPr/>
        <a:lstStyle/>
        <a:p>
          <a:r>
            <a:rPr lang="en-US"/>
            <a:t>Other questions or comments?</a:t>
          </a:r>
        </a:p>
      </dgm:t>
    </dgm:pt>
    <dgm:pt modelId="{E3A14A92-A518-470D-8CC6-3484E5E560C7}" type="parTrans" cxnId="{FCEFCF53-9ABD-4DFD-A87E-4003104C210E}">
      <dgm:prSet/>
      <dgm:spPr/>
      <dgm:t>
        <a:bodyPr/>
        <a:lstStyle/>
        <a:p>
          <a:endParaRPr lang="en-US"/>
        </a:p>
      </dgm:t>
    </dgm:pt>
    <dgm:pt modelId="{A74EDA12-0969-470C-80C3-0D9857B3FB2E}" type="sibTrans" cxnId="{FCEFCF53-9ABD-4DFD-A87E-4003104C210E}">
      <dgm:prSet/>
      <dgm:spPr/>
      <dgm:t>
        <a:bodyPr/>
        <a:lstStyle/>
        <a:p>
          <a:endParaRPr lang="en-US"/>
        </a:p>
      </dgm:t>
    </dgm:pt>
    <dgm:pt modelId="{C757B6D4-99DF-491D-B8B0-0AD76CD55D72}" type="pres">
      <dgm:prSet presAssocID="{4CF3D0E8-5617-4564-AA7A-8751951600B9}" presName="linear" presStyleCnt="0">
        <dgm:presLayoutVars>
          <dgm:animLvl val="lvl"/>
          <dgm:resizeHandles val="exact"/>
        </dgm:presLayoutVars>
      </dgm:prSet>
      <dgm:spPr/>
    </dgm:pt>
    <dgm:pt modelId="{AD416E08-3F1D-4E75-B605-9074425DB7AA}" type="pres">
      <dgm:prSet presAssocID="{0F1FD279-71D1-4DD7-B370-DF818408B56D}" presName="parentText" presStyleLbl="node1" presStyleIdx="0" presStyleCnt="2">
        <dgm:presLayoutVars>
          <dgm:chMax val="0"/>
          <dgm:bulletEnabled val="1"/>
        </dgm:presLayoutVars>
      </dgm:prSet>
      <dgm:spPr/>
    </dgm:pt>
    <dgm:pt modelId="{09FAC060-A994-4915-BDA1-94D49929BD20}" type="pres">
      <dgm:prSet presAssocID="{F91E2099-8BA8-48B3-A3E1-CF578435BF23}" presName="spacer" presStyleCnt="0"/>
      <dgm:spPr/>
    </dgm:pt>
    <dgm:pt modelId="{88308150-D6EE-46BD-90FB-44C5174FE926}" type="pres">
      <dgm:prSet presAssocID="{D20F6606-9B7D-415F-A60F-4E512C8EEF19}" presName="parentText" presStyleLbl="node1" presStyleIdx="1" presStyleCnt="2">
        <dgm:presLayoutVars>
          <dgm:chMax val="0"/>
          <dgm:bulletEnabled val="1"/>
        </dgm:presLayoutVars>
      </dgm:prSet>
      <dgm:spPr/>
    </dgm:pt>
  </dgm:ptLst>
  <dgm:cxnLst>
    <dgm:cxn modelId="{9C0C6813-BFA8-48F4-A26E-2CC2D3C620BF}" type="presOf" srcId="{D20F6606-9B7D-415F-A60F-4E512C8EEF19}" destId="{88308150-D6EE-46BD-90FB-44C5174FE926}" srcOrd="0" destOrd="0" presId="urn:microsoft.com/office/officeart/2005/8/layout/vList2"/>
    <dgm:cxn modelId="{20DDEC41-6800-4F3E-937B-AD9EA56140C1}" type="presOf" srcId="{0F1FD279-71D1-4DD7-B370-DF818408B56D}" destId="{AD416E08-3F1D-4E75-B605-9074425DB7AA}" srcOrd="0" destOrd="0" presId="urn:microsoft.com/office/officeart/2005/8/layout/vList2"/>
    <dgm:cxn modelId="{FCEFCF53-9ABD-4DFD-A87E-4003104C210E}" srcId="{4CF3D0E8-5617-4564-AA7A-8751951600B9}" destId="{D20F6606-9B7D-415F-A60F-4E512C8EEF19}" srcOrd="1" destOrd="0" parTransId="{E3A14A92-A518-470D-8CC6-3484E5E560C7}" sibTransId="{A74EDA12-0969-470C-80C3-0D9857B3FB2E}"/>
    <dgm:cxn modelId="{BF635E7C-95F0-427B-BF66-A60BB5B54189}" type="presOf" srcId="{4CF3D0E8-5617-4564-AA7A-8751951600B9}" destId="{C757B6D4-99DF-491D-B8B0-0AD76CD55D72}" srcOrd="0" destOrd="0" presId="urn:microsoft.com/office/officeart/2005/8/layout/vList2"/>
    <dgm:cxn modelId="{69EC6FD2-7156-4EA2-B1A1-A4F43D32181C}" srcId="{4CF3D0E8-5617-4564-AA7A-8751951600B9}" destId="{0F1FD279-71D1-4DD7-B370-DF818408B56D}" srcOrd="0" destOrd="0" parTransId="{FC076663-0B0B-45AE-9831-71DB22FABBB0}" sibTransId="{F91E2099-8BA8-48B3-A3E1-CF578435BF23}"/>
    <dgm:cxn modelId="{9B791470-7CCB-4ED9-9AA6-AC454FC4C6ED}" type="presParOf" srcId="{C757B6D4-99DF-491D-B8B0-0AD76CD55D72}" destId="{AD416E08-3F1D-4E75-B605-9074425DB7AA}" srcOrd="0" destOrd="0" presId="urn:microsoft.com/office/officeart/2005/8/layout/vList2"/>
    <dgm:cxn modelId="{ABBBFEC3-54D2-439F-BD11-D7884720228C}" type="presParOf" srcId="{C757B6D4-99DF-491D-B8B0-0AD76CD55D72}" destId="{09FAC060-A994-4915-BDA1-94D49929BD20}" srcOrd="1" destOrd="0" presId="urn:microsoft.com/office/officeart/2005/8/layout/vList2"/>
    <dgm:cxn modelId="{A07C7C79-6AD4-4DA7-8707-804242C6153C}" type="presParOf" srcId="{C757B6D4-99DF-491D-B8B0-0AD76CD55D72}" destId="{88308150-D6EE-46BD-90FB-44C5174FE92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0056F2-AB3C-4216-9DB9-A7FDFEE2153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8F26B495-B2A2-4E0B-8FBB-653E4E03EA9A}">
      <dgm:prSet custT="1"/>
      <dgm:spPr/>
      <dgm:t>
        <a:bodyPr/>
        <a:lstStyle/>
        <a:p>
          <a:r>
            <a:rPr lang="en-US" sz="2400" dirty="0"/>
            <a:t>Late March/Early April</a:t>
          </a:r>
        </a:p>
      </dgm:t>
    </dgm:pt>
    <dgm:pt modelId="{B4B05EA7-C899-4B8E-BECA-83C16212F4F3}" type="parTrans" cxnId="{5834FAF4-97D4-468A-AAB8-247798CB6DBD}">
      <dgm:prSet/>
      <dgm:spPr/>
      <dgm:t>
        <a:bodyPr/>
        <a:lstStyle/>
        <a:p>
          <a:endParaRPr lang="en-US"/>
        </a:p>
      </dgm:t>
    </dgm:pt>
    <dgm:pt modelId="{89E1C317-3FFF-4D8D-8858-432FD58D6136}" type="sibTrans" cxnId="{5834FAF4-97D4-468A-AAB8-247798CB6DBD}">
      <dgm:prSet/>
      <dgm:spPr/>
      <dgm:t>
        <a:bodyPr/>
        <a:lstStyle/>
        <a:p>
          <a:endParaRPr lang="en-US"/>
        </a:p>
      </dgm:t>
    </dgm:pt>
    <dgm:pt modelId="{87334D5B-ED11-40DC-8771-21C0C640A3E0}">
      <dgm:prSet custT="1"/>
      <dgm:spPr/>
      <dgm:t>
        <a:bodyPr/>
        <a:lstStyle/>
        <a:p>
          <a:pPr marL="228600" lvl="1" indent="-228600" algn="l" defTabSz="889000">
            <a:lnSpc>
              <a:spcPct val="90000"/>
            </a:lnSpc>
            <a:spcBef>
              <a:spcPct val="0"/>
            </a:spcBef>
            <a:spcAft>
              <a:spcPct val="15000"/>
            </a:spcAft>
            <a:buChar char="•"/>
          </a:pPr>
          <a:endParaRPr lang="en-US" sz="2000" b="1" kern="1200" dirty="0">
            <a:solidFill>
              <a:prstClr val="black">
                <a:hueOff val="0"/>
                <a:satOff val="0"/>
                <a:lumOff val="0"/>
                <a:alphaOff val="0"/>
              </a:prstClr>
            </a:solidFill>
            <a:latin typeface="Calibri" panose="020F0502020204030204"/>
            <a:ea typeface="+mn-ea"/>
            <a:cs typeface="+mn-cs"/>
          </a:endParaRPr>
        </a:p>
      </dgm:t>
    </dgm:pt>
    <dgm:pt modelId="{7B3DB197-21A1-4090-97AC-11B6F0E440CF}" type="parTrans" cxnId="{D8C842F2-D721-43BC-98E9-B927580CF033}">
      <dgm:prSet/>
      <dgm:spPr/>
      <dgm:t>
        <a:bodyPr/>
        <a:lstStyle/>
        <a:p>
          <a:endParaRPr lang="en-US"/>
        </a:p>
      </dgm:t>
    </dgm:pt>
    <dgm:pt modelId="{2B2C9F00-0100-47E9-9E5E-84CD9440E328}" type="sibTrans" cxnId="{D8C842F2-D721-43BC-98E9-B927580CF033}">
      <dgm:prSet/>
      <dgm:spPr/>
      <dgm:t>
        <a:bodyPr/>
        <a:lstStyle/>
        <a:p>
          <a:endParaRPr lang="en-US"/>
        </a:p>
      </dgm:t>
    </dgm:pt>
    <dgm:pt modelId="{E3B8DE4E-59B9-42F0-A7E3-80D41A10AC1E}">
      <dgm:prSet custT="1"/>
      <dgm:spPr/>
      <dgm:t>
        <a:bodyPr/>
        <a:lstStyle/>
        <a:p>
          <a:pPr marL="228600" lvl="1" indent="-228600" algn="l" defTabSz="889000">
            <a:lnSpc>
              <a:spcPct val="90000"/>
            </a:lnSpc>
            <a:spcBef>
              <a:spcPct val="0"/>
            </a:spcBef>
            <a:spcAft>
              <a:spcPct val="15000"/>
            </a:spcAft>
            <a:buFont typeface="Courier New" panose="02070309020205020404" pitchFamily="49" charset="0"/>
            <a:buChar char="•"/>
          </a:pPr>
          <a:r>
            <a:rPr lang="en-US" sz="2000" b="1" kern="1200" dirty="0">
              <a:solidFill>
                <a:prstClr val="black">
                  <a:hueOff val="0"/>
                  <a:satOff val="0"/>
                  <a:lumOff val="0"/>
                  <a:alphaOff val="0"/>
                </a:prstClr>
              </a:solidFill>
              <a:latin typeface="Calibri" panose="020F0502020204030204"/>
              <a:ea typeface="+mn-ea"/>
              <a:cs typeface="+mn-cs"/>
            </a:rPr>
            <a:t>Surveyed CAS University Liaisons</a:t>
          </a:r>
        </a:p>
      </dgm:t>
    </dgm:pt>
    <dgm:pt modelId="{435A6D6D-B1B0-46E1-BA61-CF129CC3CE98}" type="parTrans" cxnId="{C48F07FF-E121-4CBA-AE36-CF6E82D5FAF1}">
      <dgm:prSet/>
      <dgm:spPr/>
      <dgm:t>
        <a:bodyPr/>
        <a:lstStyle/>
        <a:p>
          <a:endParaRPr lang="en-US"/>
        </a:p>
      </dgm:t>
    </dgm:pt>
    <dgm:pt modelId="{5692E03F-D197-4203-8091-F417A4750241}" type="sibTrans" cxnId="{C48F07FF-E121-4CBA-AE36-CF6E82D5FAF1}">
      <dgm:prSet/>
      <dgm:spPr/>
      <dgm:t>
        <a:bodyPr/>
        <a:lstStyle/>
        <a:p>
          <a:endParaRPr lang="en-US"/>
        </a:p>
      </dgm:t>
    </dgm:pt>
    <dgm:pt modelId="{91F4C17A-3995-4690-9079-C144857492E9}">
      <dgm:prSet/>
      <dgm:spPr/>
      <dgm:t>
        <a:bodyPr/>
        <a:lstStyle/>
        <a:p>
          <a:pPr marL="171450" lvl="1" indent="0" algn="l" defTabSz="844550">
            <a:lnSpc>
              <a:spcPct val="90000"/>
            </a:lnSpc>
            <a:spcBef>
              <a:spcPct val="0"/>
            </a:spcBef>
            <a:spcAft>
              <a:spcPct val="15000"/>
            </a:spcAft>
          </a:pPr>
          <a:endParaRPr lang="en-US" sz="1900" kern="1200" dirty="0"/>
        </a:p>
      </dgm:t>
    </dgm:pt>
    <dgm:pt modelId="{CA1E29E1-AD33-43B0-9529-C0A5B06CE4E0}" type="parTrans" cxnId="{3508151B-8F39-4E41-BCC2-4B66BEC98511}">
      <dgm:prSet/>
      <dgm:spPr/>
      <dgm:t>
        <a:bodyPr/>
        <a:lstStyle/>
        <a:p>
          <a:endParaRPr lang="en-US"/>
        </a:p>
      </dgm:t>
    </dgm:pt>
    <dgm:pt modelId="{A12AA52F-5D30-4635-AAB5-872B4932CE0A}" type="sibTrans" cxnId="{3508151B-8F39-4E41-BCC2-4B66BEC98511}">
      <dgm:prSet/>
      <dgm:spPr/>
      <dgm:t>
        <a:bodyPr/>
        <a:lstStyle/>
        <a:p>
          <a:endParaRPr lang="en-US"/>
        </a:p>
      </dgm:t>
    </dgm:pt>
    <dgm:pt modelId="{34B9133C-9548-4EAC-A31F-82F2581110C1}">
      <dgm:prSet custT="1"/>
      <dgm:spPr/>
      <dgm:t>
        <a:bodyPr/>
        <a:lstStyle/>
        <a:p>
          <a:r>
            <a:rPr lang="en-US" sz="2400" dirty="0"/>
            <a:t>Late April/May</a:t>
          </a:r>
        </a:p>
      </dgm:t>
    </dgm:pt>
    <dgm:pt modelId="{176174D4-F23B-470B-8FCE-F63214F76A32}" type="parTrans" cxnId="{67DC609E-7F0B-44CD-9D76-E5ED1D1D410E}">
      <dgm:prSet/>
      <dgm:spPr/>
      <dgm:t>
        <a:bodyPr/>
        <a:lstStyle/>
        <a:p>
          <a:endParaRPr lang="en-US"/>
        </a:p>
      </dgm:t>
    </dgm:pt>
    <dgm:pt modelId="{AFE6D325-F71E-4150-BF0D-C3AD699D89FF}" type="sibTrans" cxnId="{67DC609E-7F0B-44CD-9D76-E5ED1D1D410E}">
      <dgm:prSet/>
      <dgm:spPr/>
      <dgm:t>
        <a:bodyPr/>
        <a:lstStyle/>
        <a:p>
          <a:endParaRPr lang="en-US"/>
        </a:p>
      </dgm:t>
    </dgm:pt>
    <dgm:pt modelId="{FCDACDAA-86A6-4595-833E-C9D5D780D6F5}">
      <dgm:prSet custT="1"/>
      <dgm:spPr/>
      <dgm:t>
        <a:bodyPr/>
        <a:lstStyle/>
        <a:p>
          <a:r>
            <a:rPr lang="en-US" sz="2000" b="1" dirty="0"/>
            <a:t>Developed Program</a:t>
          </a:r>
        </a:p>
      </dgm:t>
    </dgm:pt>
    <dgm:pt modelId="{7C0387B8-A83B-4214-9800-C48152C27DE9}" type="parTrans" cxnId="{26884755-177A-4C06-A88E-BB4EF1B55C72}">
      <dgm:prSet/>
      <dgm:spPr/>
      <dgm:t>
        <a:bodyPr/>
        <a:lstStyle/>
        <a:p>
          <a:endParaRPr lang="en-US"/>
        </a:p>
      </dgm:t>
    </dgm:pt>
    <dgm:pt modelId="{E0BF1A40-BD49-4F59-830C-C0BD2A2BC6C7}" type="sibTrans" cxnId="{26884755-177A-4C06-A88E-BB4EF1B55C72}">
      <dgm:prSet/>
      <dgm:spPr/>
      <dgm:t>
        <a:bodyPr/>
        <a:lstStyle/>
        <a:p>
          <a:endParaRPr lang="en-US"/>
        </a:p>
      </dgm:t>
    </dgm:pt>
    <dgm:pt modelId="{E89A2995-E964-41F6-8E8B-3183D6208601}">
      <dgm:prSet custT="1"/>
      <dgm:spPr/>
      <dgm:t>
        <a:bodyPr/>
        <a:lstStyle/>
        <a:p>
          <a:r>
            <a:rPr lang="en-US" sz="2000" b="1" dirty="0"/>
            <a:t>Announced Program (May 22)</a:t>
          </a:r>
          <a:endParaRPr lang="en-US" sz="2000" dirty="0"/>
        </a:p>
      </dgm:t>
    </dgm:pt>
    <dgm:pt modelId="{95D0C844-D42F-44A7-98CA-9FEDB161BF07}" type="parTrans" cxnId="{5052C7EE-8513-4D5D-A370-0A982FE2B1AC}">
      <dgm:prSet/>
      <dgm:spPr/>
      <dgm:t>
        <a:bodyPr/>
        <a:lstStyle/>
        <a:p>
          <a:endParaRPr lang="en-US"/>
        </a:p>
      </dgm:t>
    </dgm:pt>
    <dgm:pt modelId="{1012D098-970F-410A-BA77-70C86F1FA982}" type="sibTrans" cxnId="{5052C7EE-8513-4D5D-A370-0A982FE2B1AC}">
      <dgm:prSet/>
      <dgm:spPr/>
      <dgm:t>
        <a:bodyPr/>
        <a:lstStyle/>
        <a:p>
          <a:endParaRPr lang="en-US"/>
        </a:p>
      </dgm:t>
    </dgm:pt>
    <dgm:pt modelId="{7653C760-CBA3-4A2B-99E7-BD2440AF8492}">
      <dgm:prSet custT="1"/>
      <dgm:spPr/>
      <dgm:t>
        <a:bodyPr/>
        <a:lstStyle/>
        <a:p>
          <a:pPr marL="228600" lvl="1" indent="-228600" algn="l" defTabSz="889000">
            <a:lnSpc>
              <a:spcPct val="90000"/>
            </a:lnSpc>
            <a:spcBef>
              <a:spcPct val="0"/>
            </a:spcBef>
            <a:spcAft>
              <a:spcPct val="15000"/>
            </a:spcAft>
            <a:buFont typeface="Courier New" panose="02070309020205020404" pitchFamily="49" charset="0"/>
            <a:buChar char="•"/>
          </a:pPr>
          <a:r>
            <a:rPr lang="en-US" sz="2000" b="1" kern="1200" dirty="0">
              <a:solidFill>
                <a:prstClr val="black">
                  <a:hueOff val="0"/>
                  <a:satOff val="0"/>
                  <a:lumOff val="0"/>
                  <a:alphaOff val="0"/>
                </a:prstClr>
              </a:solidFill>
              <a:latin typeface="Calibri" panose="020F0502020204030204"/>
              <a:ea typeface="+mn-ea"/>
              <a:cs typeface="+mn-cs"/>
            </a:rPr>
            <a:t>Discussions with Professors </a:t>
          </a:r>
        </a:p>
      </dgm:t>
    </dgm:pt>
    <dgm:pt modelId="{0AA9F262-A985-4932-836E-F9C70405DE40}" type="parTrans" cxnId="{1138BC88-EAAC-4376-8282-79661AFBCC87}">
      <dgm:prSet/>
      <dgm:spPr/>
      <dgm:t>
        <a:bodyPr/>
        <a:lstStyle/>
        <a:p>
          <a:endParaRPr lang="en-US"/>
        </a:p>
      </dgm:t>
    </dgm:pt>
    <dgm:pt modelId="{19C843D2-FD42-4C1A-8894-8E2BCC53CFEF}" type="sibTrans" cxnId="{1138BC88-EAAC-4376-8282-79661AFBCC87}">
      <dgm:prSet/>
      <dgm:spPr/>
      <dgm:t>
        <a:bodyPr/>
        <a:lstStyle/>
        <a:p>
          <a:endParaRPr lang="en-US"/>
        </a:p>
      </dgm:t>
    </dgm:pt>
    <dgm:pt modelId="{756DB79E-3F7F-4A5F-9A99-95A01D6A95F8}">
      <dgm:prSet custT="1"/>
      <dgm:spPr/>
      <dgm:t>
        <a:bodyPr/>
        <a:lstStyle/>
        <a:p>
          <a:pPr marL="228600" lvl="1" indent="-228600" algn="l" defTabSz="889000">
            <a:lnSpc>
              <a:spcPct val="90000"/>
            </a:lnSpc>
            <a:spcBef>
              <a:spcPct val="0"/>
            </a:spcBef>
            <a:spcAft>
              <a:spcPct val="15000"/>
            </a:spcAft>
            <a:buFont typeface="Courier New" panose="02070309020205020404" pitchFamily="49" charset="0"/>
            <a:buChar char="•"/>
          </a:pPr>
          <a:r>
            <a:rPr lang="en-US" sz="2000" b="1" kern="1200" dirty="0">
              <a:solidFill>
                <a:prstClr val="black">
                  <a:hueOff val="0"/>
                  <a:satOff val="0"/>
                  <a:lumOff val="0"/>
                  <a:alphaOff val="0"/>
                </a:prstClr>
              </a:solidFill>
              <a:latin typeface="Calibri" panose="020F0502020204030204"/>
              <a:ea typeface="+mn-ea"/>
              <a:cs typeface="+mn-cs"/>
            </a:rPr>
            <a:t>Surveyed Students</a:t>
          </a:r>
        </a:p>
      </dgm:t>
    </dgm:pt>
    <dgm:pt modelId="{39143253-1BD5-42F3-9DC0-84520904295E}" type="parTrans" cxnId="{C963E532-34F3-4FBD-BD37-DF3865C4CC8B}">
      <dgm:prSet/>
      <dgm:spPr/>
      <dgm:t>
        <a:bodyPr/>
        <a:lstStyle/>
        <a:p>
          <a:endParaRPr lang="en-US"/>
        </a:p>
      </dgm:t>
    </dgm:pt>
    <dgm:pt modelId="{114DE8F5-A4CB-46FC-92F0-10DE3DCA9F0E}" type="sibTrans" cxnId="{C963E532-34F3-4FBD-BD37-DF3865C4CC8B}">
      <dgm:prSet/>
      <dgm:spPr/>
      <dgm:t>
        <a:bodyPr/>
        <a:lstStyle/>
        <a:p>
          <a:endParaRPr lang="en-US"/>
        </a:p>
      </dgm:t>
    </dgm:pt>
    <dgm:pt modelId="{C1325A26-1C4D-40EB-9C39-6A5D81CEE7AD}">
      <dgm:prSet custT="1"/>
      <dgm:spPr/>
      <dgm:t>
        <a:bodyPr/>
        <a:lstStyle/>
        <a:p>
          <a:r>
            <a:rPr lang="en-US" sz="2000" b="1" dirty="0"/>
            <a:t>Sourced Volunteers</a:t>
          </a:r>
        </a:p>
      </dgm:t>
    </dgm:pt>
    <dgm:pt modelId="{5D69EBB3-2C71-4297-A632-EF96A5E24CDD}" type="parTrans" cxnId="{77E260E2-91BB-4F6B-9B63-FDF1CCD87094}">
      <dgm:prSet/>
      <dgm:spPr/>
      <dgm:t>
        <a:bodyPr/>
        <a:lstStyle/>
        <a:p>
          <a:endParaRPr lang="en-US"/>
        </a:p>
      </dgm:t>
    </dgm:pt>
    <dgm:pt modelId="{2325E525-7526-417D-8C34-59839A14A051}" type="sibTrans" cxnId="{77E260E2-91BB-4F6B-9B63-FDF1CCD87094}">
      <dgm:prSet/>
      <dgm:spPr/>
      <dgm:t>
        <a:bodyPr/>
        <a:lstStyle/>
        <a:p>
          <a:endParaRPr lang="en-US"/>
        </a:p>
      </dgm:t>
    </dgm:pt>
    <dgm:pt modelId="{EB348395-922C-4742-81DB-34EA1996D45D}">
      <dgm:prSet custT="1"/>
      <dgm:spPr/>
      <dgm:t>
        <a:bodyPr/>
        <a:lstStyle/>
        <a:p>
          <a:r>
            <a:rPr lang="en-US" sz="2000" b="1" dirty="0"/>
            <a:t>Application Deadline (June 1)</a:t>
          </a:r>
        </a:p>
      </dgm:t>
    </dgm:pt>
    <dgm:pt modelId="{EDCAB396-88DD-4421-A6AB-BC52BE384730}" type="parTrans" cxnId="{F33375E5-B55E-4CF2-96E5-14C52E5FD8A9}">
      <dgm:prSet/>
      <dgm:spPr/>
      <dgm:t>
        <a:bodyPr/>
        <a:lstStyle/>
        <a:p>
          <a:endParaRPr lang="en-US"/>
        </a:p>
      </dgm:t>
    </dgm:pt>
    <dgm:pt modelId="{75DDF892-6E44-4EC7-8C0E-5CED9243EB29}" type="sibTrans" cxnId="{F33375E5-B55E-4CF2-96E5-14C52E5FD8A9}">
      <dgm:prSet/>
      <dgm:spPr/>
      <dgm:t>
        <a:bodyPr/>
        <a:lstStyle/>
        <a:p>
          <a:endParaRPr lang="en-US"/>
        </a:p>
      </dgm:t>
    </dgm:pt>
    <dgm:pt modelId="{2B60917A-45AC-4A71-81E6-61CA3CD198A8}" type="pres">
      <dgm:prSet presAssocID="{5B0056F2-AB3C-4216-9DB9-A7FDFEE2153B}" presName="Name0" presStyleCnt="0">
        <dgm:presLayoutVars>
          <dgm:dir/>
          <dgm:animLvl val="lvl"/>
          <dgm:resizeHandles/>
        </dgm:presLayoutVars>
      </dgm:prSet>
      <dgm:spPr/>
    </dgm:pt>
    <dgm:pt modelId="{940B7E73-4F48-4CB2-AF16-FEE3A8A0EC52}" type="pres">
      <dgm:prSet presAssocID="{8F26B495-B2A2-4E0B-8FBB-653E4E03EA9A}" presName="linNode" presStyleCnt="0"/>
      <dgm:spPr/>
    </dgm:pt>
    <dgm:pt modelId="{5D177751-2C33-4D32-9648-FDD5914F9039}" type="pres">
      <dgm:prSet presAssocID="{8F26B495-B2A2-4E0B-8FBB-653E4E03EA9A}" presName="parentShp" presStyleLbl="node1" presStyleIdx="0" presStyleCnt="2" custLinFactNeighborX="-1775" custLinFactNeighborY="-4402">
        <dgm:presLayoutVars>
          <dgm:bulletEnabled val="1"/>
        </dgm:presLayoutVars>
      </dgm:prSet>
      <dgm:spPr/>
    </dgm:pt>
    <dgm:pt modelId="{C79BF89C-EABA-444C-8E52-1EC8C9AE4F2A}" type="pres">
      <dgm:prSet presAssocID="{8F26B495-B2A2-4E0B-8FBB-653E4E03EA9A}" presName="childShp" presStyleLbl="bgAccFollowNode1" presStyleIdx="0" presStyleCnt="2">
        <dgm:presLayoutVars>
          <dgm:bulletEnabled val="1"/>
        </dgm:presLayoutVars>
      </dgm:prSet>
      <dgm:spPr/>
    </dgm:pt>
    <dgm:pt modelId="{E3BDC9AF-AF2B-4199-A56D-88C9E2898D37}" type="pres">
      <dgm:prSet presAssocID="{89E1C317-3FFF-4D8D-8858-432FD58D6136}" presName="spacing" presStyleCnt="0"/>
      <dgm:spPr/>
    </dgm:pt>
    <dgm:pt modelId="{E371B90F-175A-49E4-B07F-BF2A34FBA24C}" type="pres">
      <dgm:prSet presAssocID="{34B9133C-9548-4EAC-A31F-82F2581110C1}" presName="linNode" presStyleCnt="0"/>
      <dgm:spPr/>
    </dgm:pt>
    <dgm:pt modelId="{50481A2C-2857-4566-A110-1F889B364D80}" type="pres">
      <dgm:prSet presAssocID="{34B9133C-9548-4EAC-A31F-82F2581110C1}" presName="parentShp" presStyleLbl="node1" presStyleIdx="1" presStyleCnt="2">
        <dgm:presLayoutVars>
          <dgm:bulletEnabled val="1"/>
        </dgm:presLayoutVars>
      </dgm:prSet>
      <dgm:spPr/>
    </dgm:pt>
    <dgm:pt modelId="{ACE9F194-E614-4976-97A9-074A447EC8F2}" type="pres">
      <dgm:prSet presAssocID="{34B9133C-9548-4EAC-A31F-82F2581110C1}" presName="childShp" presStyleLbl="bgAccFollowNode1" presStyleIdx="1" presStyleCnt="2">
        <dgm:presLayoutVars>
          <dgm:bulletEnabled val="1"/>
        </dgm:presLayoutVars>
      </dgm:prSet>
      <dgm:spPr/>
    </dgm:pt>
  </dgm:ptLst>
  <dgm:cxnLst>
    <dgm:cxn modelId="{D0AE2E01-EA62-4B4D-A46D-DF3098CA018C}" type="presOf" srcId="{91F4C17A-3995-4690-9079-C144857492E9}" destId="{C79BF89C-EABA-444C-8E52-1EC8C9AE4F2A}" srcOrd="0" destOrd="4" presId="urn:microsoft.com/office/officeart/2005/8/layout/vList6"/>
    <dgm:cxn modelId="{41D50B08-7134-472C-8492-5DE24F2BEE53}" type="presOf" srcId="{756DB79E-3F7F-4A5F-9A99-95A01D6A95F8}" destId="{C79BF89C-EABA-444C-8E52-1EC8C9AE4F2A}" srcOrd="0" destOrd="1" presId="urn:microsoft.com/office/officeart/2005/8/layout/vList6"/>
    <dgm:cxn modelId="{2CDA7419-98D4-47BC-A9F8-9F93147ECAC5}" type="presOf" srcId="{5B0056F2-AB3C-4216-9DB9-A7FDFEE2153B}" destId="{2B60917A-45AC-4A71-81E6-61CA3CD198A8}" srcOrd="0" destOrd="0" presId="urn:microsoft.com/office/officeart/2005/8/layout/vList6"/>
    <dgm:cxn modelId="{3508151B-8F39-4E41-BCC2-4B66BEC98511}" srcId="{8F26B495-B2A2-4E0B-8FBB-653E4E03EA9A}" destId="{91F4C17A-3995-4690-9079-C144857492E9}" srcOrd="1" destOrd="0" parTransId="{CA1E29E1-AD33-43B0-9529-C0A5B06CE4E0}" sibTransId="{A12AA52F-5D30-4635-AAB5-872B4932CE0A}"/>
    <dgm:cxn modelId="{2F1B4424-0FE8-4781-960D-E29C815337DA}" type="presOf" srcId="{E89A2995-E964-41F6-8E8B-3183D6208601}" destId="{ACE9F194-E614-4976-97A9-074A447EC8F2}" srcOrd="0" destOrd="2" presId="urn:microsoft.com/office/officeart/2005/8/layout/vList6"/>
    <dgm:cxn modelId="{C963E532-34F3-4FBD-BD37-DF3865C4CC8B}" srcId="{87334D5B-ED11-40DC-8771-21C0C640A3E0}" destId="{756DB79E-3F7F-4A5F-9A99-95A01D6A95F8}" srcOrd="0" destOrd="0" parTransId="{39143253-1BD5-42F3-9DC0-84520904295E}" sibTransId="{114DE8F5-A4CB-46FC-92F0-10DE3DCA9F0E}"/>
    <dgm:cxn modelId="{26884755-177A-4C06-A88E-BB4EF1B55C72}" srcId="{34B9133C-9548-4EAC-A31F-82F2581110C1}" destId="{FCDACDAA-86A6-4595-833E-C9D5D780D6F5}" srcOrd="0" destOrd="0" parTransId="{7C0387B8-A83B-4214-9800-C48152C27DE9}" sibTransId="{E0BF1A40-BD49-4F59-830C-C0BD2A2BC6C7}"/>
    <dgm:cxn modelId="{469D8873-2E7A-4DEC-A4A6-7E298E50D58E}" type="presOf" srcId="{8F26B495-B2A2-4E0B-8FBB-653E4E03EA9A}" destId="{5D177751-2C33-4D32-9648-FDD5914F9039}" srcOrd="0" destOrd="0" presId="urn:microsoft.com/office/officeart/2005/8/layout/vList6"/>
    <dgm:cxn modelId="{09E6577C-A578-4D49-800E-9F7404B0214E}" type="presOf" srcId="{7653C760-CBA3-4A2B-99E7-BD2440AF8492}" destId="{C79BF89C-EABA-444C-8E52-1EC8C9AE4F2A}" srcOrd="0" destOrd="3" presId="urn:microsoft.com/office/officeart/2005/8/layout/vList6"/>
    <dgm:cxn modelId="{1138BC88-EAAC-4376-8282-79661AFBCC87}" srcId="{87334D5B-ED11-40DC-8771-21C0C640A3E0}" destId="{7653C760-CBA3-4A2B-99E7-BD2440AF8492}" srcOrd="2" destOrd="0" parTransId="{0AA9F262-A985-4932-836E-F9C70405DE40}" sibTransId="{19C843D2-FD42-4C1A-8894-8E2BCC53CFEF}"/>
    <dgm:cxn modelId="{67DC609E-7F0B-44CD-9D76-E5ED1D1D410E}" srcId="{5B0056F2-AB3C-4216-9DB9-A7FDFEE2153B}" destId="{34B9133C-9548-4EAC-A31F-82F2581110C1}" srcOrd="1" destOrd="0" parTransId="{176174D4-F23B-470B-8FCE-F63214F76A32}" sibTransId="{AFE6D325-F71E-4150-BF0D-C3AD699D89FF}"/>
    <dgm:cxn modelId="{B6DBAEA4-FE3B-4C71-8117-F0B0DC707EF1}" type="presOf" srcId="{FCDACDAA-86A6-4595-833E-C9D5D780D6F5}" destId="{ACE9F194-E614-4976-97A9-074A447EC8F2}" srcOrd="0" destOrd="0" presId="urn:microsoft.com/office/officeart/2005/8/layout/vList6"/>
    <dgm:cxn modelId="{DD009DB3-197F-438B-B559-AAE42DF6239B}" type="presOf" srcId="{34B9133C-9548-4EAC-A31F-82F2581110C1}" destId="{50481A2C-2857-4566-A110-1F889B364D80}" srcOrd="0" destOrd="0" presId="urn:microsoft.com/office/officeart/2005/8/layout/vList6"/>
    <dgm:cxn modelId="{21F208D1-6652-439D-8ECE-301CFD4D7924}" type="presOf" srcId="{EB348395-922C-4742-81DB-34EA1996D45D}" destId="{ACE9F194-E614-4976-97A9-074A447EC8F2}" srcOrd="0" destOrd="3" presId="urn:microsoft.com/office/officeart/2005/8/layout/vList6"/>
    <dgm:cxn modelId="{77E260E2-91BB-4F6B-9B63-FDF1CCD87094}" srcId="{34B9133C-9548-4EAC-A31F-82F2581110C1}" destId="{C1325A26-1C4D-40EB-9C39-6A5D81CEE7AD}" srcOrd="1" destOrd="0" parTransId="{5D69EBB3-2C71-4297-A632-EF96A5E24CDD}" sibTransId="{2325E525-7526-417D-8C34-59839A14A051}"/>
    <dgm:cxn modelId="{F508DAE2-A572-4F1B-9CB4-7F4BFB9255E2}" type="presOf" srcId="{E3B8DE4E-59B9-42F0-A7E3-80D41A10AC1E}" destId="{C79BF89C-EABA-444C-8E52-1EC8C9AE4F2A}" srcOrd="0" destOrd="2" presId="urn:microsoft.com/office/officeart/2005/8/layout/vList6"/>
    <dgm:cxn modelId="{077830E4-76C3-4F38-B1D0-7D10EA008B33}" type="presOf" srcId="{C1325A26-1C4D-40EB-9C39-6A5D81CEE7AD}" destId="{ACE9F194-E614-4976-97A9-074A447EC8F2}" srcOrd="0" destOrd="1" presId="urn:microsoft.com/office/officeart/2005/8/layout/vList6"/>
    <dgm:cxn modelId="{F33375E5-B55E-4CF2-96E5-14C52E5FD8A9}" srcId="{34B9133C-9548-4EAC-A31F-82F2581110C1}" destId="{EB348395-922C-4742-81DB-34EA1996D45D}" srcOrd="3" destOrd="0" parTransId="{EDCAB396-88DD-4421-A6AB-BC52BE384730}" sibTransId="{75DDF892-6E44-4EC7-8C0E-5CED9243EB29}"/>
    <dgm:cxn modelId="{5052C7EE-8513-4D5D-A370-0A982FE2B1AC}" srcId="{34B9133C-9548-4EAC-A31F-82F2581110C1}" destId="{E89A2995-E964-41F6-8E8B-3183D6208601}" srcOrd="2" destOrd="0" parTransId="{95D0C844-D42F-44A7-98CA-9FEDB161BF07}" sibTransId="{1012D098-970F-410A-BA77-70C86F1FA982}"/>
    <dgm:cxn modelId="{1786B8F1-D6D6-413A-A34E-31CBA89051DD}" type="presOf" srcId="{87334D5B-ED11-40DC-8771-21C0C640A3E0}" destId="{C79BF89C-EABA-444C-8E52-1EC8C9AE4F2A}" srcOrd="0" destOrd="0" presId="urn:microsoft.com/office/officeart/2005/8/layout/vList6"/>
    <dgm:cxn modelId="{D8C842F2-D721-43BC-98E9-B927580CF033}" srcId="{8F26B495-B2A2-4E0B-8FBB-653E4E03EA9A}" destId="{87334D5B-ED11-40DC-8771-21C0C640A3E0}" srcOrd="0" destOrd="0" parTransId="{7B3DB197-21A1-4090-97AC-11B6F0E440CF}" sibTransId="{2B2C9F00-0100-47E9-9E5E-84CD9440E328}"/>
    <dgm:cxn modelId="{5834FAF4-97D4-468A-AAB8-247798CB6DBD}" srcId="{5B0056F2-AB3C-4216-9DB9-A7FDFEE2153B}" destId="{8F26B495-B2A2-4E0B-8FBB-653E4E03EA9A}" srcOrd="0" destOrd="0" parTransId="{B4B05EA7-C899-4B8E-BECA-83C16212F4F3}" sibTransId="{89E1C317-3FFF-4D8D-8858-432FD58D6136}"/>
    <dgm:cxn modelId="{C48F07FF-E121-4CBA-AE36-CF6E82D5FAF1}" srcId="{87334D5B-ED11-40DC-8771-21C0C640A3E0}" destId="{E3B8DE4E-59B9-42F0-A7E3-80D41A10AC1E}" srcOrd="1" destOrd="0" parTransId="{435A6D6D-B1B0-46E1-BA61-CF129CC3CE98}" sibTransId="{5692E03F-D197-4203-8091-F417A4750241}"/>
    <dgm:cxn modelId="{1BC8DB16-0CE8-43E0-B358-7CF78162ABC7}" type="presParOf" srcId="{2B60917A-45AC-4A71-81E6-61CA3CD198A8}" destId="{940B7E73-4F48-4CB2-AF16-FEE3A8A0EC52}" srcOrd="0" destOrd="0" presId="urn:microsoft.com/office/officeart/2005/8/layout/vList6"/>
    <dgm:cxn modelId="{C9A9530B-2EE5-45E3-B375-5329D3C97BD4}" type="presParOf" srcId="{940B7E73-4F48-4CB2-AF16-FEE3A8A0EC52}" destId="{5D177751-2C33-4D32-9648-FDD5914F9039}" srcOrd="0" destOrd="0" presId="urn:microsoft.com/office/officeart/2005/8/layout/vList6"/>
    <dgm:cxn modelId="{B018C502-4471-421E-9B34-C118194DF871}" type="presParOf" srcId="{940B7E73-4F48-4CB2-AF16-FEE3A8A0EC52}" destId="{C79BF89C-EABA-444C-8E52-1EC8C9AE4F2A}" srcOrd="1" destOrd="0" presId="urn:microsoft.com/office/officeart/2005/8/layout/vList6"/>
    <dgm:cxn modelId="{42580736-551A-4815-9782-20C9D51BDD15}" type="presParOf" srcId="{2B60917A-45AC-4A71-81E6-61CA3CD198A8}" destId="{E3BDC9AF-AF2B-4199-A56D-88C9E2898D37}" srcOrd="1" destOrd="0" presId="urn:microsoft.com/office/officeart/2005/8/layout/vList6"/>
    <dgm:cxn modelId="{A9D2EA71-B0A2-4F75-A62A-38063F203906}" type="presParOf" srcId="{2B60917A-45AC-4A71-81E6-61CA3CD198A8}" destId="{E371B90F-175A-49E4-B07F-BF2A34FBA24C}" srcOrd="2" destOrd="0" presId="urn:microsoft.com/office/officeart/2005/8/layout/vList6"/>
    <dgm:cxn modelId="{39104D03-094D-4709-8762-DC2FC1978708}" type="presParOf" srcId="{E371B90F-175A-49E4-B07F-BF2A34FBA24C}" destId="{50481A2C-2857-4566-A110-1F889B364D80}" srcOrd="0" destOrd="0" presId="urn:microsoft.com/office/officeart/2005/8/layout/vList6"/>
    <dgm:cxn modelId="{F58CFADE-E9F5-41CD-919B-474E1676C494}" type="presParOf" srcId="{E371B90F-175A-49E4-B07F-BF2A34FBA24C}" destId="{ACE9F194-E614-4976-97A9-074A447EC8F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C7368C-A461-452C-AFD0-4B02D58E8B6E}"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4278CCAC-586A-4D2B-9463-B990C01D1375}">
      <dgm:prSet custT="1"/>
      <dgm:spPr/>
      <dgm:t>
        <a:bodyPr/>
        <a:lstStyle/>
        <a:p>
          <a:r>
            <a:rPr lang="en-US" sz="2800" b="1" dirty="0"/>
            <a:t>631</a:t>
          </a:r>
        </a:p>
        <a:p>
          <a:r>
            <a:rPr lang="en-US" sz="2600" b="1" dirty="0"/>
            <a:t> </a:t>
          </a:r>
          <a:r>
            <a:rPr lang="en-US" sz="2600" b="0" dirty="0"/>
            <a:t>Student Applications Received</a:t>
          </a:r>
        </a:p>
      </dgm:t>
    </dgm:pt>
    <dgm:pt modelId="{E99C31DA-819F-43DD-B243-AF99D075B561}" type="parTrans" cxnId="{7E095D13-2989-4DBA-AE37-36F9E8C95F3F}">
      <dgm:prSet/>
      <dgm:spPr/>
      <dgm:t>
        <a:bodyPr/>
        <a:lstStyle/>
        <a:p>
          <a:endParaRPr lang="en-US"/>
        </a:p>
      </dgm:t>
    </dgm:pt>
    <dgm:pt modelId="{9EF8D130-0088-4FA9-AA8A-50544E421154}" type="sibTrans" cxnId="{7E095D13-2989-4DBA-AE37-36F9E8C95F3F}">
      <dgm:prSet/>
      <dgm:spPr/>
      <dgm:t>
        <a:bodyPr/>
        <a:lstStyle/>
        <a:p>
          <a:endParaRPr lang="en-US"/>
        </a:p>
      </dgm:t>
    </dgm:pt>
    <dgm:pt modelId="{8579EEEC-207D-45C5-BB6C-B0C20EA4DF4A}">
      <dgm:prSet custT="1"/>
      <dgm:spPr/>
      <dgm:t>
        <a:bodyPr/>
        <a:lstStyle/>
        <a:p>
          <a:r>
            <a:rPr lang="en-US" sz="2800" b="1" dirty="0"/>
            <a:t>176 </a:t>
          </a:r>
        </a:p>
        <a:p>
          <a:r>
            <a:rPr lang="en-US" sz="2200" dirty="0"/>
            <a:t>Admitted into program due to cancelled internship</a:t>
          </a:r>
        </a:p>
      </dgm:t>
    </dgm:pt>
    <dgm:pt modelId="{C1B48F6F-233C-43CE-B1F6-90FF643599DA}" type="parTrans" cxnId="{C1612771-D01B-4727-972F-EFB1FB5F2F37}">
      <dgm:prSet/>
      <dgm:spPr/>
      <dgm:t>
        <a:bodyPr/>
        <a:lstStyle/>
        <a:p>
          <a:endParaRPr lang="en-US"/>
        </a:p>
      </dgm:t>
    </dgm:pt>
    <dgm:pt modelId="{FDEC8D53-6165-4939-A133-861120FD1C79}" type="sibTrans" cxnId="{C1612771-D01B-4727-972F-EFB1FB5F2F37}">
      <dgm:prSet/>
      <dgm:spPr/>
      <dgm:t>
        <a:bodyPr/>
        <a:lstStyle/>
        <a:p>
          <a:endParaRPr lang="en-US"/>
        </a:p>
      </dgm:t>
    </dgm:pt>
    <dgm:pt modelId="{900F4BDE-AE1E-48E7-AE2C-038EBC49E323}">
      <dgm:prSet custT="1"/>
      <dgm:spPr/>
      <dgm:t>
        <a:bodyPr/>
        <a:lstStyle/>
        <a:p>
          <a:r>
            <a:rPr lang="en-US" sz="2800" b="1" dirty="0"/>
            <a:t>455</a:t>
          </a:r>
          <a:r>
            <a:rPr lang="en-US" sz="2800" dirty="0"/>
            <a:t> </a:t>
          </a:r>
        </a:p>
        <a:p>
          <a:r>
            <a:rPr lang="en-US" sz="2000" dirty="0"/>
            <a:t>Invited to participate in CAS Student Central Independent Summer Program </a:t>
          </a:r>
        </a:p>
      </dgm:t>
    </dgm:pt>
    <dgm:pt modelId="{2392EDE9-2595-4E61-8DD2-C15063897A56}" type="parTrans" cxnId="{B420777C-3A09-4CE4-AA44-2F716FA00A41}">
      <dgm:prSet/>
      <dgm:spPr/>
      <dgm:t>
        <a:bodyPr/>
        <a:lstStyle/>
        <a:p>
          <a:endParaRPr lang="en-US"/>
        </a:p>
      </dgm:t>
    </dgm:pt>
    <dgm:pt modelId="{4D84EC20-26A6-4838-9EA2-212BE10D24E0}" type="sibTrans" cxnId="{B420777C-3A09-4CE4-AA44-2F716FA00A41}">
      <dgm:prSet/>
      <dgm:spPr/>
      <dgm:t>
        <a:bodyPr/>
        <a:lstStyle/>
        <a:p>
          <a:endParaRPr lang="en-US"/>
        </a:p>
      </dgm:t>
    </dgm:pt>
    <dgm:pt modelId="{11EC0DE0-34FE-498A-AC1C-94B571AB01D3}" type="pres">
      <dgm:prSet presAssocID="{D4C7368C-A461-452C-AFD0-4B02D58E8B6E}" presName="CompostProcess" presStyleCnt="0">
        <dgm:presLayoutVars>
          <dgm:dir/>
          <dgm:resizeHandles val="exact"/>
        </dgm:presLayoutVars>
      </dgm:prSet>
      <dgm:spPr/>
    </dgm:pt>
    <dgm:pt modelId="{4536156E-EA12-41AB-BF6B-0DF16354F6CD}" type="pres">
      <dgm:prSet presAssocID="{D4C7368C-A461-452C-AFD0-4B02D58E8B6E}" presName="arrow" presStyleLbl="bgShp" presStyleIdx="0" presStyleCnt="1"/>
      <dgm:spPr/>
    </dgm:pt>
    <dgm:pt modelId="{BD0053B2-0271-4B2C-BDDF-14C42E11FC06}" type="pres">
      <dgm:prSet presAssocID="{D4C7368C-A461-452C-AFD0-4B02D58E8B6E}" presName="linearProcess" presStyleCnt="0"/>
      <dgm:spPr/>
    </dgm:pt>
    <dgm:pt modelId="{9417A444-5471-4CAF-9F04-2CAA2469FBA9}" type="pres">
      <dgm:prSet presAssocID="{4278CCAC-586A-4D2B-9463-B990C01D1375}" presName="textNode" presStyleLbl="node1" presStyleIdx="0" presStyleCnt="3">
        <dgm:presLayoutVars>
          <dgm:bulletEnabled val="1"/>
        </dgm:presLayoutVars>
      </dgm:prSet>
      <dgm:spPr/>
    </dgm:pt>
    <dgm:pt modelId="{5C55D745-862C-4C23-97DD-5E7BD72AB8E4}" type="pres">
      <dgm:prSet presAssocID="{9EF8D130-0088-4FA9-AA8A-50544E421154}" presName="sibTrans" presStyleCnt="0"/>
      <dgm:spPr/>
    </dgm:pt>
    <dgm:pt modelId="{C7B313F7-AD8B-4331-B071-D7B5827E225A}" type="pres">
      <dgm:prSet presAssocID="{8579EEEC-207D-45C5-BB6C-B0C20EA4DF4A}" presName="textNode" presStyleLbl="node1" presStyleIdx="1" presStyleCnt="3">
        <dgm:presLayoutVars>
          <dgm:bulletEnabled val="1"/>
        </dgm:presLayoutVars>
      </dgm:prSet>
      <dgm:spPr/>
    </dgm:pt>
    <dgm:pt modelId="{4250D4C9-38E3-494B-B1E1-FAEB22AE2B5F}" type="pres">
      <dgm:prSet presAssocID="{FDEC8D53-6165-4939-A133-861120FD1C79}" presName="sibTrans" presStyleCnt="0"/>
      <dgm:spPr/>
    </dgm:pt>
    <dgm:pt modelId="{A0D9DB8F-815D-449A-9FCD-ED7F00FA6408}" type="pres">
      <dgm:prSet presAssocID="{900F4BDE-AE1E-48E7-AE2C-038EBC49E323}" presName="textNode" presStyleLbl="node1" presStyleIdx="2" presStyleCnt="3">
        <dgm:presLayoutVars>
          <dgm:bulletEnabled val="1"/>
        </dgm:presLayoutVars>
      </dgm:prSet>
      <dgm:spPr/>
    </dgm:pt>
  </dgm:ptLst>
  <dgm:cxnLst>
    <dgm:cxn modelId="{7E095D13-2989-4DBA-AE37-36F9E8C95F3F}" srcId="{D4C7368C-A461-452C-AFD0-4B02D58E8B6E}" destId="{4278CCAC-586A-4D2B-9463-B990C01D1375}" srcOrd="0" destOrd="0" parTransId="{E99C31DA-819F-43DD-B243-AF99D075B561}" sibTransId="{9EF8D130-0088-4FA9-AA8A-50544E421154}"/>
    <dgm:cxn modelId="{75D37724-E039-494F-87D3-4D8D72EB8AD6}" type="presOf" srcId="{8579EEEC-207D-45C5-BB6C-B0C20EA4DF4A}" destId="{C7B313F7-AD8B-4331-B071-D7B5827E225A}" srcOrd="0" destOrd="0" presId="urn:microsoft.com/office/officeart/2005/8/layout/hProcess9"/>
    <dgm:cxn modelId="{5A325753-4813-4A88-80C1-0438E85806A3}" type="presOf" srcId="{900F4BDE-AE1E-48E7-AE2C-038EBC49E323}" destId="{A0D9DB8F-815D-449A-9FCD-ED7F00FA6408}" srcOrd="0" destOrd="0" presId="urn:microsoft.com/office/officeart/2005/8/layout/hProcess9"/>
    <dgm:cxn modelId="{C1612771-D01B-4727-972F-EFB1FB5F2F37}" srcId="{D4C7368C-A461-452C-AFD0-4B02D58E8B6E}" destId="{8579EEEC-207D-45C5-BB6C-B0C20EA4DF4A}" srcOrd="1" destOrd="0" parTransId="{C1B48F6F-233C-43CE-B1F6-90FF643599DA}" sibTransId="{FDEC8D53-6165-4939-A133-861120FD1C79}"/>
    <dgm:cxn modelId="{B420777C-3A09-4CE4-AA44-2F716FA00A41}" srcId="{D4C7368C-A461-452C-AFD0-4B02D58E8B6E}" destId="{900F4BDE-AE1E-48E7-AE2C-038EBC49E323}" srcOrd="2" destOrd="0" parTransId="{2392EDE9-2595-4E61-8DD2-C15063897A56}" sibTransId="{4D84EC20-26A6-4838-9EA2-212BE10D24E0}"/>
    <dgm:cxn modelId="{5C8A12A1-0B25-46AC-8792-E503E4A1FCFD}" type="presOf" srcId="{4278CCAC-586A-4D2B-9463-B990C01D1375}" destId="{9417A444-5471-4CAF-9F04-2CAA2469FBA9}" srcOrd="0" destOrd="0" presId="urn:microsoft.com/office/officeart/2005/8/layout/hProcess9"/>
    <dgm:cxn modelId="{9BF9D7D5-77E9-426E-95CD-459089BCFC57}" type="presOf" srcId="{D4C7368C-A461-452C-AFD0-4B02D58E8B6E}" destId="{11EC0DE0-34FE-498A-AC1C-94B571AB01D3}" srcOrd="0" destOrd="0" presId="urn:microsoft.com/office/officeart/2005/8/layout/hProcess9"/>
    <dgm:cxn modelId="{50946D62-38A4-486B-85AA-5943E4F712A0}" type="presParOf" srcId="{11EC0DE0-34FE-498A-AC1C-94B571AB01D3}" destId="{4536156E-EA12-41AB-BF6B-0DF16354F6CD}" srcOrd="0" destOrd="0" presId="urn:microsoft.com/office/officeart/2005/8/layout/hProcess9"/>
    <dgm:cxn modelId="{35E7D813-5D17-47B0-BC58-C9B8DEE009E3}" type="presParOf" srcId="{11EC0DE0-34FE-498A-AC1C-94B571AB01D3}" destId="{BD0053B2-0271-4B2C-BDDF-14C42E11FC06}" srcOrd="1" destOrd="0" presId="urn:microsoft.com/office/officeart/2005/8/layout/hProcess9"/>
    <dgm:cxn modelId="{A905ACB0-53C8-4E94-975E-8C86F716A966}" type="presParOf" srcId="{BD0053B2-0271-4B2C-BDDF-14C42E11FC06}" destId="{9417A444-5471-4CAF-9F04-2CAA2469FBA9}" srcOrd="0" destOrd="0" presId="urn:microsoft.com/office/officeart/2005/8/layout/hProcess9"/>
    <dgm:cxn modelId="{416CF7C5-F2D4-490A-AC5F-33A3CD7D7DD0}" type="presParOf" srcId="{BD0053B2-0271-4B2C-BDDF-14C42E11FC06}" destId="{5C55D745-862C-4C23-97DD-5E7BD72AB8E4}" srcOrd="1" destOrd="0" presId="urn:microsoft.com/office/officeart/2005/8/layout/hProcess9"/>
    <dgm:cxn modelId="{A91D1870-D3B9-43A2-878D-07F068B3595E}" type="presParOf" srcId="{BD0053B2-0271-4B2C-BDDF-14C42E11FC06}" destId="{C7B313F7-AD8B-4331-B071-D7B5827E225A}" srcOrd="2" destOrd="0" presId="urn:microsoft.com/office/officeart/2005/8/layout/hProcess9"/>
    <dgm:cxn modelId="{C3143ABD-E2E8-43C9-BC66-E816FE469584}" type="presParOf" srcId="{BD0053B2-0271-4B2C-BDDF-14C42E11FC06}" destId="{4250D4C9-38E3-494B-B1E1-FAEB22AE2B5F}" srcOrd="3" destOrd="0" presId="urn:microsoft.com/office/officeart/2005/8/layout/hProcess9"/>
    <dgm:cxn modelId="{FB149798-DA51-40D7-ABFD-108959B42ED5}" type="presParOf" srcId="{BD0053B2-0271-4B2C-BDDF-14C42E11FC06}" destId="{A0D9DB8F-815D-449A-9FCD-ED7F00FA640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0F045A-21D8-4291-9FB7-42270B3B5633}"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45AF67C8-8B07-4E8C-938A-519ACF4FFAC7}">
      <dgm:prSet/>
      <dgm:spPr/>
      <dgm:t>
        <a:bodyPr/>
        <a:lstStyle/>
        <a:p>
          <a:r>
            <a:rPr lang="en-US"/>
            <a:t>8 weekly modules (June 15-August 7)</a:t>
          </a:r>
        </a:p>
      </dgm:t>
    </dgm:pt>
    <dgm:pt modelId="{3324D661-9B24-4683-856C-AE02BCFB876E}" type="parTrans" cxnId="{E6A1E67A-F05D-4D86-98AD-2CDA822ED5D6}">
      <dgm:prSet/>
      <dgm:spPr/>
      <dgm:t>
        <a:bodyPr/>
        <a:lstStyle/>
        <a:p>
          <a:endParaRPr lang="en-US"/>
        </a:p>
      </dgm:t>
    </dgm:pt>
    <dgm:pt modelId="{B67B7F18-66F1-4B99-B9D2-79F66BACEB35}" type="sibTrans" cxnId="{E6A1E67A-F05D-4D86-98AD-2CDA822ED5D6}">
      <dgm:prSet/>
      <dgm:spPr/>
      <dgm:t>
        <a:bodyPr/>
        <a:lstStyle/>
        <a:p>
          <a:endParaRPr lang="en-US"/>
        </a:p>
      </dgm:t>
    </dgm:pt>
    <dgm:pt modelId="{85B8D278-0A7E-4168-82C5-BE29A096A1D3}">
      <dgm:prSet/>
      <dgm:spPr/>
      <dgm:t>
        <a:bodyPr/>
        <a:lstStyle/>
        <a:p>
          <a:r>
            <a:rPr lang="en-US" dirty="0"/>
            <a:t>P&amp;C Topics (Ratemaking, Reserving, Predictive Modeling, Data Visualization)</a:t>
          </a:r>
        </a:p>
      </dgm:t>
    </dgm:pt>
    <dgm:pt modelId="{1CCA306C-F271-4FFE-8728-DD4AAD62B4F1}" type="parTrans" cxnId="{58E2E903-61CA-4AAC-AB88-6881C291CF67}">
      <dgm:prSet/>
      <dgm:spPr/>
      <dgm:t>
        <a:bodyPr/>
        <a:lstStyle/>
        <a:p>
          <a:endParaRPr lang="en-US"/>
        </a:p>
      </dgm:t>
    </dgm:pt>
    <dgm:pt modelId="{564148EE-32C5-4E61-AF6E-446B0F0C9836}" type="sibTrans" cxnId="{58E2E903-61CA-4AAC-AB88-6881C291CF67}">
      <dgm:prSet/>
      <dgm:spPr/>
      <dgm:t>
        <a:bodyPr/>
        <a:lstStyle/>
        <a:p>
          <a:endParaRPr lang="en-US"/>
        </a:p>
      </dgm:t>
    </dgm:pt>
    <dgm:pt modelId="{95FF811F-BB12-437B-9BE3-3FFF3E1DCC95}">
      <dgm:prSet/>
      <dgm:spPr/>
      <dgm:t>
        <a:bodyPr/>
        <a:lstStyle/>
        <a:p>
          <a:r>
            <a:rPr lang="en-US"/>
            <a:t>Technical and Soft Skill Development (Excel, Presentation, Interview, Networking)</a:t>
          </a:r>
        </a:p>
      </dgm:t>
    </dgm:pt>
    <dgm:pt modelId="{544E6EB9-D06B-43F4-84A1-BE1E0A7965E8}" type="parTrans" cxnId="{1E1D810F-A678-479D-B865-0BB987082347}">
      <dgm:prSet/>
      <dgm:spPr/>
      <dgm:t>
        <a:bodyPr/>
        <a:lstStyle/>
        <a:p>
          <a:endParaRPr lang="en-US"/>
        </a:p>
      </dgm:t>
    </dgm:pt>
    <dgm:pt modelId="{B44A7FF2-535A-4B4A-9248-F01FD9D3D3C7}" type="sibTrans" cxnId="{1E1D810F-A678-479D-B865-0BB987082347}">
      <dgm:prSet/>
      <dgm:spPr/>
      <dgm:t>
        <a:bodyPr/>
        <a:lstStyle/>
        <a:p>
          <a:endParaRPr lang="en-US"/>
        </a:p>
      </dgm:t>
    </dgm:pt>
    <dgm:pt modelId="{D5F0EC52-001E-458F-9DFC-0DC49B142AC0}">
      <dgm:prSet/>
      <dgm:spPr/>
      <dgm:t>
        <a:bodyPr/>
        <a:lstStyle/>
        <a:p>
          <a:r>
            <a:rPr lang="en-US"/>
            <a:t>Weekly mentor/student cohort videoconferences </a:t>
          </a:r>
        </a:p>
      </dgm:t>
    </dgm:pt>
    <dgm:pt modelId="{F08DE8AC-8F18-46E4-B1AA-C8D90D38AF21}" type="parTrans" cxnId="{D0BFE0DF-A5D2-43D8-AF22-5389D420A4B3}">
      <dgm:prSet/>
      <dgm:spPr/>
      <dgm:t>
        <a:bodyPr/>
        <a:lstStyle/>
        <a:p>
          <a:endParaRPr lang="en-US"/>
        </a:p>
      </dgm:t>
    </dgm:pt>
    <dgm:pt modelId="{A91BDEEF-B120-4AAE-94C0-3DE28C3B822C}" type="sibTrans" cxnId="{D0BFE0DF-A5D2-43D8-AF22-5389D420A4B3}">
      <dgm:prSet/>
      <dgm:spPr/>
      <dgm:t>
        <a:bodyPr/>
        <a:lstStyle/>
        <a:p>
          <a:endParaRPr lang="en-US"/>
        </a:p>
      </dgm:t>
    </dgm:pt>
    <dgm:pt modelId="{F2B30B12-9E40-4444-AB48-3EA2B735809B}">
      <dgm:prSet/>
      <dgm:spPr/>
      <dgm:t>
        <a:bodyPr/>
        <a:lstStyle/>
        <a:p>
          <a:r>
            <a:rPr lang="en-US"/>
            <a:t>Culminates with a case competition </a:t>
          </a:r>
        </a:p>
      </dgm:t>
    </dgm:pt>
    <dgm:pt modelId="{00131737-B000-4F9D-9422-A307403DBB93}" type="parTrans" cxnId="{1C71C845-03BA-492C-8FD8-0DC584FFA0F9}">
      <dgm:prSet/>
      <dgm:spPr/>
      <dgm:t>
        <a:bodyPr/>
        <a:lstStyle/>
        <a:p>
          <a:endParaRPr lang="en-US"/>
        </a:p>
      </dgm:t>
    </dgm:pt>
    <dgm:pt modelId="{D78D3BD6-108C-4165-8A5A-C910FB5B06CB}" type="sibTrans" cxnId="{1C71C845-03BA-492C-8FD8-0DC584FFA0F9}">
      <dgm:prSet/>
      <dgm:spPr/>
      <dgm:t>
        <a:bodyPr/>
        <a:lstStyle/>
        <a:p>
          <a:endParaRPr lang="en-US"/>
        </a:p>
      </dgm:t>
    </dgm:pt>
    <dgm:pt modelId="{CFFC4A57-C874-41B2-8DF0-D93667719C85}">
      <dgm:prSet/>
      <dgm:spPr/>
      <dgm:t>
        <a:bodyPr/>
        <a:lstStyle/>
        <a:p>
          <a:r>
            <a:rPr lang="en-US"/>
            <a:t>Participants to be Awarded Certification of Completion</a:t>
          </a:r>
        </a:p>
      </dgm:t>
    </dgm:pt>
    <dgm:pt modelId="{7621408E-27BC-4B42-AAE9-B8D6FA2ED884}" type="parTrans" cxnId="{BC5BAE8B-1DF8-4DD7-A24C-C7C2D6583B8F}">
      <dgm:prSet/>
      <dgm:spPr/>
      <dgm:t>
        <a:bodyPr/>
        <a:lstStyle/>
        <a:p>
          <a:endParaRPr lang="en-US"/>
        </a:p>
      </dgm:t>
    </dgm:pt>
    <dgm:pt modelId="{1F577E33-A92F-4745-AA38-390B5CEEEE79}" type="sibTrans" cxnId="{BC5BAE8B-1DF8-4DD7-A24C-C7C2D6583B8F}">
      <dgm:prSet/>
      <dgm:spPr/>
      <dgm:t>
        <a:bodyPr/>
        <a:lstStyle/>
        <a:p>
          <a:endParaRPr lang="en-US"/>
        </a:p>
      </dgm:t>
    </dgm:pt>
    <dgm:pt modelId="{E3D5DD0B-8C5F-4C57-9979-14D1F855104E}" type="pres">
      <dgm:prSet presAssocID="{B30F045A-21D8-4291-9FB7-42270B3B5633}" presName="Name0" presStyleCnt="0">
        <dgm:presLayoutVars>
          <dgm:dir/>
          <dgm:resizeHandles val="exact"/>
        </dgm:presLayoutVars>
      </dgm:prSet>
      <dgm:spPr/>
    </dgm:pt>
    <dgm:pt modelId="{68F73FD4-1F8E-4482-9436-B692B7216885}" type="pres">
      <dgm:prSet presAssocID="{45AF67C8-8B07-4E8C-938A-519ACF4FFAC7}" presName="node" presStyleLbl="node1" presStyleIdx="0" presStyleCnt="6">
        <dgm:presLayoutVars>
          <dgm:bulletEnabled val="1"/>
        </dgm:presLayoutVars>
      </dgm:prSet>
      <dgm:spPr/>
    </dgm:pt>
    <dgm:pt modelId="{EBFCFABD-2B13-4DE5-B189-5A7AC863CFED}" type="pres">
      <dgm:prSet presAssocID="{B67B7F18-66F1-4B99-B9D2-79F66BACEB35}" presName="sibTrans" presStyleLbl="sibTrans1D1" presStyleIdx="0" presStyleCnt="5"/>
      <dgm:spPr/>
    </dgm:pt>
    <dgm:pt modelId="{C443A6F6-AD48-47C7-9788-D9898302929C}" type="pres">
      <dgm:prSet presAssocID="{B67B7F18-66F1-4B99-B9D2-79F66BACEB35}" presName="connectorText" presStyleLbl="sibTrans1D1" presStyleIdx="0" presStyleCnt="5"/>
      <dgm:spPr/>
    </dgm:pt>
    <dgm:pt modelId="{88535104-6F21-4B57-A54B-6BF42A267167}" type="pres">
      <dgm:prSet presAssocID="{85B8D278-0A7E-4168-82C5-BE29A096A1D3}" presName="node" presStyleLbl="node1" presStyleIdx="1" presStyleCnt="6">
        <dgm:presLayoutVars>
          <dgm:bulletEnabled val="1"/>
        </dgm:presLayoutVars>
      </dgm:prSet>
      <dgm:spPr/>
    </dgm:pt>
    <dgm:pt modelId="{DFD426E3-F711-49E3-943A-211A9C6C5759}" type="pres">
      <dgm:prSet presAssocID="{564148EE-32C5-4E61-AF6E-446B0F0C9836}" presName="sibTrans" presStyleLbl="sibTrans1D1" presStyleIdx="1" presStyleCnt="5"/>
      <dgm:spPr/>
    </dgm:pt>
    <dgm:pt modelId="{157FA40F-22ED-4B15-8967-387CCB9A49B7}" type="pres">
      <dgm:prSet presAssocID="{564148EE-32C5-4E61-AF6E-446B0F0C9836}" presName="connectorText" presStyleLbl="sibTrans1D1" presStyleIdx="1" presStyleCnt="5"/>
      <dgm:spPr/>
    </dgm:pt>
    <dgm:pt modelId="{46013EA1-28EA-4EF8-982A-39B7230DB324}" type="pres">
      <dgm:prSet presAssocID="{95FF811F-BB12-437B-9BE3-3FFF3E1DCC95}" presName="node" presStyleLbl="node1" presStyleIdx="2" presStyleCnt="6">
        <dgm:presLayoutVars>
          <dgm:bulletEnabled val="1"/>
        </dgm:presLayoutVars>
      </dgm:prSet>
      <dgm:spPr/>
    </dgm:pt>
    <dgm:pt modelId="{B6BA282E-184B-464A-83ED-3DABA7895CBD}" type="pres">
      <dgm:prSet presAssocID="{B44A7FF2-535A-4B4A-9248-F01FD9D3D3C7}" presName="sibTrans" presStyleLbl="sibTrans1D1" presStyleIdx="2" presStyleCnt="5"/>
      <dgm:spPr/>
    </dgm:pt>
    <dgm:pt modelId="{67E6A5EA-F0B7-4FEB-B838-33B2EFBD5DE5}" type="pres">
      <dgm:prSet presAssocID="{B44A7FF2-535A-4B4A-9248-F01FD9D3D3C7}" presName="connectorText" presStyleLbl="sibTrans1D1" presStyleIdx="2" presStyleCnt="5"/>
      <dgm:spPr/>
    </dgm:pt>
    <dgm:pt modelId="{20D89157-C1E6-412F-8068-66263000C336}" type="pres">
      <dgm:prSet presAssocID="{D5F0EC52-001E-458F-9DFC-0DC49B142AC0}" presName="node" presStyleLbl="node1" presStyleIdx="3" presStyleCnt="6">
        <dgm:presLayoutVars>
          <dgm:bulletEnabled val="1"/>
        </dgm:presLayoutVars>
      </dgm:prSet>
      <dgm:spPr/>
    </dgm:pt>
    <dgm:pt modelId="{AECEB53E-930C-4A35-8677-23B114C87A09}" type="pres">
      <dgm:prSet presAssocID="{A91BDEEF-B120-4AAE-94C0-3DE28C3B822C}" presName="sibTrans" presStyleLbl="sibTrans1D1" presStyleIdx="3" presStyleCnt="5"/>
      <dgm:spPr/>
    </dgm:pt>
    <dgm:pt modelId="{6A66B629-6F8E-44D3-95E7-CC7D5AC9A4D0}" type="pres">
      <dgm:prSet presAssocID="{A91BDEEF-B120-4AAE-94C0-3DE28C3B822C}" presName="connectorText" presStyleLbl="sibTrans1D1" presStyleIdx="3" presStyleCnt="5"/>
      <dgm:spPr/>
    </dgm:pt>
    <dgm:pt modelId="{954DD336-1FD0-4202-8AC1-F8BDCD0C57B5}" type="pres">
      <dgm:prSet presAssocID="{F2B30B12-9E40-4444-AB48-3EA2B735809B}" presName="node" presStyleLbl="node1" presStyleIdx="4" presStyleCnt="6">
        <dgm:presLayoutVars>
          <dgm:bulletEnabled val="1"/>
        </dgm:presLayoutVars>
      </dgm:prSet>
      <dgm:spPr/>
    </dgm:pt>
    <dgm:pt modelId="{88A05A21-DCFB-47E0-9B55-4E123084A3BC}" type="pres">
      <dgm:prSet presAssocID="{D78D3BD6-108C-4165-8A5A-C910FB5B06CB}" presName="sibTrans" presStyleLbl="sibTrans1D1" presStyleIdx="4" presStyleCnt="5"/>
      <dgm:spPr/>
    </dgm:pt>
    <dgm:pt modelId="{D1F62F2C-42A3-43F7-A2B9-0E51A4D1B517}" type="pres">
      <dgm:prSet presAssocID="{D78D3BD6-108C-4165-8A5A-C910FB5B06CB}" presName="connectorText" presStyleLbl="sibTrans1D1" presStyleIdx="4" presStyleCnt="5"/>
      <dgm:spPr/>
    </dgm:pt>
    <dgm:pt modelId="{551CC1F6-8E90-4421-A993-98C0CE796790}" type="pres">
      <dgm:prSet presAssocID="{CFFC4A57-C874-41B2-8DF0-D93667719C85}" presName="node" presStyleLbl="node1" presStyleIdx="5" presStyleCnt="6">
        <dgm:presLayoutVars>
          <dgm:bulletEnabled val="1"/>
        </dgm:presLayoutVars>
      </dgm:prSet>
      <dgm:spPr/>
    </dgm:pt>
  </dgm:ptLst>
  <dgm:cxnLst>
    <dgm:cxn modelId="{C72E9000-63D2-4531-B39D-172E9D36D763}" type="presOf" srcId="{95FF811F-BB12-437B-9BE3-3FFF3E1DCC95}" destId="{46013EA1-28EA-4EF8-982A-39B7230DB324}" srcOrd="0" destOrd="0" presId="urn:microsoft.com/office/officeart/2016/7/layout/RepeatingBendingProcessNew"/>
    <dgm:cxn modelId="{76025901-7F2C-438B-84BB-9D06A46DBE68}" type="presOf" srcId="{45AF67C8-8B07-4E8C-938A-519ACF4FFAC7}" destId="{68F73FD4-1F8E-4482-9436-B692B7216885}" srcOrd="0" destOrd="0" presId="urn:microsoft.com/office/officeart/2016/7/layout/RepeatingBendingProcessNew"/>
    <dgm:cxn modelId="{58E2E903-61CA-4AAC-AB88-6881C291CF67}" srcId="{B30F045A-21D8-4291-9FB7-42270B3B5633}" destId="{85B8D278-0A7E-4168-82C5-BE29A096A1D3}" srcOrd="1" destOrd="0" parTransId="{1CCA306C-F271-4FFE-8728-DD4AAD62B4F1}" sibTransId="{564148EE-32C5-4E61-AF6E-446B0F0C9836}"/>
    <dgm:cxn modelId="{E3267F06-8BEE-445B-A2D6-B3D0A2E8F3E2}" type="presOf" srcId="{B67B7F18-66F1-4B99-B9D2-79F66BACEB35}" destId="{C443A6F6-AD48-47C7-9788-D9898302929C}" srcOrd="1" destOrd="0" presId="urn:microsoft.com/office/officeart/2016/7/layout/RepeatingBendingProcessNew"/>
    <dgm:cxn modelId="{CD26420E-AA3C-4FCF-944C-4E4C14E455A2}" type="presOf" srcId="{A91BDEEF-B120-4AAE-94C0-3DE28C3B822C}" destId="{AECEB53E-930C-4A35-8677-23B114C87A09}" srcOrd="0" destOrd="0" presId="urn:microsoft.com/office/officeart/2016/7/layout/RepeatingBendingProcessNew"/>
    <dgm:cxn modelId="{1E1D810F-A678-479D-B865-0BB987082347}" srcId="{B30F045A-21D8-4291-9FB7-42270B3B5633}" destId="{95FF811F-BB12-437B-9BE3-3FFF3E1DCC95}" srcOrd="2" destOrd="0" parTransId="{544E6EB9-D06B-43F4-84A1-BE1E0A7965E8}" sibTransId="{B44A7FF2-535A-4B4A-9248-F01FD9D3D3C7}"/>
    <dgm:cxn modelId="{1BD3163F-B1A1-4186-AAD7-44A07DD084B1}" type="presOf" srcId="{B30F045A-21D8-4291-9FB7-42270B3B5633}" destId="{E3D5DD0B-8C5F-4C57-9979-14D1F855104E}" srcOrd="0" destOrd="0" presId="urn:microsoft.com/office/officeart/2016/7/layout/RepeatingBendingProcessNew"/>
    <dgm:cxn modelId="{73ADF140-EDE4-47B4-A4EE-7B245E3E2488}" type="presOf" srcId="{A91BDEEF-B120-4AAE-94C0-3DE28C3B822C}" destId="{6A66B629-6F8E-44D3-95E7-CC7D5AC9A4D0}" srcOrd="1" destOrd="0" presId="urn:microsoft.com/office/officeart/2016/7/layout/RepeatingBendingProcessNew"/>
    <dgm:cxn modelId="{324EC242-FCA2-4965-879C-809DBDDE610B}" type="presOf" srcId="{F2B30B12-9E40-4444-AB48-3EA2B735809B}" destId="{954DD336-1FD0-4202-8AC1-F8BDCD0C57B5}" srcOrd="0" destOrd="0" presId="urn:microsoft.com/office/officeart/2016/7/layout/RepeatingBendingProcessNew"/>
    <dgm:cxn modelId="{1C71C845-03BA-492C-8FD8-0DC584FFA0F9}" srcId="{B30F045A-21D8-4291-9FB7-42270B3B5633}" destId="{F2B30B12-9E40-4444-AB48-3EA2B735809B}" srcOrd="4" destOrd="0" parTransId="{00131737-B000-4F9D-9422-A307403DBB93}" sibTransId="{D78D3BD6-108C-4165-8A5A-C910FB5B06CB}"/>
    <dgm:cxn modelId="{C683B946-9609-4C54-844F-7EE940B1AF6A}" type="presOf" srcId="{B44A7FF2-535A-4B4A-9248-F01FD9D3D3C7}" destId="{B6BA282E-184B-464A-83ED-3DABA7895CBD}" srcOrd="0" destOrd="0" presId="urn:microsoft.com/office/officeart/2016/7/layout/RepeatingBendingProcessNew"/>
    <dgm:cxn modelId="{E65CBE4B-E6C2-4368-906C-0787C048371C}" type="presOf" srcId="{564148EE-32C5-4E61-AF6E-446B0F0C9836}" destId="{DFD426E3-F711-49E3-943A-211A9C6C5759}" srcOrd="0" destOrd="0" presId="urn:microsoft.com/office/officeart/2016/7/layout/RepeatingBendingProcessNew"/>
    <dgm:cxn modelId="{538CFE58-4886-44DD-B133-04D847D3A3DC}" type="presOf" srcId="{D78D3BD6-108C-4165-8A5A-C910FB5B06CB}" destId="{88A05A21-DCFB-47E0-9B55-4E123084A3BC}" srcOrd="0" destOrd="0" presId="urn:microsoft.com/office/officeart/2016/7/layout/RepeatingBendingProcessNew"/>
    <dgm:cxn modelId="{6003885F-066F-4FEA-B476-CF4C4025A4D8}" type="presOf" srcId="{CFFC4A57-C874-41B2-8DF0-D93667719C85}" destId="{551CC1F6-8E90-4421-A993-98C0CE796790}" srcOrd="0" destOrd="0" presId="urn:microsoft.com/office/officeart/2016/7/layout/RepeatingBendingProcessNew"/>
    <dgm:cxn modelId="{4F92ED63-BCBD-4AFA-A725-E6C56658E850}" type="presOf" srcId="{D5F0EC52-001E-458F-9DFC-0DC49B142AC0}" destId="{20D89157-C1E6-412F-8068-66263000C336}" srcOrd="0" destOrd="0" presId="urn:microsoft.com/office/officeart/2016/7/layout/RepeatingBendingProcessNew"/>
    <dgm:cxn modelId="{E6A1E67A-F05D-4D86-98AD-2CDA822ED5D6}" srcId="{B30F045A-21D8-4291-9FB7-42270B3B5633}" destId="{45AF67C8-8B07-4E8C-938A-519ACF4FFAC7}" srcOrd="0" destOrd="0" parTransId="{3324D661-9B24-4683-856C-AE02BCFB876E}" sibTransId="{B67B7F18-66F1-4B99-B9D2-79F66BACEB35}"/>
    <dgm:cxn modelId="{BC5BAE8B-1DF8-4DD7-A24C-C7C2D6583B8F}" srcId="{B30F045A-21D8-4291-9FB7-42270B3B5633}" destId="{CFFC4A57-C874-41B2-8DF0-D93667719C85}" srcOrd="5" destOrd="0" parTransId="{7621408E-27BC-4B42-AAE9-B8D6FA2ED884}" sibTransId="{1F577E33-A92F-4745-AA38-390B5CEEEE79}"/>
    <dgm:cxn modelId="{08CB3CA4-CA86-440B-BE6C-1262D7C42BA7}" type="presOf" srcId="{B44A7FF2-535A-4B4A-9248-F01FD9D3D3C7}" destId="{67E6A5EA-F0B7-4FEB-B838-33B2EFBD5DE5}" srcOrd="1" destOrd="0" presId="urn:microsoft.com/office/officeart/2016/7/layout/RepeatingBendingProcessNew"/>
    <dgm:cxn modelId="{A18538AD-38BC-4888-884B-B87FE1F0A357}" type="presOf" srcId="{D78D3BD6-108C-4165-8A5A-C910FB5B06CB}" destId="{D1F62F2C-42A3-43F7-A2B9-0E51A4D1B517}" srcOrd="1" destOrd="0" presId="urn:microsoft.com/office/officeart/2016/7/layout/RepeatingBendingProcessNew"/>
    <dgm:cxn modelId="{84403BAE-FC06-4E27-B3D9-4B93A5466B8B}" type="presOf" srcId="{B67B7F18-66F1-4B99-B9D2-79F66BACEB35}" destId="{EBFCFABD-2B13-4DE5-B189-5A7AC863CFED}" srcOrd="0" destOrd="0" presId="urn:microsoft.com/office/officeart/2016/7/layout/RepeatingBendingProcessNew"/>
    <dgm:cxn modelId="{2CD12BB1-E474-403D-BCD0-2D5E888F9E6F}" type="presOf" srcId="{85B8D278-0A7E-4168-82C5-BE29A096A1D3}" destId="{88535104-6F21-4B57-A54B-6BF42A267167}" srcOrd="0" destOrd="0" presId="urn:microsoft.com/office/officeart/2016/7/layout/RepeatingBendingProcessNew"/>
    <dgm:cxn modelId="{BE47F8D7-3923-47FA-B920-B0F1B1D1325A}" type="presOf" srcId="{564148EE-32C5-4E61-AF6E-446B0F0C9836}" destId="{157FA40F-22ED-4B15-8967-387CCB9A49B7}" srcOrd="1" destOrd="0" presId="urn:microsoft.com/office/officeart/2016/7/layout/RepeatingBendingProcessNew"/>
    <dgm:cxn modelId="{D0BFE0DF-A5D2-43D8-AF22-5389D420A4B3}" srcId="{B30F045A-21D8-4291-9FB7-42270B3B5633}" destId="{D5F0EC52-001E-458F-9DFC-0DC49B142AC0}" srcOrd="3" destOrd="0" parTransId="{F08DE8AC-8F18-46E4-B1AA-C8D90D38AF21}" sibTransId="{A91BDEEF-B120-4AAE-94C0-3DE28C3B822C}"/>
    <dgm:cxn modelId="{4C1F09C6-1DEF-4764-8193-78C9F557D3DD}" type="presParOf" srcId="{E3D5DD0B-8C5F-4C57-9979-14D1F855104E}" destId="{68F73FD4-1F8E-4482-9436-B692B7216885}" srcOrd="0" destOrd="0" presId="urn:microsoft.com/office/officeart/2016/7/layout/RepeatingBendingProcessNew"/>
    <dgm:cxn modelId="{8D247EF8-300E-479E-8E95-ED784E5E6D83}" type="presParOf" srcId="{E3D5DD0B-8C5F-4C57-9979-14D1F855104E}" destId="{EBFCFABD-2B13-4DE5-B189-5A7AC863CFED}" srcOrd="1" destOrd="0" presId="urn:microsoft.com/office/officeart/2016/7/layout/RepeatingBendingProcessNew"/>
    <dgm:cxn modelId="{A548CE88-7048-4597-A111-080D3FAF69F2}" type="presParOf" srcId="{EBFCFABD-2B13-4DE5-B189-5A7AC863CFED}" destId="{C443A6F6-AD48-47C7-9788-D9898302929C}" srcOrd="0" destOrd="0" presId="urn:microsoft.com/office/officeart/2016/7/layout/RepeatingBendingProcessNew"/>
    <dgm:cxn modelId="{EB68DE49-5C4E-4F32-ABE7-5452B2C4ECC5}" type="presParOf" srcId="{E3D5DD0B-8C5F-4C57-9979-14D1F855104E}" destId="{88535104-6F21-4B57-A54B-6BF42A267167}" srcOrd="2" destOrd="0" presId="urn:microsoft.com/office/officeart/2016/7/layout/RepeatingBendingProcessNew"/>
    <dgm:cxn modelId="{F3A908B8-0D52-408E-B3BA-5CD593615726}" type="presParOf" srcId="{E3D5DD0B-8C5F-4C57-9979-14D1F855104E}" destId="{DFD426E3-F711-49E3-943A-211A9C6C5759}" srcOrd="3" destOrd="0" presId="urn:microsoft.com/office/officeart/2016/7/layout/RepeatingBendingProcessNew"/>
    <dgm:cxn modelId="{DD76AEEC-CBA5-4025-B71B-8971E8512475}" type="presParOf" srcId="{DFD426E3-F711-49E3-943A-211A9C6C5759}" destId="{157FA40F-22ED-4B15-8967-387CCB9A49B7}" srcOrd="0" destOrd="0" presId="urn:microsoft.com/office/officeart/2016/7/layout/RepeatingBendingProcessNew"/>
    <dgm:cxn modelId="{8D5648AC-277F-44F8-A3B4-734DCC0858CE}" type="presParOf" srcId="{E3D5DD0B-8C5F-4C57-9979-14D1F855104E}" destId="{46013EA1-28EA-4EF8-982A-39B7230DB324}" srcOrd="4" destOrd="0" presId="urn:microsoft.com/office/officeart/2016/7/layout/RepeatingBendingProcessNew"/>
    <dgm:cxn modelId="{BDD21D3E-E7F3-4EC8-91E0-F99787A0DDA1}" type="presParOf" srcId="{E3D5DD0B-8C5F-4C57-9979-14D1F855104E}" destId="{B6BA282E-184B-464A-83ED-3DABA7895CBD}" srcOrd="5" destOrd="0" presId="urn:microsoft.com/office/officeart/2016/7/layout/RepeatingBendingProcessNew"/>
    <dgm:cxn modelId="{2F21AD56-8D7E-4AFF-833A-CB1ABAC860D3}" type="presParOf" srcId="{B6BA282E-184B-464A-83ED-3DABA7895CBD}" destId="{67E6A5EA-F0B7-4FEB-B838-33B2EFBD5DE5}" srcOrd="0" destOrd="0" presId="urn:microsoft.com/office/officeart/2016/7/layout/RepeatingBendingProcessNew"/>
    <dgm:cxn modelId="{F8B6B008-93FF-4456-B742-EBA4512AB746}" type="presParOf" srcId="{E3D5DD0B-8C5F-4C57-9979-14D1F855104E}" destId="{20D89157-C1E6-412F-8068-66263000C336}" srcOrd="6" destOrd="0" presId="urn:microsoft.com/office/officeart/2016/7/layout/RepeatingBendingProcessNew"/>
    <dgm:cxn modelId="{B1D33246-2FAD-4412-9AC9-69556B01B9A1}" type="presParOf" srcId="{E3D5DD0B-8C5F-4C57-9979-14D1F855104E}" destId="{AECEB53E-930C-4A35-8677-23B114C87A09}" srcOrd="7" destOrd="0" presId="urn:microsoft.com/office/officeart/2016/7/layout/RepeatingBendingProcessNew"/>
    <dgm:cxn modelId="{4F2A4145-2BB0-45E1-B290-3B5D8D3EA004}" type="presParOf" srcId="{AECEB53E-930C-4A35-8677-23B114C87A09}" destId="{6A66B629-6F8E-44D3-95E7-CC7D5AC9A4D0}" srcOrd="0" destOrd="0" presId="urn:microsoft.com/office/officeart/2016/7/layout/RepeatingBendingProcessNew"/>
    <dgm:cxn modelId="{E1F5DCC7-9201-4D08-AD16-020E2AE3EDFF}" type="presParOf" srcId="{E3D5DD0B-8C5F-4C57-9979-14D1F855104E}" destId="{954DD336-1FD0-4202-8AC1-F8BDCD0C57B5}" srcOrd="8" destOrd="0" presId="urn:microsoft.com/office/officeart/2016/7/layout/RepeatingBendingProcessNew"/>
    <dgm:cxn modelId="{6B344B2E-0971-4A59-BA10-57A2DB7FEF0B}" type="presParOf" srcId="{E3D5DD0B-8C5F-4C57-9979-14D1F855104E}" destId="{88A05A21-DCFB-47E0-9B55-4E123084A3BC}" srcOrd="9" destOrd="0" presId="urn:microsoft.com/office/officeart/2016/7/layout/RepeatingBendingProcessNew"/>
    <dgm:cxn modelId="{FBE0E118-A738-4411-9121-D4F39CE62A25}" type="presParOf" srcId="{88A05A21-DCFB-47E0-9B55-4E123084A3BC}" destId="{D1F62F2C-42A3-43F7-A2B9-0E51A4D1B517}" srcOrd="0" destOrd="0" presId="urn:microsoft.com/office/officeart/2016/7/layout/RepeatingBendingProcessNew"/>
    <dgm:cxn modelId="{26BAEBDE-FDCD-4A48-8924-5EDAFD0EDA49}" type="presParOf" srcId="{E3D5DD0B-8C5F-4C57-9979-14D1F855104E}" destId="{551CC1F6-8E90-4421-A993-98C0CE796790}"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989974-1AD0-4340-89CC-D3A3CCB16D80}"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US"/>
        </a:p>
      </dgm:t>
    </dgm:pt>
    <dgm:pt modelId="{DD53AEE8-BB39-4082-93FB-50E1AACE9F5A}">
      <dgm:prSet/>
      <dgm:spPr/>
      <dgm:t>
        <a:bodyPr/>
        <a:lstStyle/>
        <a:p>
          <a:r>
            <a:rPr lang="en-US" b="1"/>
            <a:t>Mondays:</a:t>
          </a:r>
          <a:r>
            <a:rPr lang="en-US"/>
            <a:t> Live webinar on assigned topic at 1 p.m. ET/12 p.m. CT/10 a.m. PT (recorded for those unable to make scheduled time) </a:t>
          </a:r>
        </a:p>
      </dgm:t>
    </dgm:pt>
    <dgm:pt modelId="{D44F3225-8EDE-47EE-A68D-B3F86D485EA5}" type="parTrans" cxnId="{35742A36-8DFC-40D9-BF81-0FD70302DA3C}">
      <dgm:prSet/>
      <dgm:spPr/>
      <dgm:t>
        <a:bodyPr/>
        <a:lstStyle/>
        <a:p>
          <a:endParaRPr lang="en-US"/>
        </a:p>
      </dgm:t>
    </dgm:pt>
    <dgm:pt modelId="{AA902B00-2692-4189-ABCF-3AB73C7D1C77}" type="sibTrans" cxnId="{35742A36-8DFC-40D9-BF81-0FD70302DA3C}">
      <dgm:prSet/>
      <dgm:spPr/>
      <dgm:t>
        <a:bodyPr/>
        <a:lstStyle/>
        <a:p>
          <a:endParaRPr lang="en-US"/>
        </a:p>
      </dgm:t>
    </dgm:pt>
    <dgm:pt modelId="{53462717-078A-46A0-BCE8-0A86DDFF74E4}">
      <dgm:prSet/>
      <dgm:spPr/>
      <dgm:t>
        <a:bodyPr/>
        <a:lstStyle/>
        <a:p>
          <a:r>
            <a:rPr lang="en-US" b="1"/>
            <a:t>Tuesday/Wednesday:</a:t>
          </a:r>
          <a:r>
            <a:rPr lang="en-US" u="sng"/>
            <a:t> </a:t>
          </a:r>
          <a:endParaRPr lang="en-US"/>
        </a:p>
      </dgm:t>
    </dgm:pt>
    <dgm:pt modelId="{AEABA7D3-F9CC-4F20-AA53-AF2B55C08FB0}" type="parTrans" cxnId="{AFBB0C59-9A68-4338-93EB-F821A2C51FA1}">
      <dgm:prSet/>
      <dgm:spPr/>
      <dgm:t>
        <a:bodyPr/>
        <a:lstStyle/>
        <a:p>
          <a:endParaRPr lang="en-US"/>
        </a:p>
      </dgm:t>
    </dgm:pt>
    <dgm:pt modelId="{D470BA1D-8FD7-4B85-9B05-4CD3BD2BBEAD}" type="sibTrans" cxnId="{AFBB0C59-9A68-4338-93EB-F821A2C51FA1}">
      <dgm:prSet/>
      <dgm:spPr/>
      <dgm:t>
        <a:bodyPr/>
        <a:lstStyle/>
        <a:p>
          <a:endParaRPr lang="en-US"/>
        </a:p>
      </dgm:t>
    </dgm:pt>
    <dgm:pt modelId="{A50F41CA-0B70-48CF-A4D0-82AC03182A8B}">
      <dgm:prSet/>
      <dgm:spPr/>
      <dgm:t>
        <a:bodyPr/>
        <a:lstStyle/>
        <a:p>
          <a:r>
            <a:rPr lang="en-US"/>
            <a:t>Work through assignments including watching other recorded presentations</a:t>
          </a:r>
        </a:p>
      </dgm:t>
    </dgm:pt>
    <dgm:pt modelId="{3662195B-A27C-49FD-ABD8-F599BDD6D634}" type="parTrans" cxnId="{64B3B75E-58A3-4FA1-AC65-197C90F58F31}">
      <dgm:prSet/>
      <dgm:spPr/>
      <dgm:t>
        <a:bodyPr/>
        <a:lstStyle/>
        <a:p>
          <a:endParaRPr lang="en-US"/>
        </a:p>
      </dgm:t>
    </dgm:pt>
    <dgm:pt modelId="{67CAE3F8-DF1D-456A-93A1-8364DAA03504}" type="sibTrans" cxnId="{64B3B75E-58A3-4FA1-AC65-197C90F58F31}">
      <dgm:prSet/>
      <dgm:spPr/>
      <dgm:t>
        <a:bodyPr/>
        <a:lstStyle/>
        <a:p>
          <a:endParaRPr lang="en-US"/>
        </a:p>
      </dgm:t>
    </dgm:pt>
    <dgm:pt modelId="{96D5AB6A-9C4C-4A88-99ED-B6F22CFC7FBE}">
      <dgm:prSet/>
      <dgm:spPr/>
      <dgm:t>
        <a:bodyPr/>
        <a:lstStyle/>
        <a:p>
          <a:r>
            <a:rPr lang="en-US"/>
            <a:t>Optional Student Cohort Meetings </a:t>
          </a:r>
        </a:p>
      </dgm:t>
    </dgm:pt>
    <dgm:pt modelId="{1DA5A99A-94DF-432E-82D4-EE4C81A616AF}" type="parTrans" cxnId="{29F85E8F-C6D8-4B9E-9A27-995BFCA7F1F0}">
      <dgm:prSet/>
      <dgm:spPr/>
      <dgm:t>
        <a:bodyPr/>
        <a:lstStyle/>
        <a:p>
          <a:endParaRPr lang="en-US"/>
        </a:p>
      </dgm:t>
    </dgm:pt>
    <dgm:pt modelId="{ACAEB7AF-C998-43BA-8F69-FD49DDA8BBFB}" type="sibTrans" cxnId="{29F85E8F-C6D8-4B9E-9A27-995BFCA7F1F0}">
      <dgm:prSet/>
      <dgm:spPr/>
      <dgm:t>
        <a:bodyPr/>
        <a:lstStyle/>
        <a:p>
          <a:endParaRPr lang="en-US"/>
        </a:p>
      </dgm:t>
    </dgm:pt>
    <dgm:pt modelId="{F661622E-77E3-478B-8EE7-3FEBFAFCB49F}">
      <dgm:prSet/>
      <dgm:spPr/>
      <dgm:t>
        <a:bodyPr/>
        <a:lstStyle/>
        <a:p>
          <a:r>
            <a:rPr lang="en-US" b="1"/>
            <a:t>Thursday or Friday</a:t>
          </a:r>
          <a:r>
            <a:rPr lang="en-US"/>
            <a:t>: Mentor and student cohort weekly videoconference (up to one hour)</a:t>
          </a:r>
        </a:p>
      </dgm:t>
    </dgm:pt>
    <dgm:pt modelId="{D92D5A73-A3AE-4DA4-96C3-BD00AEA3325D}" type="parTrans" cxnId="{D254812A-B4B0-4DB5-A265-E0F21E672145}">
      <dgm:prSet/>
      <dgm:spPr/>
      <dgm:t>
        <a:bodyPr/>
        <a:lstStyle/>
        <a:p>
          <a:endParaRPr lang="en-US"/>
        </a:p>
      </dgm:t>
    </dgm:pt>
    <dgm:pt modelId="{AFB07DFC-A221-429C-BD75-8B3B0700B40E}" type="sibTrans" cxnId="{D254812A-B4B0-4DB5-A265-E0F21E672145}">
      <dgm:prSet/>
      <dgm:spPr/>
      <dgm:t>
        <a:bodyPr/>
        <a:lstStyle/>
        <a:p>
          <a:endParaRPr lang="en-US"/>
        </a:p>
      </dgm:t>
    </dgm:pt>
    <dgm:pt modelId="{11E28CEB-206E-4C80-A621-2F35DF9AF05D}" type="pres">
      <dgm:prSet presAssocID="{40989974-1AD0-4340-89CC-D3A3CCB16D80}" presName="CompostProcess" presStyleCnt="0">
        <dgm:presLayoutVars>
          <dgm:dir/>
          <dgm:resizeHandles val="exact"/>
        </dgm:presLayoutVars>
      </dgm:prSet>
      <dgm:spPr/>
    </dgm:pt>
    <dgm:pt modelId="{4AC6E1D4-463D-422D-9F12-F75A1A589D7B}" type="pres">
      <dgm:prSet presAssocID="{40989974-1AD0-4340-89CC-D3A3CCB16D80}" presName="arrow" presStyleLbl="bgShp" presStyleIdx="0" presStyleCnt="1"/>
      <dgm:spPr/>
    </dgm:pt>
    <dgm:pt modelId="{4C652AAF-F51C-4E27-A024-F0AAAA9E9E8C}" type="pres">
      <dgm:prSet presAssocID="{40989974-1AD0-4340-89CC-D3A3CCB16D80}" presName="linearProcess" presStyleCnt="0"/>
      <dgm:spPr/>
    </dgm:pt>
    <dgm:pt modelId="{9F3D5046-497A-4DB4-B075-258A0EB4BF91}" type="pres">
      <dgm:prSet presAssocID="{DD53AEE8-BB39-4082-93FB-50E1AACE9F5A}" presName="textNode" presStyleLbl="node1" presStyleIdx="0" presStyleCnt="3">
        <dgm:presLayoutVars>
          <dgm:bulletEnabled val="1"/>
        </dgm:presLayoutVars>
      </dgm:prSet>
      <dgm:spPr/>
    </dgm:pt>
    <dgm:pt modelId="{22CAE111-5F8B-4458-A145-F7D10CBADC4D}" type="pres">
      <dgm:prSet presAssocID="{AA902B00-2692-4189-ABCF-3AB73C7D1C77}" presName="sibTrans" presStyleCnt="0"/>
      <dgm:spPr/>
    </dgm:pt>
    <dgm:pt modelId="{CB05D743-75B1-4956-A869-C5B21E4EC80D}" type="pres">
      <dgm:prSet presAssocID="{53462717-078A-46A0-BCE8-0A86DDFF74E4}" presName="textNode" presStyleLbl="node1" presStyleIdx="1" presStyleCnt="3">
        <dgm:presLayoutVars>
          <dgm:bulletEnabled val="1"/>
        </dgm:presLayoutVars>
      </dgm:prSet>
      <dgm:spPr/>
    </dgm:pt>
    <dgm:pt modelId="{D4AD78EB-A017-4566-B3FE-A05D95792816}" type="pres">
      <dgm:prSet presAssocID="{D470BA1D-8FD7-4B85-9B05-4CD3BD2BBEAD}" presName="sibTrans" presStyleCnt="0"/>
      <dgm:spPr/>
    </dgm:pt>
    <dgm:pt modelId="{ADC8ADC4-3281-4269-B9B2-A71808FB9874}" type="pres">
      <dgm:prSet presAssocID="{F661622E-77E3-478B-8EE7-3FEBFAFCB49F}" presName="textNode" presStyleLbl="node1" presStyleIdx="2" presStyleCnt="3">
        <dgm:presLayoutVars>
          <dgm:bulletEnabled val="1"/>
        </dgm:presLayoutVars>
      </dgm:prSet>
      <dgm:spPr/>
    </dgm:pt>
  </dgm:ptLst>
  <dgm:cxnLst>
    <dgm:cxn modelId="{E5EE9C1F-3376-4B6A-A6E5-85DBF2A3E755}" type="presOf" srcId="{53462717-078A-46A0-BCE8-0A86DDFF74E4}" destId="{CB05D743-75B1-4956-A869-C5B21E4EC80D}" srcOrd="0" destOrd="0" presId="urn:microsoft.com/office/officeart/2005/8/layout/hProcess9"/>
    <dgm:cxn modelId="{D254812A-B4B0-4DB5-A265-E0F21E672145}" srcId="{40989974-1AD0-4340-89CC-D3A3CCB16D80}" destId="{F661622E-77E3-478B-8EE7-3FEBFAFCB49F}" srcOrd="2" destOrd="0" parTransId="{D92D5A73-A3AE-4DA4-96C3-BD00AEA3325D}" sibTransId="{AFB07DFC-A221-429C-BD75-8B3B0700B40E}"/>
    <dgm:cxn modelId="{35742A36-8DFC-40D9-BF81-0FD70302DA3C}" srcId="{40989974-1AD0-4340-89CC-D3A3CCB16D80}" destId="{DD53AEE8-BB39-4082-93FB-50E1AACE9F5A}" srcOrd="0" destOrd="0" parTransId="{D44F3225-8EDE-47EE-A68D-B3F86D485EA5}" sibTransId="{AA902B00-2692-4189-ABCF-3AB73C7D1C77}"/>
    <dgm:cxn modelId="{AFBB0C59-9A68-4338-93EB-F821A2C51FA1}" srcId="{40989974-1AD0-4340-89CC-D3A3CCB16D80}" destId="{53462717-078A-46A0-BCE8-0A86DDFF74E4}" srcOrd="1" destOrd="0" parTransId="{AEABA7D3-F9CC-4F20-AA53-AF2B55C08FB0}" sibTransId="{D470BA1D-8FD7-4B85-9B05-4CD3BD2BBEAD}"/>
    <dgm:cxn modelId="{64B3B75E-58A3-4FA1-AC65-197C90F58F31}" srcId="{53462717-078A-46A0-BCE8-0A86DDFF74E4}" destId="{A50F41CA-0B70-48CF-A4D0-82AC03182A8B}" srcOrd="0" destOrd="0" parTransId="{3662195B-A27C-49FD-ABD8-F599BDD6D634}" sibTransId="{67CAE3F8-DF1D-456A-93A1-8364DAA03504}"/>
    <dgm:cxn modelId="{F70F2584-19AD-4E6B-9402-AF85755BF8AF}" type="presOf" srcId="{40989974-1AD0-4340-89CC-D3A3CCB16D80}" destId="{11E28CEB-206E-4C80-A621-2F35DF9AF05D}" srcOrd="0" destOrd="0" presId="urn:microsoft.com/office/officeart/2005/8/layout/hProcess9"/>
    <dgm:cxn modelId="{1CC5DC86-725D-4F31-84C7-48C9ADFCA4EC}" type="presOf" srcId="{F661622E-77E3-478B-8EE7-3FEBFAFCB49F}" destId="{ADC8ADC4-3281-4269-B9B2-A71808FB9874}" srcOrd="0" destOrd="0" presId="urn:microsoft.com/office/officeart/2005/8/layout/hProcess9"/>
    <dgm:cxn modelId="{29F85E8F-C6D8-4B9E-9A27-995BFCA7F1F0}" srcId="{53462717-078A-46A0-BCE8-0A86DDFF74E4}" destId="{96D5AB6A-9C4C-4A88-99ED-B6F22CFC7FBE}" srcOrd="1" destOrd="0" parTransId="{1DA5A99A-94DF-432E-82D4-EE4C81A616AF}" sibTransId="{ACAEB7AF-C998-43BA-8F69-FD49DDA8BBFB}"/>
    <dgm:cxn modelId="{E8A7DDE2-CA48-4C95-BF5A-45A342315CC5}" type="presOf" srcId="{DD53AEE8-BB39-4082-93FB-50E1AACE9F5A}" destId="{9F3D5046-497A-4DB4-B075-258A0EB4BF91}" srcOrd="0" destOrd="0" presId="urn:microsoft.com/office/officeart/2005/8/layout/hProcess9"/>
    <dgm:cxn modelId="{E33C5BE7-C07F-4D03-B261-BB4839F958EC}" type="presOf" srcId="{96D5AB6A-9C4C-4A88-99ED-B6F22CFC7FBE}" destId="{CB05D743-75B1-4956-A869-C5B21E4EC80D}" srcOrd="0" destOrd="2" presId="urn:microsoft.com/office/officeart/2005/8/layout/hProcess9"/>
    <dgm:cxn modelId="{C6DF38F7-4817-402A-9248-10F4ACB11452}" type="presOf" srcId="{A50F41CA-0B70-48CF-A4D0-82AC03182A8B}" destId="{CB05D743-75B1-4956-A869-C5B21E4EC80D}" srcOrd="0" destOrd="1" presId="urn:microsoft.com/office/officeart/2005/8/layout/hProcess9"/>
    <dgm:cxn modelId="{4934FAA1-3F8E-44E2-ADBB-62B8B1C084E3}" type="presParOf" srcId="{11E28CEB-206E-4C80-A621-2F35DF9AF05D}" destId="{4AC6E1D4-463D-422D-9F12-F75A1A589D7B}" srcOrd="0" destOrd="0" presId="urn:microsoft.com/office/officeart/2005/8/layout/hProcess9"/>
    <dgm:cxn modelId="{055DD3D4-D6F4-4283-9944-9E8D3556D23F}" type="presParOf" srcId="{11E28CEB-206E-4C80-A621-2F35DF9AF05D}" destId="{4C652AAF-F51C-4E27-A024-F0AAAA9E9E8C}" srcOrd="1" destOrd="0" presId="urn:microsoft.com/office/officeart/2005/8/layout/hProcess9"/>
    <dgm:cxn modelId="{EC29D872-EF80-48A6-AF81-65E388F5A979}" type="presParOf" srcId="{4C652AAF-F51C-4E27-A024-F0AAAA9E9E8C}" destId="{9F3D5046-497A-4DB4-B075-258A0EB4BF91}" srcOrd="0" destOrd="0" presId="urn:microsoft.com/office/officeart/2005/8/layout/hProcess9"/>
    <dgm:cxn modelId="{41866BEA-5D6C-4F40-9A39-92DF18CF8D2A}" type="presParOf" srcId="{4C652AAF-F51C-4E27-A024-F0AAAA9E9E8C}" destId="{22CAE111-5F8B-4458-A145-F7D10CBADC4D}" srcOrd="1" destOrd="0" presId="urn:microsoft.com/office/officeart/2005/8/layout/hProcess9"/>
    <dgm:cxn modelId="{6E7A1137-9B73-49B5-B892-A9291617F89C}" type="presParOf" srcId="{4C652AAF-F51C-4E27-A024-F0AAAA9E9E8C}" destId="{CB05D743-75B1-4956-A869-C5B21E4EC80D}" srcOrd="2" destOrd="0" presId="urn:microsoft.com/office/officeart/2005/8/layout/hProcess9"/>
    <dgm:cxn modelId="{70AB4F0A-A345-4A6F-AFC0-43ADD38F2F7A}" type="presParOf" srcId="{4C652AAF-F51C-4E27-A024-F0AAAA9E9E8C}" destId="{D4AD78EB-A017-4566-B3FE-A05D95792816}" srcOrd="3" destOrd="0" presId="urn:microsoft.com/office/officeart/2005/8/layout/hProcess9"/>
    <dgm:cxn modelId="{F5788A74-2183-4CCF-BB1C-4DD11A3D5ECA}" type="presParOf" srcId="{4C652AAF-F51C-4E27-A024-F0AAAA9E9E8C}" destId="{ADC8ADC4-3281-4269-B9B2-A71808FB9874}"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0F045A-21D8-4291-9FB7-42270B3B5633}"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45AF67C8-8B07-4E8C-938A-519ACF4FFAC7}">
      <dgm:prSet/>
      <dgm:spPr/>
      <dgm:t>
        <a:bodyPr/>
        <a:lstStyle/>
        <a:p>
          <a:r>
            <a:rPr lang="en-US" dirty="0"/>
            <a:t>6 weekly modules    (June 29-August 7)</a:t>
          </a:r>
        </a:p>
      </dgm:t>
    </dgm:pt>
    <dgm:pt modelId="{3324D661-9B24-4683-856C-AE02BCFB876E}" type="parTrans" cxnId="{E6A1E67A-F05D-4D86-98AD-2CDA822ED5D6}">
      <dgm:prSet/>
      <dgm:spPr/>
      <dgm:t>
        <a:bodyPr/>
        <a:lstStyle/>
        <a:p>
          <a:endParaRPr lang="en-US"/>
        </a:p>
      </dgm:t>
    </dgm:pt>
    <dgm:pt modelId="{B67B7F18-66F1-4B99-B9D2-79F66BACEB35}" type="sibTrans" cxnId="{E6A1E67A-F05D-4D86-98AD-2CDA822ED5D6}">
      <dgm:prSet/>
      <dgm:spPr/>
      <dgm:t>
        <a:bodyPr/>
        <a:lstStyle/>
        <a:p>
          <a:endParaRPr lang="en-US"/>
        </a:p>
      </dgm:t>
    </dgm:pt>
    <dgm:pt modelId="{85B8D278-0A7E-4168-82C5-BE29A096A1D3}">
      <dgm:prSet/>
      <dgm:spPr/>
      <dgm:t>
        <a:bodyPr/>
        <a:lstStyle/>
        <a:p>
          <a:r>
            <a:rPr lang="en-US" dirty="0"/>
            <a:t>P&amp;C Topics (Ratemaking, Reserving, Predictive Modeling, Data Visualization)</a:t>
          </a:r>
        </a:p>
      </dgm:t>
    </dgm:pt>
    <dgm:pt modelId="{1CCA306C-F271-4FFE-8728-DD4AAD62B4F1}" type="parTrans" cxnId="{58E2E903-61CA-4AAC-AB88-6881C291CF67}">
      <dgm:prSet/>
      <dgm:spPr/>
      <dgm:t>
        <a:bodyPr/>
        <a:lstStyle/>
        <a:p>
          <a:endParaRPr lang="en-US"/>
        </a:p>
      </dgm:t>
    </dgm:pt>
    <dgm:pt modelId="{564148EE-32C5-4E61-AF6E-446B0F0C9836}" type="sibTrans" cxnId="{58E2E903-61CA-4AAC-AB88-6881C291CF67}">
      <dgm:prSet/>
      <dgm:spPr/>
      <dgm:t>
        <a:bodyPr/>
        <a:lstStyle/>
        <a:p>
          <a:endParaRPr lang="en-US"/>
        </a:p>
      </dgm:t>
    </dgm:pt>
    <dgm:pt modelId="{95FF811F-BB12-437B-9BE3-3FFF3E1DCC95}">
      <dgm:prSet/>
      <dgm:spPr/>
      <dgm:t>
        <a:bodyPr/>
        <a:lstStyle/>
        <a:p>
          <a:r>
            <a:rPr lang="en-US"/>
            <a:t>Technical and Soft Skill Development (Excel, Presentation, Interview, Networking)</a:t>
          </a:r>
        </a:p>
      </dgm:t>
    </dgm:pt>
    <dgm:pt modelId="{544E6EB9-D06B-43F4-84A1-BE1E0A7965E8}" type="parTrans" cxnId="{1E1D810F-A678-479D-B865-0BB987082347}">
      <dgm:prSet/>
      <dgm:spPr/>
      <dgm:t>
        <a:bodyPr/>
        <a:lstStyle/>
        <a:p>
          <a:endParaRPr lang="en-US"/>
        </a:p>
      </dgm:t>
    </dgm:pt>
    <dgm:pt modelId="{B44A7FF2-535A-4B4A-9248-F01FD9D3D3C7}" type="sibTrans" cxnId="{1E1D810F-A678-479D-B865-0BB987082347}">
      <dgm:prSet/>
      <dgm:spPr/>
      <dgm:t>
        <a:bodyPr/>
        <a:lstStyle/>
        <a:p>
          <a:endParaRPr lang="en-US"/>
        </a:p>
      </dgm:t>
    </dgm:pt>
    <dgm:pt modelId="{E3D5DD0B-8C5F-4C57-9979-14D1F855104E}" type="pres">
      <dgm:prSet presAssocID="{B30F045A-21D8-4291-9FB7-42270B3B5633}" presName="Name0" presStyleCnt="0">
        <dgm:presLayoutVars>
          <dgm:dir/>
          <dgm:resizeHandles val="exact"/>
        </dgm:presLayoutVars>
      </dgm:prSet>
      <dgm:spPr/>
    </dgm:pt>
    <dgm:pt modelId="{68F73FD4-1F8E-4482-9436-B692B7216885}" type="pres">
      <dgm:prSet presAssocID="{45AF67C8-8B07-4E8C-938A-519ACF4FFAC7}" presName="node" presStyleLbl="node1" presStyleIdx="0" presStyleCnt="3">
        <dgm:presLayoutVars>
          <dgm:bulletEnabled val="1"/>
        </dgm:presLayoutVars>
      </dgm:prSet>
      <dgm:spPr/>
    </dgm:pt>
    <dgm:pt modelId="{EBFCFABD-2B13-4DE5-B189-5A7AC863CFED}" type="pres">
      <dgm:prSet presAssocID="{B67B7F18-66F1-4B99-B9D2-79F66BACEB35}" presName="sibTrans" presStyleLbl="sibTrans1D1" presStyleIdx="0" presStyleCnt="2"/>
      <dgm:spPr/>
    </dgm:pt>
    <dgm:pt modelId="{C443A6F6-AD48-47C7-9788-D9898302929C}" type="pres">
      <dgm:prSet presAssocID="{B67B7F18-66F1-4B99-B9D2-79F66BACEB35}" presName="connectorText" presStyleLbl="sibTrans1D1" presStyleIdx="0" presStyleCnt="2"/>
      <dgm:spPr/>
    </dgm:pt>
    <dgm:pt modelId="{88535104-6F21-4B57-A54B-6BF42A267167}" type="pres">
      <dgm:prSet presAssocID="{85B8D278-0A7E-4168-82C5-BE29A096A1D3}" presName="node" presStyleLbl="node1" presStyleIdx="1" presStyleCnt="3">
        <dgm:presLayoutVars>
          <dgm:bulletEnabled val="1"/>
        </dgm:presLayoutVars>
      </dgm:prSet>
      <dgm:spPr/>
    </dgm:pt>
    <dgm:pt modelId="{DFD426E3-F711-49E3-943A-211A9C6C5759}" type="pres">
      <dgm:prSet presAssocID="{564148EE-32C5-4E61-AF6E-446B0F0C9836}" presName="sibTrans" presStyleLbl="sibTrans1D1" presStyleIdx="1" presStyleCnt="2"/>
      <dgm:spPr/>
    </dgm:pt>
    <dgm:pt modelId="{157FA40F-22ED-4B15-8967-387CCB9A49B7}" type="pres">
      <dgm:prSet presAssocID="{564148EE-32C5-4E61-AF6E-446B0F0C9836}" presName="connectorText" presStyleLbl="sibTrans1D1" presStyleIdx="1" presStyleCnt="2"/>
      <dgm:spPr/>
    </dgm:pt>
    <dgm:pt modelId="{46013EA1-28EA-4EF8-982A-39B7230DB324}" type="pres">
      <dgm:prSet presAssocID="{95FF811F-BB12-437B-9BE3-3FFF3E1DCC95}" presName="node" presStyleLbl="node1" presStyleIdx="2" presStyleCnt="3">
        <dgm:presLayoutVars>
          <dgm:bulletEnabled val="1"/>
        </dgm:presLayoutVars>
      </dgm:prSet>
      <dgm:spPr/>
    </dgm:pt>
  </dgm:ptLst>
  <dgm:cxnLst>
    <dgm:cxn modelId="{C72E9000-63D2-4531-B39D-172E9D36D763}" type="presOf" srcId="{95FF811F-BB12-437B-9BE3-3FFF3E1DCC95}" destId="{46013EA1-28EA-4EF8-982A-39B7230DB324}" srcOrd="0" destOrd="0" presId="urn:microsoft.com/office/officeart/2016/7/layout/RepeatingBendingProcessNew"/>
    <dgm:cxn modelId="{76025901-7F2C-438B-84BB-9D06A46DBE68}" type="presOf" srcId="{45AF67C8-8B07-4E8C-938A-519ACF4FFAC7}" destId="{68F73FD4-1F8E-4482-9436-B692B7216885}" srcOrd="0" destOrd="0" presId="urn:microsoft.com/office/officeart/2016/7/layout/RepeatingBendingProcessNew"/>
    <dgm:cxn modelId="{58E2E903-61CA-4AAC-AB88-6881C291CF67}" srcId="{B30F045A-21D8-4291-9FB7-42270B3B5633}" destId="{85B8D278-0A7E-4168-82C5-BE29A096A1D3}" srcOrd="1" destOrd="0" parTransId="{1CCA306C-F271-4FFE-8728-DD4AAD62B4F1}" sibTransId="{564148EE-32C5-4E61-AF6E-446B0F0C9836}"/>
    <dgm:cxn modelId="{E3267F06-8BEE-445B-A2D6-B3D0A2E8F3E2}" type="presOf" srcId="{B67B7F18-66F1-4B99-B9D2-79F66BACEB35}" destId="{C443A6F6-AD48-47C7-9788-D9898302929C}" srcOrd="1" destOrd="0" presId="urn:microsoft.com/office/officeart/2016/7/layout/RepeatingBendingProcessNew"/>
    <dgm:cxn modelId="{1E1D810F-A678-479D-B865-0BB987082347}" srcId="{B30F045A-21D8-4291-9FB7-42270B3B5633}" destId="{95FF811F-BB12-437B-9BE3-3FFF3E1DCC95}" srcOrd="2" destOrd="0" parTransId="{544E6EB9-D06B-43F4-84A1-BE1E0A7965E8}" sibTransId="{B44A7FF2-535A-4B4A-9248-F01FD9D3D3C7}"/>
    <dgm:cxn modelId="{1BD3163F-B1A1-4186-AAD7-44A07DD084B1}" type="presOf" srcId="{B30F045A-21D8-4291-9FB7-42270B3B5633}" destId="{E3D5DD0B-8C5F-4C57-9979-14D1F855104E}" srcOrd="0" destOrd="0" presId="urn:microsoft.com/office/officeart/2016/7/layout/RepeatingBendingProcessNew"/>
    <dgm:cxn modelId="{E65CBE4B-E6C2-4368-906C-0787C048371C}" type="presOf" srcId="{564148EE-32C5-4E61-AF6E-446B0F0C9836}" destId="{DFD426E3-F711-49E3-943A-211A9C6C5759}" srcOrd="0" destOrd="0" presId="urn:microsoft.com/office/officeart/2016/7/layout/RepeatingBendingProcessNew"/>
    <dgm:cxn modelId="{E6A1E67A-F05D-4D86-98AD-2CDA822ED5D6}" srcId="{B30F045A-21D8-4291-9FB7-42270B3B5633}" destId="{45AF67C8-8B07-4E8C-938A-519ACF4FFAC7}" srcOrd="0" destOrd="0" parTransId="{3324D661-9B24-4683-856C-AE02BCFB876E}" sibTransId="{B67B7F18-66F1-4B99-B9D2-79F66BACEB35}"/>
    <dgm:cxn modelId="{84403BAE-FC06-4E27-B3D9-4B93A5466B8B}" type="presOf" srcId="{B67B7F18-66F1-4B99-B9D2-79F66BACEB35}" destId="{EBFCFABD-2B13-4DE5-B189-5A7AC863CFED}" srcOrd="0" destOrd="0" presId="urn:microsoft.com/office/officeart/2016/7/layout/RepeatingBendingProcessNew"/>
    <dgm:cxn modelId="{2CD12BB1-E474-403D-BCD0-2D5E888F9E6F}" type="presOf" srcId="{85B8D278-0A7E-4168-82C5-BE29A096A1D3}" destId="{88535104-6F21-4B57-A54B-6BF42A267167}" srcOrd="0" destOrd="0" presId="urn:microsoft.com/office/officeart/2016/7/layout/RepeatingBendingProcessNew"/>
    <dgm:cxn modelId="{BE47F8D7-3923-47FA-B920-B0F1B1D1325A}" type="presOf" srcId="{564148EE-32C5-4E61-AF6E-446B0F0C9836}" destId="{157FA40F-22ED-4B15-8967-387CCB9A49B7}" srcOrd="1" destOrd="0" presId="urn:microsoft.com/office/officeart/2016/7/layout/RepeatingBendingProcessNew"/>
    <dgm:cxn modelId="{4C1F09C6-1DEF-4764-8193-78C9F557D3DD}" type="presParOf" srcId="{E3D5DD0B-8C5F-4C57-9979-14D1F855104E}" destId="{68F73FD4-1F8E-4482-9436-B692B7216885}" srcOrd="0" destOrd="0" presId="urn:microsoft.com/office/officeart/2016/7/layout/RepeatingBendingProcessNew"/>
    <dgm:cxn modelId="{8D247EF8-300E-479E-8E95-ED784E5E6D83}" type="presParOf" srcId="{E3D5DD0B-8C5F-4C57-9979-14D1F855104E}" destId="{EBFCFABD-2B13-4DE5-B189-5A7AC863CFED}" srcOrd="1" destOrd="0" presId="urn:microsoft.com/office/officeart/2016/7/layout/RepeatingBendingProcessNew"/>
    <dgm:cxn modelId="{A548CE88-7048-4597-A111-080D3FAF69F2}" type="presParOf" srcId="{EBFCFABD-2B13-4DE5-B189-5A7AC863CFED}" destId="{C443A6F6-AD48-47C7-9788-D9898302929C}" srcOrd="0" destOrd="0" presId="urn:microsoft.com/office/officeart/2016/7/layout/RepeatingBendingProcessNew"/>
    <dgm:cxn modelId="{EB68DE49-5C4E-4F32-ABE7-5452B2C4ECC5}" type="presParOf" srcId="{E3D5DD0B-8C5F-4C57-9979-14D1F855104E}" destId="{88535104-6F21-4B57-A54B-6BF42A267167}" srcOrd="2" destOrd="0" presId="urn:microsoft.com/office/officeart/2016/7/layout/RepeatingBendingProcessNew"/>
    <dgm:cxn modelId="{F3A908B8-0D52-408E-B3BA-5CD593615726}" type="presParOf" srcId="{E3D5DD0B-8C5F-4C57-9979-14D1F855104E}" destId="{DFD426E3-F711-49E3-943A-211A9C6C5759}" srcOrd="3" destOrd="0" presId="urn:microsoft.com/office/officeart/2016/7/layout/RepeatingBendingProcessNew"/>
    <dgm:cxn modelId="{DD76AEEC-CBA5-4025-B71B-8971E8512475}" type="presParOf" srcId="{DFD426E3-F711-49E3-943A-211A9C6C5759}" destId="{157FA40F-22ED-4B15-8967-387CCB9A49B7}" srcOrd="0" destOrd="0" presId="urn:microsoft.com/office/officeart/2016/7/layout/RepeatingBendingProcessNew"/>
    <dgm:cxn modelId="{8D5648AC-277F-44F8-A3B4-734DCC0858CE}" type="presParOf" srcId="{E3D5DD0B-8C5F-4C57-9979-14D1F855104E}" destId="{46013EA1-28EA-4EF8-982A-39B7230DB324}" srcOrd="4"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CF62824-2AB1-4921-A437-5B6C353DA78F}" type="doc">
      <dgm:prSet loTypeId="urn:microsoft.com/office/officeart/2005/8/layout/pyramid4" loCatId="pyramid" qsTypeId="urn:microsoft.com/office/officeart/2005/8/quickstyle/3d2" qsCatId="3D" csTypeId="urn:microsoft.com/office/officeart/2005/8/colors/colorful1" csCatId="colorful" phldr="1"/>
      <dgm:spPr/>
      <dgm:t>
        <a:bodyPr/>
        <a:lstStyle/>
        <a:p>
          <a:endParaRPr lang="en-US"/>
        </a:p>
      </dgm:t>
    </dgm:pt>
    <dgm:pt modelId="{FBF21514-BD92-493D-AC4F-D25AC56934F2}">
      <dgm:prSet phldrT="[Text]" custT="1"/>
      <dgm:spPr/>
      <dgm:t>
        <a:bodyPr/>
        <a:lstStyle/>
        <a:p>
          <a:r>
            <a:rPr lang="en-US" sz="3200" b="1" dirty="0"/>
            <a:t>CE</a:t>
          </a:r>
        </a:p>
      </dgm:t>
    </dgm:pt>
    <dgm:pt modelId="{00A33744-9F79-4FE6-AB4A-28B13ED84899}" type="parTrans" cxnId="{3818B2E4-1748-476C-A15B-8E0877FCD406}">
      <dgm:prSet/>
      <dgm:spPr/>
      <dgm:t>
        <a:bodyPr/>
        <a:lstStyle/>
        <a:p>
          <a:endParaRPr lang="en-US"/>
        </a:p>
      </dgm:t>
    </dgm:pt>
    <dgm:pt modelId="{8EE412F3-A250-4A03-B330-C3F143764828}" type="sibTrans" cxnId="{3818B2E4-1748-476C-A15B-8E0877FCD406}">
      <dgm:prSet/>
      <dgm:spPr/>
      <dgm:t>
        <a:bodyPr/>
        <a:lstStyle/>
        <a:p>
          <a:endParaRPr lang="en-US"/>
        </a:p>
      </dgm:t>
    </dgm:pt>
    <dgm:pt modelId="{170DF43D-754A-4843-B268-CD8D79565B08}">
      <dgm:prSet phldrT="[Text]"/>
      <dgm:spPr/>
      <dgm:t>
        <a:bodyPr/>
        <a:lstStyle/>
        <a:p>
          <a:r>
            <a:rPr lang="en-US" b="1" dirty="0"/>
            <a:t>PD</a:t>
          </a:r>
        </a:p>
      </dgm:t>
    </dgm:pt>
    <dgm:pt modelId="{C4648FBD-C0B6-4616-8370-C8A93C098CCC}" type="parTrans" cxnId="{1B0B1000-AFAC-4269-AC5B-2272ECF2B905}">
      <dgm:prSet/>
      <dgm:spPr/>
      <dgm:t>
        <a:bodyPr/>
        <a:lstStyle/>
        <a:p>
          <a:endParaRPr lang="en-US"/>
        </a:p>
      </dgm:t>
    </dgm:pt>
    <dgm:pt modelId="{F22D2561-81DD-47CC-A1D6-CAD8DDEA6C7B}" type="sibTrans" cxnId="{1B0B1000-AFAC-4269-AC5B-2272ECF2B905}">
      <dgm:prSet/>
      <dgm:spPr/>
      <dgm:t>
        <a:bodyPr/>
        <a:lstStyle/>
        <a:p>
          <a:endParaRPr lang="en-US"/>
        </a:p>
      </dgm:t>
    </dgm:pt>
    <dgm:pt modelId="{5E9D5569-3FC6-4CFB-8F5A-36AB32CF51C9}">
      <dgm:prSet phldrT="[Text]"/>
      <dgm:spPr/>
      <dgm:t>
        <a:bodyPr/>
        <a:lstStyle/>
        <a:p>
          <a:r>
            <a:rPr lang="en-US" b="1" dirty="0"/>
            <a:t>JCIED</a:t>
          </a:r>
        </a:p>
      </dgm:t>
    </dgm:pt>
    <dgm:pt modelId="{4994ADDF-14C7-4660-99A2-604DBFB3A1C8}" type="parTrans" cxnId="{1EFD4E3B-7405-471D-9BC8-7C453A3F3051}">
      <dgm:prSet/>
      <dgm:spPr/>
      <dgm:t>
        <a:bodyPr/>
        <a:lstStyle/>
        <a:p>
          <a:endParaRPr lang="en-US"/>
        </a:p>
      </dgm:t>
    </dgm:pt>
    <dgm:pt modelId="{023E2DB1-76A4-4580-A38B-8FB0834EB479}" type="sibTrans" cxnId="{1EFD4E3B-7405-471D-9BC8-7C453A3F3051}">
      <dgm:prSet/>
      <dgm:spPr/>
      <dgm:t>
        <a:bodyPr/>
        <a:lstStyle/>
        <a:p>
          <a:endParaRPr lang="en-US"/>
        </a:p>
      </dgm:t>
    </dgm:pt>
    <dgm:pt modelId="{B1E8C588-E18A-49CA-B919-FB2AAE4EE898}">
      <dgm:prSet phldrT="[Text]"/>
      <dgm:spPr/>
      <dgm:t>
        <a:bodyPr/>
        <a:lstStyle/>
        <a:p>
          <a:r>
            <a:rPr lang="en-US" b="1" dirty="0"/>
            <a:t>LD</a:t>
          </a:r>
        </a:p>
      </dgm:t>
    </dgm:pt>
    <dgm:pt modelId="{A88FE6CE-C895-4F13-9EE4-45FCC5F36E0E}" type="parTrans" cxnId="{8D44717B-11A5-40F9-B70E-040B4C5B5048}">
      <dgm:prSet/>
      <dgm:spPr/>
      <dgm:t>
        <a:bodyPr/>
        <a:lstStyle/>
        <a:p>
          <a:endParaRPr lang="en-US"/>
        </a:p>
      </dgm:t>
    </dgm:pt>
    <dgm:pt modelId="{FCFCFDAD-5923-4332-BF23-83D5D0AA33CE}" type="sibTrans" cxnId="{8D44717B-11A5-40F9-B70E-040B4C5B5048}">
      <dgm:prSet/>
      <dgm:spPr/>
      <dgm:t>
        <a:bodyPr/>
        <a:lstStyle/>
        <a:p>
          <a:endParaRPr lang="en-US"/>
        </a:p>
      </dgm:t>
    </dgm:pt>
    <dgm:pt modelId="{97CBEB4B-CC7B-4F24-8534-D17F29B2FC1E}" type="pres">
      <dgm:prSet presAssocID="{ECF62824-2AB1-4921-A437-5B6C353DA78F}" presName="compositeShape" presStyleCnt="0">
        <dgm:presLayoutVars>
          <dgm:chMax val="9"/>
          <dgm:dir/>
          <dgm:resizeHandles val="exact"/>
        </dgm:presLayoutVars>
      </dgm:prSet>
      <dgm:spPr/>
    </dgm:pt>
    <dgm:pt modelId="{4628E638-B854-4266-ABF9-E3DE3D6E0239}" type="pres">
      <dgm:prSet presAssocID="{ECF62824-2AB1-4921-A437-5B6C353DA78F}" presName="triangle1" presStyleLbl="node1" presStyleIdx="0" presStyleCnt="4">
        <dgm:presLayoutVars>
          <dgm:bulletEnabled val="1"/>
        </dgm:presLayoutVars>
      </dgm:prSet>
      <dgm:spPr/>
    </dgm:pt>
    <dgm:pt modelId="{C52553BB-5B95-4074-BCBE-B073E0683EBA}" type="pres">
      <dgm:prSet presAssocID="{ECF62824-2AB1-4921-A437-5B6C353DA78F}" presName="triangle2" presStyleLbl="node1" presStyleIdx="1" presStyleCnt="4">
        <dgm:presLayoutVars>
          <dgm:bulletEnabled val="1"/>
        </dgm:presLayoutVars>
      </dgm:prSet>
      <dgm:spPr/>
    </dgm:pt>
    <dgm:pt modelId="{C136BA40-32CC-49A9-81E4-9AE7EAF09355}" type="pres">
      <dgm:prSet presAssocID="{ECF62824-2AB1-4921-A437-5B6C353DA78F}" presName="triangle3" presStyleLbl="node1" presStyleIdx="2" presStyleCnt="4">
        <dgm:presLayoutVars>
          <dgm:bulletEnabled val="1"/>
        </dgm:presLayoutVars>
      </dgm:prSet>
      <dgm:spPr/>
    </dgm:pt>
    <dgm:pt modelId="{047B47E8-F479-4B9D-9D7A-8BB1B3A54550}" type="pres">
      <dgm:prSet presAssocID="{ECF62824-2AB1-4921-A437-5B6C353DA78F}" presName="triangle4" presStyleLbl="node1" presStyleIdx="3" presStyleCnt="4">
        <dgm:presLayoutVars>
          <dgm:bulletEnabled val="1"/>
        </dgm:presLayoutVars>
      </dgm:prSet>
      <dgm:spPr/>
    </dgm:pt>
  </dgm:ptLst>
  <dgm:cxnLst>
    <dgm:cxn modelId="{1B0B1000-AFAC-4269-AC5B-2272ECF2B905}" srcId="{ECF62824-2AB1-4921-A437-5B6C353DA78F}" destId="{170DF43D-754A-4843-B268-CD8D79565B08}" srcOrd="1" destOrd="0" parTransId="{C4648FBD-C0B6-4616-8370-C8A93C098CCC}" sibTransId="{F22D2561-81DD-47CC-A1D6-CAD8DDEA6C7B}"/>
    <dgm:cxn modelId="{D1EFE501-9818-47C8-8494-FBC8BF5A2F28}" type="presOf" srcId="{B1E8C588-E18A-49CA-B919-FB2AAE4EE898}" destId="{047B47E8-F479-4B9D-9D7A-8BB1B3A54550}" srcOrd="0" destOrd="0" presId="urn:microsoft.com/office/officeart/2005/8/layout/pyramid4"/>
    <dgm:cxn modelId="{1572C70F-70D5-47EF-8DDD-74DD96AE349B}" type="presOf" srcId="{FBF21514-BD92-493D-AC4F-D25AC56934F2}" destId="{4628E638-B854-4266-ABF9-E3DE3D6E0239}" srcOrd="0" destOrd="0" presId="urn:microsoft.com/office/officeart/2005/8/layout/pyramid4"/>
    <dgm:cxn modelId="{1EFD4E3B-7405-471D-9BC8-7C453A3F3051}" srcId="{ECF62824-2AB1-4921-A437-5B6C353DA78F}" destId="{5E9D5569-3FC6-4CFB-8F5A-36AB32CF51C9}" srcOrd="2" destOrd="0" parTransId="{4994ADDF-14C7-4660-99A2-604DBFB3A1C8}" sibTransId="{023E2DB1-76A4-4580-A38B-8FB0834EB479}"/>
    <dgm:cxn modelId="{8D44717B-11A5-40F9-B70E-040B4C5B5048}" srcId="{ECF62824-2AB1-4921-A437-5B6C353DA78F}" destId="{B1E8C588-E18A-49CA-B919-FB2AAE4EE898}" srcOrd="3" destOrd="0" parTransId="{A88FE6CE-C895-4F13-9EE4-45FCC5F36E0E}" sibTransId="{FCFCFDAD-5923-4332-BF23-83D5D0AA33CE}"/>
    <dgm:cxn modelId="{10CDEFE0-2AD8-4497-BF54-13E2677E6518}" type="presOf" srcId="{5E9D5569-3FC6-4CFB-8F5A-36AB32CF51C9}" destId="{C136BA40-32CC-49A9-81E4-9AE7EAF09355}" srcOrd="0" destOrd="0" presId="urn:microsoft.com/office/officeart/2005/8/layout/pyramid4"/>
    <dgm:cxn modelId="{3818B2E4-1748-476C-A15B-8E0877FCD406}" srcId="{ECF62824-2AB1-4921-A437-5B6C353DA78F}" destId="{FBF21514-BD92-493D-AC4F-D25AC56934F2}" srcOrd="0" destOrd="0" parTransId="{00A33744-9F79-4FE6-AB4A-28B13ED84899}" sibTransId="{8EE412F3-A250-4A03-B330-C3F143764828}"/>
    <dgm:cxn modelId="{19F595ED-8602-4EB7-ADFA-2EC483AEB7F4}" type="presOf" srcId="{170DF43D-754A-4843-B268-CD8D79565B08}" destId="{C52553BB-5B95-4074-BCBE-B073E0683EBA}" srcOrd="0" destOrd="0" presId="urn:microsoft.com/office/officeart/2005/8/layout/pyramid4"/>
    <dgm:cxn modelId="{0C33BBF2-1539-4940-9B2A-5A5C15AF887D}" type="presOf" srcId="{ECF62824-2AB1-4921-A437-5B6C353DA78F}" destId="{97CBEB4B-CC7B-4F24-8534-D17F29B2FC1E}" srcOrd="0" destOrd="0" presId="urn:microsoft.com/office/officeart/2005/8/layout/pyramid4"/>
    <dgm:cxn modelId="{F7959688-87CE-45F1-B964-03D3BA2DAF92}" type="presParOf" srcId="{97CBEB4B-CC7B-4F24-8534-D17F29B2FC1E}" destId="{4628E638-B854-4266-ABF9-E3DE3D6E0239}" srcOrd="0" destOrd="0" presId="urn:microsoft.com/office/officeart/2005/8/layout/pyramid4"/>
    <dgm:cxn modelId="{1EDF7A43-B214-49C6-B802-01DCBF35D5BC}" type="presParOf" srcId="{97CBEB4B-CC7B-4F24-8534-D17F29B2FC1E}" destId="{C52553BB-5B95-4074-BCBE-B073E0683EBA}" srcOrd="1" destOrd="0" presId="urn:microsoft.com/office/officeart/2005/8/layout/pyramid4"/>
    <dgm:cxn modelId="{C64C2293-2362-43C5-A9B0-959E8F596375}" type="presParOf" srcId="{97CBEB4B-CC7B-4F24-8534-D17F29B2FC1E}" destId="{C136BA40-32CC-49A9-81E4-9AE7EAF09355}" srcOrd="2" destOrd="0" presId="urn:microsoft.com/office/officeart/2005/8/layout/pyramid4"/>
    <dgm:cxn modelId="{C389A77B-E385-452A-AD60-BDAE6DB1BD85}" type="presParOf" srcId="{97CBEB4B-CC7B-4F24-8534-D17F29B2FC1E}" destId="{047B47E8-F479-4B9D-9D7A-8BB1B3A54550}"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700CAB4-EF65-480F-A151-EB19E0A801DB}" type="doc">
      <dgm:prSet loTypeId="urn:microsoft.com/office/officeart/2008/layout/VerticalAccentList" loCatId="list" qsTypeId="urn:microsoft.com/office/officeart/2005/8/quickstyle/simple1" qsCatId="simple" csTypeId="urn:microsoft.com/office/officeart/2005/8/colors/colorful5" csCatId="colorful" phldr="1"/>
      <dgm:spPr/>
      <dgm:t>
        <a:bodyPr/>
        <a:lstStyle/>
        <a:p>
          <a:endParaRPr lang="en-US"/>
        </a:p>
      </dgm:t>
    </dgm:pt>
    <dgm:pt modelId="{747C3867-2978-479C-9B0D-2057B319B285}">
      <dgm:prSet phldrT="[Text]"/>
      <dgm:spPr/>
      <dgm:t>
        <a:bodyPr/>
        <a:lstStyle/>
        <a:p>
          <a:r>
            <a:rPr lang="en-US" dirty="0"/>
            <a:t>Reduce bias from our “dataset”</a:t>
          </a:r>
        </a:p>
      </dgm:t>
    </dgm:pt>
    <dgm:pt modelId="{E5498661-1018-446E-BF39-C3C7CD0F6D35}" type="parTrans" cxnId="{5EDE3A5D-736A-4AE6-854B-640DC46DF6FE}">
      <dgm:prSet/>
      <dgm:spPr/>
      <dgm:t>
        <a:bodyPr/>
        <a:lstStyle/>
        <a:p>
          <a:endParaRPr lang="en-US"/>
        </a:p>
      </dgm:t>
    </dgm:pt>
    <dgm:pt modelId="{AF506701-223A-4910-BDDD-7633A1D1CF58}" type="sibTrans" cxnId="{5EDE3A5D-736A-4AE6-854B-640DC46DF6FE}">
      <dgm:prSet/>
      <dgm:spPr/>
      <dgm:t>
        <a:bodyPr/>
        <a:lstStyle/>
        <a:p>
          <a:endParaRPr lang="en-US"/>
        </a:p>
      </dgm:t>
    </dgm:pt>
    <dgm:pt modelId="{60B53ECA-392E-4C75-BD81-C1E7C071E2AE}">
      <dgm:prSet phldrT="[Text]"/>
      <dgm:spPr/>
      <dgm:t>
        <a:bodyPr/>
        <a:lstStyle/>
        <a:p>
          <a:r>
            <a:rPr lang="en-US" dirty="0"/>
            <a:t>Profession better reflects those we serve</a:t>
          </a:r>
        </a:p>
      </dgm:t>
    </dgm:pt>
    <dgm:pt modelId="{474541B2-5EC0-451F-82AA-256C2928218A}" type="parTrans" cxnId="{5180DA0F-2A59-417C-885F-3CF6661DCAC2}">
      <dgm:prSet/>
      <dgm:spPr/>
      <dgm:t>
        <a:bodyPr/>
        <a:lstStyle/>
        <a:p>
          <a:endParaRPr lang="en-US"/>
        </a:p>
      </dgm:t>
    </dgm:pt>
    <dgm:pt modelId="{2B74D376-46B7-4DAD-BE16-AD3CF0C6AFBF}" type="sibTrans" cxnId="{5180DA0F-2A59-417C-885F-3CF6661DCAC2}">
      <dgm:prSet/>
      <dgm:spPr/>
      <dgm:t>
        <a:bodyPr/>
        <a:lstStyle/>
        <a:p>
          <a:endParaRPr lang="en-US"/>
        </a:p>
      </dgm:t>
    </dgm:pt>
    <dgm:pt modelId="{39A71FB5-DC4A-4CFC-AC3F-FB5F3A687ECE}">
      <dgm:prSet phldrT="[Text]"/>
      <dgm:spPr/>
      <dgm:t>
        <a:bodyPr/>
        <a:lstStyle/>
        <a:p>
          <a:r>
            <a:rPr lang="en-US" dirty="0"/>
            <a:t>Grow with the market</a:t>
          </a:r>
        </a:p>
      </dgm:t>
    </dgm:pt>
    <dgm:pt modelId="{397FF43A-640B-4067-A3A1-CA79BEFC0117}" type="parTrans" cxnId="{66B6655E-31A9-4316-97D8-F6BFF790B668}">
      <dgm:prSet/>
      <dgm:spPr/>
      <dgm:t>
        <a:bodyPr/>
        <a:lstStyle/>
        <a:p>
          <a:endParaRPr lang="en-US"/>
        </a:p>
      </dgm:t>
    </dgm:pt>
    <dgm:pt modelId="{5524ABF0-EE7D-429A-9502-6140881E0BCA}" type="sibTrans" cxnId="{66B6655E-31A9-4316-97D8-F6BFF790B668}">
      <dgm:prSet/>
      <dgm:spPr/>
      <dgm:t>
        <a:bodyPr/>
        <a:lstStyle/>
        <a:p>
          <a:endParaRPr lang="en-US"/>
        </a:p>
      </dgm:t>
    </dgm:pt>
    <dgm:pt modelId="{3B7E4A0C-D338-4539-8F2A-9216D9675087}">
      <dgm:prSet phldrT="[Text]"/>
      <dgm:spPr/>
      <dgm:t>
        <a:bodyPr/>
        <a:lstStyle/>
        <a:p>
          <a:r>
            <a:rPr lang="en-US" dirty="0"/>
            <a:t>Expand our reach to attract top talent</a:t>
          </a:r>
        </a:p>
      </dgm:t>
    </dgm:pt>
    <dgm:pt modelId="{745DE9B6-A6BB-40F9-A218-84F07CF15AF1}" type="parTrans" cxnId="{034D2C61-F86B-420B-9967-D1FED5BD96A6}">
      <dgm:prSet/>
      <dgm:spPr/>
      <dgm:t>
        <a:bodyPr/>
        <a:lstStyle/>
        <a:p>
          <a:endParaRPr lang="en-US"/>
        </a:p>
      </dgm:t>
    </dgm:pt>
    <dgm:pt modelId="{6BDDE22A-0E0C-4077-9940-2678B4B6E27C}" type="sibTrans" cxnId="{034D2C61-F86B-420B-9967-D1FED5BD96A6}">
      <dgm:prSet/>
      <dgm:spPr/>
      <dgm:t>
        <a:bodyPr/>
        <a:lstStyle/>
        <a:p>
          <a:endParaRPr lang="en-US"/>
        </a:p>
      </dgm:t>
    </dgm:pt>
    <dgm:pt modelId="{528E75F4-FB15-45DA-A0C1-188C1D3802E5}">
      <dgm:prSet phldrT="[Text]"/>
      <dgm:spPr/>
      <dgm:t>
        <a:bodyPr/>
        <a:lstStyle/>
        <a:p>
          <a:r>
            <a:rPr lang="en-US" dirty="0"/>
            <a:t>Maintain relevance in a crowded field</a:t>
          </a:r>
        </a:p>
      </dgm:t>
    </dgm:pt>
    <dgm:pt modelId="{2E9976E4-06C3-4FC6-933B-5C4B690B4923}" type="parTrans" cxnId="{DCC632A7-3BD8-4097-8066-8ECD64A667C3}">
      <dgm:prSet/>
      <dgm:spPr/>
      <dgm:t>
        <a:bodyPr/>
        <a:lstStyle/>
        <a:p>
          <a:endParaRPr lang="en-US"/>
        </a:p>
      </dgm:t>
    </dgm:pt>
    <dgm:pt modelId="{05C9C41F-3351-4E73-97DE-F7454446DBF9}" type="sibTrans" cxnId="{DCC632A7-3BD8-4097-8066-8ECD64A667C3}">
      <dgm:prSet/>
      <dgm:spPr/>
      <dgm:t>
        <a:bodyPr/>
        <a:lstStyle/>
        <a:p>
          <a:endParaRPr lang="en-US"/>
        </a:p>
      </dgm:t>
    </dgm:pt>
    <dgm:pt modelId="{4D3D018F-3ED1-45AE-AFC0-0E58D7A57606}">
      <dgm:prSet phldrT="[Text]"/>
      <dgm:spPr/>
      <dgm:t>
        <a:bodyPr/>
        <a:lstStyle/>
        <a:p>
          <a:r>
            <a:rPr lang="en-US" dirty="0"/>
            <a:t>Math and STEM are outperforming Actuaries</a:t>
          </a:r>
        </a:p>
      </dgm:t>
    </dgm:pt>
    <dgm:pt modelId="{46F2120D-BDE3-4548-BCBA-CABA81C7F54F}" type="parTrans" cxnId="{948E688B-9415-4A73-BA98-5CA74F504F4E}">
      <dgm:prSet/>
      <dgm:spPr/>
      <dgm:t>
        <a:bodyPr/>
        <a:lstStyle/>
        <a:p>
          <a:endParaRPr lang="en-US"/>
        </a:p>
      </dgm:t>
    </dgm:pt>
    <dgm:pt modelId="{4CE9E1BC-6025-4778-BC03-C97D03E8A957}" type="sibTrans" cxnId="{948E688B-9415-4A73-BA98-5CA74F504F4E}">
      <dgm:prSet/>
      <dgm:spPr/>
      <dgm:t>
        <a:bodyPr/>
        <a:lstStyle/>
        <a:p>
          <a:endParaRPr lang="en-US"/>
        </a:p>
      </dgm:t>
    </dgm:pt>
    <dgm:pt modelId="{ADF6A99C-0F95-4BFB-8430-EA4FB86FB743}" type="pres">
      <dgm:prSet presAssocID="{B700CAB4-EF65-480F-A151-EB19E0A801DB}" presName="Name0" presStyleCnt="0">
        <dgm:presLayoutVars>
          <dgm:chMax/>
          <dgm:chPref/>
          <dgm:dir/>
        </dgm:presLayoutVars>
      </dgm:prSet>
      <dgm:spPr/>
    </dgm:pt>
    <dgm:pt modelId="{D91A2494-4018-45E2-8DF0-6FFB1D3DC440}" type="pres">
      <dgm:prSet presAssocID="{747C3867-2978-479C-9B0D-2057B319B285}" presName="parenttextcomposite" presStyleCnt="0"/>
      <dgm:spPr/>
    </dgm:pt>
    <dgm:pt modelId="{53F87D20-3DA1-4DAA-BE3E-48C1B348F4D3}" type="pres">
      <dgm:prSet presAssocID="{747C3867-2978-479C-9B0D-2057B319B285}" presName="parenttext" presStyleLbl="revTx" presStyleIdx="0" presStyleCnt="3">
        <dgm:presLayoutVars>
          <dgm:chMax/>
          <dgm:chPref val="2"/>
          <dgm:bulletEnabled val="1"/>
        </dgm:presLayoutVars>
      </dgm:prSet>
      <dgm:spPr/>
    </dgm:pt>
    <dgm:pt modelId="{48FF7577-87EA-42BB-A5C2-A4BCF3E45265}" type="pres">
      <dgm:prSet presAssocID="{747C3867-2978-479C-9B0D-2057B319B285}" presName="composite" presStyleCnt="0"/>
      <dgm:spPr/>
    </dgm:pt>
    <dgm:pt modelId="{797ABBB3-A138-4736-A79C-845AE98ECADE}" type="pres">
      <dgm:prSet presAssocID="{747C3867-2978-479C-9B0D-2057B319B285}" presName="chevron1" presStyleLbl="alignNode1" presStyleIdx="0" presStyleCnt="21"/>
      <dgm:spPr/>
    </dgm:pt>
    <dgm:pt modelId="{1E812139-9E18-4C1D-A7D8-CA3F583F3456}" type="pres">
      <dgm:prSet presAssocID="{747C3867-2978-479C-9B0D-2057B319B285}" presName="chevron2" presStyleLbl="alignNode1" presStyleIdx="1" presStyleCnt="21"/>
      <dgm:spPr/>
    </dgm:pt>
    <dgm:pt modelId="{AFE1043E-9021-498B-BB7E-C5F6BD2D71CF}" type="pres">
      <dgm:prSet presAssocID="{747C3867-2978-479C-9B0D-2057B319B285}" presName="chevron3" presStyleLbl="alignNode1" presStyleIdx="2" presStyleCnt="21"/>
      <dgm:spPr/>
    </dgm:pt>
    <dgm:pt modelId="{461B25AA-B124-4770-AECB-21826B061912}" type="pres">
      <dgm:prSet presAssocID="{747C3867-2978-479C-9B0D-2057B319B285}" presName="chevron4" presStyleLbl="alignNode1" presStyleIdx="3" presStyleCnt="21"/>
      <dgm:spPr/>
    </dgm:pt>
    <dgm:pt modelId="{0F771921-145D-403C-AF2A-D3ADEB8B6056}" type="pres">
      <dgm:prSet presAssocID="{747C3867-2978-479C-9B0D-2057B319B285}" presName="chevron5" presStyleLbl="alignNode1" presStyleIdx="4" presStyleCnt="21"/>
      <dgm:spPr/>
    </dgm:pt>
    <dgm:pt modelId="{781C6DDC-5404-4681-B5BF-6AC7EB5E6CB8}" type="pres">
      <dgm:prSet presAssocID="{747C3867-2978-479C-9B0D-2057B319B285}" presName="chevron6" presStyleLbl="alignNode1" presStyleIdx="5" presStyleCnt="21"/>
      <dgm:spPr/>
    </dgm:pt>
    <dgm:pt modelId="{EC09FD8C-42B5-4551-BC98-27D183A08825}" type="pres">
      <dgm:prSet presAssocID="{747C3867-2978-479C-9B0D-2057B319B285}" presName="chevron7" presStyleLbl="alignNode1" presStyleIdx="6" presStyleCnt="21"/>
      <dgm:spPr/>
    </dgm:pt>
    <dgm:pt modelId="{08637AF6-995E-42AA-87BE-2784A73D9090}" type="pres">
      <dgm:prSet presAssocID="{747C3867-2978-479C-9B0D-2057B319B285}" presName="childtext" presStyleLbl="solidFgAcc1" presStyleIdx="0" presStyleCnt="3">
        <dgm:presLayoutVars>
          <dgm:chMax/>
          <dgm:chPref val="0"/>
          <dgm:bulletEnabled val="1"/>
        </dgm:presLayoutVars>
      </dgm:prSet>
      <dgm:spPr/>
    </dgm:pt>
    <dgm:pt modelId="{74964853-1849-4523-9475-04C1072AEE77}" type="pres">
      <dgm:prSet presAssocID="{AF506701-223A-4910-BDDD-7633A1D1CF58}" presName="sibTrans" presStyleCnt="0"/>
      <dgm:spPr/>
    </dgm:pt>
    <dgm:pt modelId="{740AF8EE-0B1C-49E2-91D4-943E429FBA93}" type="pres">
      <dgm:prSet presAssocID="{39A71FB5-DC4A-4CFC-AC3F-FB5F3A687ECE}" presName="parenttextcomposite" presStyleCnt="0"/>
      <dgm:spPr/>
    </dgm:pt>
    <dgm:pt modelId="{076C4246-6D4F-4EA0-B0F1-58F9B6DD4B4B}" type="pres">
      <dgm:prSet presAssocID="{39A71FB5-DC4A-4CFC-AC3F-FB5F3A687ECE}" presName="parenttext" presStyleLbl="revTx" presStyleIdx="1" presStyleCnt="3">
        <dgm:presLayoutVars>
          <dgm:chMax/>
          <dgm:chPref val="2"/>
          <dgm:bulletEnabled val="1"/>
        </dgm:presLayoutVars>
      </dgm:prSet>
      <dgm:spPr/>
    </dgm:pt>
    <dgm:pt modelId="{16B5E1B7-AD81-494C-9EBC-7F4BDE5EC090}" type="pres">
      <dgm:prSet presAssocID="{39A71FB5-DC4A-4CFC-AC3F-FB5F3A687ECE}" presName="composite" presStyleCnt="0"/>
      <dgm:spPr/>
    </dgm:pt>
    <dgm:pt modelId="{63D4CEEE-C8DC-4190-9B01-1D1223645CBD}" type="pres">
      <dgm:prSet presAssocID="{39A71FB5-DC4A-4CFC-AC3F-FB5F3A687ECE}" presName="chevron1" presStyleLbl="alignNode1" presStyleIdx="7" presStyleCnt="21"/>
      <dgm:spPr/>
    </dgm:pt>
    <dgm:pt modelId="{38BDE3FD-E252-4F66-A2CB-2CD2529D97D0}" type="pres">
      <dgm:prSet presAssocID="{39A71FB5-DC4A-4CFC-AC3F-FB5F3A687ECE}" presName="chevron2" presStyleLbl="alignNode1" presStyleIdx="8" presStyleCnt="21"/>
      <dgm:spPr/>
    </dgm:pt>
    <dgm:pt modelId="{1A42B6D0-9062-4115-85E4-CED6C4A9D16B}" type="pres">
      <dgm:prSet presAssocID="{39A71FB5-DC4A-4CFC-AC3F-FB5F3A687ECE}" presName="chevron3" presStyleLbl="alignNode1" presStyleIdx="9" presStyleCnt="21"/>
      <dgm:spPr/>
    </dgm:pt>
    <dgm:pt modelId="{2310C1AD-24A3-47CB-BA61-B6C6B4E58747}" type="pres">
      <dgm:prSet presAssocID="{39A71FB5-DC4A-4CFC-AC3F-FB5F3A687ECE}" presName="chevron4" presStyleLbl="alignNode1" presStyleIdx="10" presStyleCnt="21"/>
      <dgm:spPr/>
    </dgm:pt>
    <dgm:pt modelId="{A9DFD15A-C21D-40A5-B507-8B040A558390}" type="pres">
      <dgm:prSet presAssocID="{39A71FB5-DC4A-4CFC-AC3F-FB5F3A687ECE}" presName="chevron5" presStyleLbl="alignNode1" presStyleIdx="11" presStyleCnt="21"/>
      <dgm:spPr/>
    </dgm:pt>
    <dgm:pt modelId="{0F9A4F88-A2C3-425C-BC5F-E636F871B6C8}" type="pres">
      <dgm:prSet presAssocID="{39A71FB5-DC4A-4CFC-AC3F-FB5F3A687ECE}" presName="chevron6" presStyleLbl="alignNode1" presStyleIdx="12" presStyleCnt="21"/>
      <dgm:spPr/>
    </dgm:pt>
    <dgm:pt modelId="{B9AFBADE-280C-4FB6-9913-ED59EBE5B079}" type="pres">
      <dgm:prSet presAssocID="{39A71FB5-DC4A-4CFC-AC3F-FB5F3A687ECE}" presName="chevron7" presStyleLbl="alignNode1" presStyleIdx="13" presStyleCnt="21"/>
      <dgm:spPr/>
    </dgm:pt>
    <dgm:pt modelId="{B3F39C61-364F-4BF1-865E-0D80747EFFA8}" type="pres">
      <dgm:prSet presAssocID="{39A71FB5-DC4A-4CFC-AC3F-FB5F3A687ECE}" presName="childtext" presStyleLbl="solidFgAcc1" presStyleIdx="1" presStyleCnt="3">
        <dgm:presLayoutVars>
          <dgm:chMax/>
          <dgm:chPref val="0"/>
          <dgm:bulletEnabled val="1"/>
        </dgm:presLayoutVars>
      </dgm:prSet>
      <dgm:spPr/>
    </dgm:pt>
    <dgm:pt modelId="{B256CA38-B351-4173-8BFD-2CD9E739DD10}" type="pres">
      <dgm:prSet presAssocID="{5524ABF0-EE7D-429A-9502-6140881E0BCA}" presName="sibTrans" presStyleCnt="0"/>
      <dgm:spPr/>
    </dgm:pt>
    <dgm:pt modelId="{E432931C-1E7F-49B1-AF14-0E678DC2049F}" type="pres">
      <dgm:prSet presAssocID="{528E75F4-FB15-45DA-A0C1-188C1D3802E5}" presName="parenttextcomposite" presStyleCnt="0"/>
      <dgm:spPr/>
    </dgm:pt>
    <dgm:pt modelId="{52579E7C-444F-4C08-A60D-93C6A165386D}" type="pres">
      <dgm:prSet presAssocID="{528E75F4-FB15-45DA-A0C1-188C1D3802E5}" presName="parenttext" presStyleLbl="revTx" presStyleIdx="2" presStyleCnt="3">
        <dgm:presLayoutVars>
          <dgm:chMax/>
          <dgm:chPref val="2"/>
          <dgm:bulletEnabled val="1"/>
        </dgm:presLayoutVars>
      </dgm:prSet>
      <dgm:spPr/>
    </dgm:pt>
    <dgm:pt modelId="{806C4328-0CF1-4DC5-8B62-54BC2CDE90B8}" type="pres">
      <dgm:prSet presAssocID="{528E75F4-FB15-45DA-A0C1-188C1D3802E5}" presName="composite" presStyleCnt="0"/>
      <dgm:spPr/>
    </dgm:pt>
    <dgm:pt modelId="{DA5E27E1-7E7D-49CA-B565-E05CE9E0755F}" type="pres">
      <dgm:prSet presAssocID="{528E75F4-FB15-45DA-A0C1-188C1D3802E5}" presName="chevron1" presStyleLbl="alignNode1" presStyleIdx="14" presStyleCnt="21"/>
      <dgm:spPr/>
    </dgm:pt>
    <dgm:pt modelId="{75F5DB10-2683-4158-9FF0-AF318BF13C3C}" type="pres">
      <dgm:prSet presAssocID="{528E75F4-FB15-45DA-A0C1-188C1D3802E5}" presName="chevron2" presStyleLbl="alignNode1" presStyleIdx="15" presStyleCnt="21"/>
      <dgm:spPr/>
    </dgm:pt>
    <dgm:pt modelId="{BCBF0C43-2BC6-43B7-92D5-533758C67C50}" type="pres">
      <dgm:prSet presAssocID="{528E75F4-FB15-45DA-A0C1-188C1D3802E5}" presName="chevron3" presStyleLbl="alignNode1" presStyleIdx="16" presStyleCnt="21"/>
      <dgm:spPr/>
    </dgm:pt>
    <dgm:pt modelId="{ED1F4179-5C73-4D2C-B7B7-1D582DA881D5}" type="pres">
      <dgm:prSet presAssocID="{528E75F4-FB15-45DA-A0C1-188C1D3802E5}" presName="chevron4" presStyleLbl="alignNode1" presStyleIdx="17" presStyleCnt="21"/>
      <dgm:spPr/>
    </dgm:pt>
    <dgm:pt modelId="{A5AB7934-0602-4DFA-A03E-04288AA0EC21}" type="pres">
      <dgm:prSet presAssocID="{528E75F4-FB15-45DA-A0C1-188C1D3802E5}" presName="chevron5" presStyleLbl="alignNode1" presStyleIdx="18" presStyleCnt="21"/>
      <dgm:spPr/>
    </dgm:pt>
    <dgm:pt modelId="{861DE214-AD38-4BC0-A5A4-FC01F7397338}" type="pres">
      <dgm:prSet presAssocID="{528E75F4-FB15-45DA-A0C1-188C1D3802E5}" presName="chevron6" presStyleLbl="alignNode1" presStyleIdx="19" presStyleCnt="21"/>
      <dgm:spPr/>
    </dgm:pt>
    <dgm:pt modelId="{21FC0F5D-50F6-4628-9E47-0F1143775B15}" type="pres">
      <dgm:prSet presAssocID="{528E75F4-FB15-45DA-A0C1-188C1D3802E5}" presName="chevron7" presStyleLbl="alignNode1" presStyleIdx="20" presStyleCnt="21"/>
      <dgm:spPr/>
    </dgm:pt>
    <dgm:pt modelId="{CAFA5220-DADE-4269-A967-3440D9DCBED4}" type="pres">
      <dgm:prSet presAssocID="{528E75F4-FB15-45DA-A0C1-188C1D3802E5}" presName="childtext" presStyleLbl="solidFgAcc1" presStyleIdx="2" presStyleCnt="3">
        <dgm:presLayoutVars>
          <dgm:chMax/>
          <dgm:chPref val="0"/>
          <dgm:bulletEnabled val="1"/>
        </dgm:presLayoutVars>
      </dgm:prSet>
      <dgm:spPr/>
    </dgm:pt>
  </dgm:ptLst>
  <dgm:cxnLst>
    <dgm:cxn modelId="{5180DA0F-2A59-417C-885F-3CF6661DCAC2}" srcId="{747C3867-2978-479C-9B0D-2057B319B285}" destId="{60B53ECA-392E-4C75-BD81-C1E7C071E2AE}" srcOrd="0" destOrd="0" parTransId="{474541B2-5EC0-451F-82AA-256C2928218A}" sibTransId="{2B74D376-46B7-4DAD-BE16-AD3CF0C6AFBF}"/>
    <dgm:cxn modelId="{9BB10B3D-E907-4700-850F-07ACF379277A}" type="presOf" srcId="{39A71FB5-DC4A-4CFC-AC3F-FB5F3A687ECE}" destId="{076C4246-6D4F-4EA0-B0F1-58F9B6DD4B4B}" srcOrd="0" destOrd="0" presId="urn:microsoft.com/office/officeart/2008/layout/VerticalAccentList"/>
    <dgm:cxn modelId="{A922B941-C8FC-441D-94D2-26C409A7541F}" type="presOf" srcId="{747C3867-2978-479C-9B0D-2057B319B285}" destId="{53F87D20-3DA1-4DAA-BE3E-48C1B348F4D3}" srcOrd="0" destOrd="0" presId="urn:microsoft.com/office/officeart/2008/layout/VerticalAccentList"/>
    <dgm:cxn modelId="{6334D35C-E90B-48F5-A69E-7B1F10D3B47E}" type="presOf" srcId="{60B53ECA-392E-4C75-BD81-C1E7C071E2AE}" destId="{08637AF6-995E-42AA-87BE-2784A73D9090}" srcOrd="0" destOrd="0" presId="urn:microsoft.com/office/officeart/2008/layout/VerticalAccentList"/>
    <dgm:cxn modelId="{3328EF5C-89A3-44E2-B8C7-DE93462E46ED}" type="presOf" srcId="{3B7E4A0C-D338-4539-8F2A-9216D9675087}" destId="{B3F39C61-364F-4BF1-865E-0D80747EFFA8}" srcOrd="0" destOrd="0" presId="urn:microsoft.com/office/officeart/2008/layout/VerticalAccentList"/>
    <dgm:cxn modelId="{5EDE3A5D-736A-4AE6-854B-640DC46DF6FE}" srcId="{B700CAB4-EF65-480F-A151-EB19E0A801DB}" destId="{747C3867-2978-479C-9B0D-2057B319B285}" srcOrd="0" destOrd="0" parTransId="{E5498661-1018-446E-BF39-C3C7CD0F6D35}" sibTransId="{AF506701-223A-4910-BDDD-7633A1D1CF58}"/>
    <dgm:cxn modelId="{66B6655E-31A9-4316-97D8-F6BFF790B668}" srcId="{B700CAB4-EF65-480F-A151-EB19E0A801DB}" destId="{39A71FB5-DC4A-4CFC-AC3F-FB5F3A687ECE}" srcOrd="1" destOrd="0" parTransId="{397FF43A-640B-4067-A3A1-CA79BEFC0117}" sibTransId="{5524ABF0-EE7D-429A-9502-6140881E0BCA}"/>
    <dgm:cxn modelId="{034D2C61-F86B-420B-9967-D1FED5BD96A6}" srcId="{39A71FB5-DC4A-4CFC-AC3F-FB5F3A687ECE}" destId="{3B7E4A0C-D338-4539-8F2A-9216D9675087}" srcOrd="0" destOrd="0" parTransId="{745DE9B6-A6BB-40F9-A218-84F07CF15AF1}" sibTransId="{6BDDE22A-0E0C-4077-9940-2678B4B6E27C}"/>
    <dgm:cxn modelId="{948E688B-9415-4A73-BA98-5CA74F504F4E}" srcId="{528E75F4-FB15-45DA-A0C1-188C1D3802E5}" destId="{4D3D018F-3ED1-45AE-AFC0-0E58D7A57606}" srcOrd="0" destOrd="0" parTransId="{46F2120D-BDE3-4548-BCBA-CABA81C7F54F}" sibTransId="{4CE9E1BC-6025-4778-BC03-C97D03E8A957}"/>
    <dgm:cxn modelId="{DCC632A7-3BD8-4097-8066-8ECD64A667C3}" srcId="{B700CAB4-EF65-480F-A151-EB19E0A801DB}" destId="{528E75F4-FB15-45DA-A0C1-188C1D3802E5}" srcOrd="2" destOrd="0" parTransId="{2E9976E4-06C3-4FC6-933B-5C4B690B4923}" sibTransId="{05C9C41F-3351-4E73-97DE-F7454446DBF9}"/>
    <dgm:cxn modelId="{AA183FC3-5870-4EA4-A680-37C662CEA9AC}" type="presOf" srcId="{4D3D018F-3ED1-45AE-AFC0-0E58D7A57606}" destId="{CAFA5220-DADE-4269-A967-3440D9DCBED4}" srcOrd="0" destOrd="0" presId="urn:microsoft.com/office/officeart/2008/layout/VerticalAccentList"/>
    <dgm:cxn modelId="{6E2F92EA-FBAD-406A-8F0E-266FB728DC23}" type="presOf" srcId="{B700CAB4-EF65-480F-A151-EB19E0A801DB}" destId="{ADF6A99C-0F95-4BFB-8430-EA4FB86FB743}" srcOrd="0" destOrd="0" presId="urn:microsoft.com/office/officeart/2008/layout/VerticalAccentList"/>
    <dgm:cxn modelId="{6E2021F4-4112-4416-9049-C3E4E498B326}" type="presOf" srcId="{528E75F4-FB15-45DA-A0C1-188C1D3802E5}" destId="{52579E7C-444F-4C08-A60D-93C6A165386D}" srcOrd="0" destOrd="0" presId="urn:microsoft.com/office/officeart/2008/layout/VerticalAccentList"/>
    <dgm:cxn modelId="{01EC4723-39E5-4D73-AE4D-D01D0F0B85D7}" type="presParOf" srcId="{ADF6A99C-0F95-4BFB-8430-EA4FB86FB743}" destId="{D91A2494-4018-45E2-8DF0-6FFB1D3DC440}" srcOrd="0" destOrd="0" presId="urn:microsoft.com/office/officeart/2008/layout/VerticalAccentList"/>
    <dgm:cxn modelId="{97037D9E-A399-4A91-B814-ACA43A7B48CA}" type="presParOf" srcId="{D91A2494-4018-45E2-8DF0-6FFB1D3DC440}" destId="{53F87D20-3DA1-4DAA-BE3E-48C1B348F4D3}" srcOrd="0" destOrd="0" presId="urn:microsoft.com/office/officeart/2008/layout/VerticalAccentList"/>
    <dgm:cxn modelId="{5147E860-D109-46C3-94D2-B7945AC0EF40}" type="presParOf" srcId="{ADF6A99C-0F95-4BFB-8430-EA4FB86FB743}" destId="{48FF7577-87EA-42BB-A5C2-A4BCF3E45265}" srcOrd="1" destOrd="0" presId="urn:microsoft.com/office/officeart/2008/layout/VerticalAccentList"/>
    <dgm:cxn modelId="{C19A9513-5353-4237-B00E-AB4953B22BD1}" type="presParOf" srcId="{48FF7577-87EA-42BB-A5C2-A4BCF3E45265}" destId="{797ABBB3-A138-4736-A79C-845AE98ECADE}" srcOrd="0" destOrd="0" presId="urn:microsoft.com/office/officeart/2008/layout/VerticalAccentList"/>
    <dgm:cxn modelId="{57A8BE15-2851-490E-A99E-0F7BAE8CAD60}" type="presParOf" srcId="{48FF7577-87EA-42BB-A5C2-A4BCF3E45265}" destId="{1E812139-9E18-4C1D-A7D8-CA3F583F3456}" srcOrd="1" destOrd="0" presId="urn:microsoft.com/office/officeart/2008/layout/VerticalAccentList"/>
    <dgm:cxn modelId="{912001A2-D381-4F7E-9521-24DE26282761}" type="presParOf" srcId="{48FF7577-87EA-42BB-A5C2-A4BCF3E45265}" destId="{AFE1043E-9021-498B-BB7E-C5F6BD2D71CF}" srcOrd="2" destOrd="0" presId="urn:microsoft.com/office/officeart/2008/layout/VerticalAccentList"/>
    <dgm:cxn modelId="{4605FEFC-B4FD-4B92-BD29-EEF8D4247162}" type="presParOf" srcId="{48FF7577-87EA-42BB-A5C2-A4BCF3E45265}" destId="{461B25AA-B124-4770-AECB-21826B061912}" srcOrd="3" destOrd="0" presId="urn:microsoft.com/office/officeart/2008/layout/VerticalAccentList"/>
    <dgm:cxn modelId="{7A2C5FEF-D0E7-4199-B8EC-84238D7EFFFD}" type="presParOf" srcId="{48FF7577-87EA-42BB-A5C2-A4BCF3E45265}" destId="{0F771921-145D-403C-AF2A-D3ADEB8B6056}" srcOrd="4" destOrd="0" presId="urn:microsoft.com/office/officeart/2008/layout/VerticalAccentList"/>
    <dgm:cxn modelId="{85FC3C2D-4777-4E23-8082-689FDA93E782}" type="presParOf" srcId="{48FF7577-87EA-42BB-A5C2-A4BCF3E45265}" destId="{781C6DDC-5404-4681-B5BF-6AC7EB5E6CB8}" srcOrd="5" destOrd="0" presId="urn:microsoft.com/office/officeart/2008/layout/VerticalAccentList"/>
    <dgm:cxn modelId="{92549470-44EB-4A3B-8B08-9176FD970930}" type="presParOf" srcId="{48FF7577-87EA-42BB-A5C2-A4BCF3E45265}" destId="{EC09FD8C-42B5-4551-BC98-27D183A08825}" srcOrd="6" destOrd="0" presId="urn:microsoft.com/office/officeart/2008/layout/VerticalAccentList"/>
    <dgm:cxn modelId="{8A4A5960-E9DC-4B9E-BA72-5888320D0D4B}" type="presParOf" srcId="{48FF7577-87EA-42BB-A5C2-A4BCF3E45265}" destId="{08637AF6-995E-42AA-87BE-2784A73D9090}" srcOrd="7" destOrd="0" presId="urn:microsoft.com/office/officeart/2008/layout/VerticalAccentList"/>
    <dgm:cxn modelId="{893E3824-6226-4F69-B1DC-791B73B30109}" type="presParOf" srcId="{ADF6A99C-0F95-4BFB-8430-EA4FB86FB743}" destId="{74964853-1849-4523-9475-04C1072AEE77}" srcOrd="2" destOrd="0" presId="urn:microsoft.com/office/officeart/2008/layout/VerticalAccentList"/>
    <dgm:cxn modelId="{3661C335-FC8D-4DED-923A-A583918333BA}" type="presParOf" srcId="{ADF6A99C-0F95-4BFB-8430-EA4FB86FB743}" destId="{740AF8EE-0B1C-49E2-91D4-943E429FBA93}" srcOrd="3" destOrd="0" presId="urn:microsoft.com/office/officeart/2008/layout/VerticalAccentList"/>
    <dgm:cxn modelId="{846C3178-52D9-4D48-9EFA-6FB01DC92AD5}" type="presParOf" srcId="{740AF8EE-0B1C-49E2-91D4-943E429FBA93}" destId="{076C4246-6D4F-4EA0-B0F1-58F9B6DD4B4B}" srcOrd="0" destOrd="0" presId="urn:microsoft.com/office/officeart/2008/layout/VerticalAccentList"/>
    <dgm:cxn modelId="{C0471908-C33A-4580-B6DE-280A4AB92B42}" type="presParOf" srcId="{ADF6A99C-0F95-4BFB-8430-EA4FB86FB743}" destId="{16B5E1B7-AD81-494C-9EBC-7F4BDE5EC090}" srcOrd="4" destOrd="0" presId="urn:microsoft.com/office/officeart/2008/layout/VerticalAccentList"/>
    <dgm:cxn modelId="{E641B1EC-3AAF-44C3-A82C-064445260EBF}" type="presParOf" srcId="{16B5E1B7-AD81-494C-9EBC-7F4BDE5EC090}" destId="{63D4CEEE-C8DC-4190-9B01-1D1223645CBD}" srcOrd="0" destOrd="0" presId="urn:microsoft.com/office/officeart/2008/layout/VerticalAccentList"/>
    <dgm:cxn modelId="{9213EF23-9861-4073-9333-02FE71C6B323}" type="presParOf" srcId="{16B5E1B7-AD81-494C-9EBC-7F4BDE5EC090}" destId="{38BDE3FD-E252-4F66-A2CB-2CD2529D97D0}" srcOrd="1" destOrd="0" presId="urn:microsoft.com/office/officeart/2008/layout/VerticalAccentList"/>
    <dgm:cxn modelId="{1F3219A5-8903-4B0E-A0B6-B3F065816CB6}" type="presParOf" srcId="{16B5E1B7-AD81-494C-9EBC-7F4BDE5EC090}" destId="{1A42B6D0-9062-4115-85E4-CED6C4A9D16B}" srcOrd="2" destOrd="0" presId="urn:microsoft.com/office/officeart/2008/layout/VerticalAccentList"/>
    <dgm:cxn modelId="{DC84422D-E829-4C42-BCDC-7FCBC0A8636D}" type="presParOf" srcId="{16B5E1B7-AD81-494C-9EBC-7F4BDE5EC090}" destId="{2310C1AD-24A3-47CB-BA61-B6C6B4E58747}" srcOrd="3" destOrd="0" presId="urn:microsoft.com/office/officeart/2008/layout/VerticalAccentList"/>
    <dgm:cxn modelId="{8BC8E316-84B5-4E19-A5F0-003E02756D10}" type="presParOf" srcId="{16B5E1B7-AD81-494C-9EBC-7F4BDE5EC090}" destId="{A9DFD15A-C21D-40A5-B507-8B040A558390}" srcOrd="4" destOrd="0" presId="urn:microsoft.com/office/officeart/2008/layout/VerticalAccentList"/>
    <dgm:cxn modelId="{D486D067-2D33-4395-8334-1F6BF7DD5B19}" type="presParOf" srcId="{16B5E1B7-AD81-494C-9EBC-7F4BDE5EC090}" destId="{0F9A4F88-A2C3-425C-BC5F-E636F871B6C8}" srcOrd="5" destOrd="0" presId="urn:microsoft.com/office/officeart/2008/layout/VerticalAccentList"/>
    <dgm:cxn modelId="{FAAB30EC-A811-467A-BB15-2FF0D1A218BC}" type="presParOf" srcId="{16B5E1B7-AD81-494C-9EBC-7F4BDE5EC090}" destId="{B9AFBADE-280C-4FB6-9913-ED59EBE5B079}" srcOrd="6" destOrd="0" presId="urn:microsoft.com/office/officeart/2008/layout/VerticalAccentList"/>
    <dgm:cxn modelId="{E6C4125D-FB49-4E53-9945-57BE09A7EE8F}" type="presParOf" srcId="{16B5E1B7-AD81-494C-9EBC-7F4BDE5EC090}" destId="{B3F39C61-364F-4BF1-865E-0D80747EFFA8}" srcOrd="7" destOrd="0" presId="urn:microsoft.com/office/officeart/2008/layout/VerticalAccentList"/>
    <dgm:cxn modelId="{1D524BF2-72D4-4D26-8CBB-B2B93C0939AB}" type="presParOf" srcId="{ADF6A99C-0F95-4BFB-8430-EA4FB86FB743}" destId="{B256CA38-B351-4173-8BFD-2CD9E739DD10}" srcOrd="5" destOrd="0" presId="urn:microsoft.com/office/officeart/2008/layout/VerticalAccentList"/>
    <dgm:cxn modelId="{F5FFB4B1-E4F8-4347-AC0A-48DFED0326F5}" type="presParOf" srcId="{ADF6A99C-0F95-4BFB-8430-EA4FB86FB743}" destId="{E432931C-1E7F-49B1-AF14-0E678DC2049F}" srcOrd="6" destOrd="0" presId="urn:microsoft.com/office/officeart/2008/layout/VerticalAccentList"/>
    <dgm:cxn modelId="{A9F29093-D32D-4324-BFF2-67AFA471E61F}" type="presParOf" srcId="{E432931C-1E7F-49B1-AF14-0E678DC2049F}" destId="{52579E7C-444F-4C08-A60D-93C6A165386D}" srcOrd="0" destOrd="0" presId="urn:microsoft.com/office/officeart/2008/layout/VerticalAccentList"/>
    <dgm:cxn modelId="{CC92A943-F387-4B50-A923-7B1AD7D028B1}" type="presParOf" srcId="{ADF6A99C-0F95-4BFB-8430-EA4FB86FB743}" destId="{806C4328-0CF1-4DC5-8B62-54BC2CDE90B8}" srcOrd="7" destOrd="0" presId="urn:microsoft.com/office/officeart/2008/layout/VerticalAccentList"/>
    <dgm:cxn modelId="{BE0DB41C-9C07-4607-AAAC-B087EE4147BD}" type="presParOf" srcId="{806C4328-0CF1-4DC5-8B62-54BC2CDE90B8}" destId="{DA5E27E1-7E7D-49CA-B565-E05CE9E0755F}" srcOrd="0" destOrd="0" presId="urn:microsoft.com/office/officeart/2008/layout/VerticalAccentList"/>
    <dgm:cxn modelId="{9FD27683-B457-4EC5-BA81-C60D810FE984}" type="presParOf" srcId="{806C4328-0CF1-4DC5-8B62-54BC2CDE90B8}" destId="{75F5DB10-2683-4158-9FF0-AF318BF13C3C}" srcOrd="1" destOrd="0" presId="urn:microsoft.com/office/officeart/2008/layout/VerticalAccentList"/>
    <dgm:cxn modelId="{CFD0AE63-094F-46E8-BDD6-B6758369B877}" type="presParOf" srcId="{806C4328-0CF1-4DC5-8B62-54BC2CDE90B8}" destId="{BCBF0C43-2BC6-43B7-92D5-533758C67C50}" srcOrd="2" destOrd="0" presId="urn:microsoft.com/office/officeart/2008/layout/VerticalAccentList"/>
    <dgm:cxn modelId="{894D7A0E-3652-41CD-B4B3-3BE8CB49B255}" type="presParOf" srcId="{806C4328-0CF1-4DC5-8B62-54BC2CDE90B8}" destId="{ED1F4179-5C73-4D2C-B7B7-1D582DA881D5}" srcOrd="3" destOrd="0" presId="urn:microsoft.com/office/officeart/2008/layout/VerticalAccentList"/>
    <dgm:cxn modelId="{7C5E77D0-725E-4BB3-83DB-6120B7953F93}" type="presParOf" srcId="{806C4328-0CF1-4DC5-8B62-54BC2CDE90B8}" destId="{A5AB7934-0602-4DFA-A03E-04288AA0EC21}" srcOrd="4" destOrd="0" presId="urn:microsoft.com/office/officeart/2008/layout/VerticalAccentList"/>
    <dgm:cxn modelId="{9EC5E51A-E101-44AF-A9BC-8AD3FF4C0D3E}" type="presParOf" srcId="{806C4328-0CF1-4DC5-8B62-54BC2CDE90B8}" destId="{861DE214-AD38-4BC0-A5A4-FC01F7397338}" srcOrd="5" destOrd="0" presId="urn:microsoft.com/office/officeart/2008/layout/VerticalAccentList"/>
    <dgm:cxn modelId="{E51F68AC-3C71-4507-9E6D-7B914EF81B7B}" type="presParOf" srcId="{806C4328-0CF1-4DC5-8B62-54BC2CDE90B8}" destId="{21FC0F5D-50F6-4628-9E47-0F1143775B15}" srcOrd="6" destOrd="0" presId="urn:microsoft.com/office/officeart/2008/layout/VerticalAccentList"/>
    <dgm:cxn modelId="{C97D7868-59B7-4424-8562-333609CEBCB4}" type="presParOf" srcId="{806C4328-0CF1-4DC5-8B62-54BC2CDE90B8}" destId="{CAFA5220-DADE-4269-A967-3440D9DCBED4}"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61F9D6F-B7D9-4993-9753-3495CA66F69E}"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US"/>
        </a:p>
      </dgm:t>
    </dgm:pt>
    <dgm:pt modelId="{5CC252A8-955C-404C-BF41-27FA606A211B}">
      <dgm:prSet/>
      <dgm:spPr/>
      <dgm:t>
        <a:bodyPr/>
        <a:lstStyle/>
        <a:p>
          <a:r>
            <a:rPr lang="en-US"/>
            <a:t>CAS hired Chief Learning Officer – Jennifer Naughton</a:t>
          </a:r>
        </a:p>
      </dgm:t>
    </dgm:pt>
    <dgm:pt modelId="{5F58662A-E344-4E67-A25D-C328100FB044}" type="parTrans" cxnId="{A60DD90F-8506-4331-9759-1B1CD8F5CBFB}">
      <dgm:prSet/>
      <dgm:spPr/>
      <dgm:t>
        <a:bodyPr/>
        <a:lstStyle/>
        <a:p>
          <a:endParaRPr lang="en-US"/>
        </a:p>
      </dgm:t>
    </dgm:pt>
    <dgm:pt modelId="{0E052779-8C3C-426A-B448-1223F88B5552}" type="sibTrans" cxnId="{A60DD90F-8506-4331-9759-1B1CD8F5CBFB}">
      <dgm:prSet/>
      <dgm:spPr/>
      <dgm:t>
        <a:bodyPr/>
        <a:lstStyle/>
        <a:p>
          <a:endParaRPr lang="en-US"/>
        </a:p>
      </dgm:t>
    </dgm:pt>
    <dgm:pt modelId="{343BCE74-48FC-48D3-95E5-C9813B76FF1B}">
      <dgm:prSet/>
      <dgm:spPr/>
      <dgm:t>
        <a:bodyPr/>
        <a:lstStyle/>
        <a:p>
          <a:r>
            <a:rPr lang="en-US"/>
            <a:t>Development of a Multi-Year Admissions Road Map</a:t>
          </a:r>
        </a:p>
      </dgm:t>
    </dgm:pt>
    <dgm:pt modelId="{CAFD8FAE-95D9-4634-AC10-34902F6E7EFC}" type="parTrans" cxnId="{41E916C9-65B0-46E8-ADA4-3EBA934B3967}">
      <dgm:prSet/>
      <dgm:spPr/>
      <dgm:t>
        <a:bodyPr/>
        <a:lstStyle/>
        <a:p>
          <a:endParaRPr lang="en-US"/>
        </a:p>
      </dgm:t>
    </dgm:pt>
    <dgm:pt modelId="{F543B9D1-1B10-4407-8F43-35E7EB2EECD2}" type="sibTrans" cxnId="{41E916C9-65B0-46E8-ADA4-3EBA934B3967}">
      <dgm:prSet/>
      <dgm:spPr/>
      <dgm:t>
        <a:bodyPr/>
        <a:lstStyle/>
        <a:p>
          <a:endParaRPr lang="en-US"/>
        </a:p>
      </dgm:t>
    </dgm:pt>
    <dgm:pt modelId="{1A5CB6D7-2FB4-4E5E-B719-C271BFFB81E8}">
      <dgm:prSet/>
      <dgm:spPr/>
      <dgm:t>
        <a:bodyPr/>
        <a:lstStyle/>
        <a:p>
          <a:r>
            <a:rPr lang="en-US"/>
            <a:t>Job Task Analysis</a:t>
          </a:r>
        </a:p>
      </dgm:t>
    </dgm:pt>
    <dgm:pt modelId="{843AB573-333A-4339-8448-0D2265368F70}" type="parTrans" cxnId="{0F95047A-DDC5-4EF9-B774-31744E85D9C2}">
      <dgm:prSet/>
      <dgm:spPr/>
      <dgm:t>
        <a:bodyPr/>
        <a:lstStyle/>
        <a:p>
          <a:endParaRPr lang="en-US"/>
        </a:p>
      </dgm:t>
    </dgm:pt>
    <dgm:pt modelId="{4A515BFF-7F10-478F-A2A8-FEADEF3125FC}" type="sibTrans" cxnId="{0F95047A-DDC5-4EF9-B774-31744E85D9C2}">
      <dgm:prSet/>
      <dgm:spPr/>
      <dgm:t>
        <a:bodyPr/>
        <a:lstStyle/>
        <a:p>
          <a:endParaRPr lang="en-US"/>
        </a:p>
      </dgm:t>
    </dgm:pt>
    <dgm:pt modelId="{1A29D319-63DD-4CE1-B89A-F117FEE26592}" type="pres">
      <dgm:prSet presAssocID="{C61F9D6F-B7D9-4993-9753-3495CA66F69E}" presName="CompostProcess" presStyleCnt="0">
        <dgm:presLayoutVars>
          <dgm:dir/>
          <dgm:resizeHandles val="exact"/>
        </dgm:presLayoutVars>
      </dgm:prSet>
      <dgm:spPr/>
    </dgm:pt>
    <dgm:pt modelId="{F03419F7-13E5-4B9F-A3E2-57EBCE6FE7A8}" type="pres">
      <dgm:prSet presAssocID="{C61F9D6F-B7D9-4993-9753-3495CA66F69E}" presName="arrow" presStyleLbl="bgShp" presStyleIdx="0" presStyleCnt="1"/>
      <dgm:spPr/>
    </dgm:pt>
    <dgm:pt modelId="{1D61FE75-892D-4DE5-AEC5-77CEC92E34A1}" type="pres">
      <dgm:prSet presAssocID="{C61F9D6F-B7D9-4993-9753-3495CA66F69E}" presName="linearProcess" presStyleCnt="0"/>
      <dgm:spPr/>
    </dgm:pt>
    <dgm:pt modelId="{F10B2419-47C2-4835-900D-B163CD7085AB}" type="pres">
      <dgm:prSet presAssocID="{5CC252A8-955C-404C-BF41-27FA606A211B}" presName="textNode" presStyleLbl="node1" presStyleIdx="0" presStyleCnt="3">
        <dgm:presLayoutVars>
          <dgm:bulletEnabled val="1"/>
        </dgm:presLayoutVars>
      </dgm:prSet>
      <dgm:spPr/>
    </dgm:pt>
    <dgm:pt modelId="{7EC5BAF8-7F7A-46C7-8819-271E6B855907}" type="pres">
      <dgm:prSet presAssocID="{0E052779-8C3C-426A-B448-1223F88B5552}" presName="sibTrans" presStyleCnt="0"/>
      <dgm:spPr/>
    </dgm:pt>
    <dgm:pt modelId="{C7D42227-2918-4454-99FB-7285239C43A4}" type="pres">
      <dgm:prSet presAssocID="{343BCE74-48FC-48D3-95E5-C9813B76FF1B}" presName="textNode" presStyleLbl="node1" presStyleIdx="1" presStyleCnt="3">
        <dgm:presLayoutVars>
          <dgm:bulletEnabled val="1"/>
        </dgm:presLayoutVars>
      </dgm:prSet>
      <dgm:spPr/>
    </dgm:pt>
    <dgm:pt modelId="{DD26681A-2E1E-41D8-937C-60E47E6E5A74}" type="pres">
      <dgm:prSet presAssocID="{F543B9D1-1B10-4407-8F43-35E7EB2EECD2}" presName="sibTrans" presStyleCnt="0"/>
      <dgm:spPr/>
    </dgm:pt>
    <dgm:pt modelId="{02CF42E3-7C36-409F-9FE8-94C58EFF2B0A}" type="pres">
      <dgm:prSet presAssocID="{1A5CB6D7-2FB4-4E5E-B719-C271BFFB81E8}" presName="textNode" presStyleLbl="node1" presStyleIdx="2" presStyleCnt="3">
        <dgm:presLayoutVars>
          <dgm:bulletEnabled val="1"/>
        </dgm:presLayoutVars>
      </dgm:prSet>
      <dgm:spPr/>
    </dgm:pt>
  </dgm:ptLst>
  <dgm:cxnLst>
    <dgm:cxn modelId="{755B4F0B-F721-48D6-A12C-1BFABF029D49}" type="presOf" srcId="{C61F9D6F-B7D9-4993-9753-3495CA66F69E}" destId="{1A29D319-63DD-4CE1-B89A-F117FEE26592}" srcOrd="0" destOrd="0" presId="urn:microsoft.com/office/officeart/2005/8/layout/hProcess9"/>
    <dgm:cxn modelId="{77622C0F-7346-4B87-B001-531E95A5E251}" type="presOf" srcId="{5CC252A8-955C-404C-BF41-27FA606A211B}" destId="{F10B2419-47C2-4835-900D-B163CD7085AB}" srcOrd="0" destOrd="0" presId="urn:microsoft.com/office/officeart/2005/8/layout/hProcess9"/>
    <dgm:cxn modelId="{A60DD90F-8506-4331-9759-1B1CD8F5CBFB}" srcId="{C61F9D6F-B7D9-4993-9753-3495CA66F69E}" destId="{5CC252A8-955C-404C-BF41-27FA606A211B}" srcOrd="0" destOrd="0" parTransId="{5F58662A-E344-4E67-A25D-C328100FB044}" sibTransId="{0E052779-8C3C-426A-B448-1223F88B5552}"/>
    <dgm:cxn modelId="{EF025E3D-A715-4B6E-9B73-C891EDFB04FE}" type="presOf" srcId="{343BCE74-48FC-48D3-95E5-C9813B76FF1B}" destId="{C7D42227-2918-4454-99FB-7285239C43A4}" srcOrd="0" destOrd="0" presId="urn:microsoft.com/office/officeart/2005/8/layout/hProcess9"/>
    <dgm:cxn modelId="{0F95047A-DDC5-4EF9-B774-31744E85D9C2}" srcId="{C61F9D6F-B7D9-4993-9753-3495CA66F69E}" destId="{1A5CB6D7-2FB4-4E5E-B719-C271BFFB81E8}" srcOrd="2" destOrd="0" parTransId="{843AB573-333A-4339-8448-0D2265368F70}" sibTransId="{4A515BFF-7F10-478F-A2A8-FEADEF3125FC}"/>
    <dgm:cxn modelId="{426BD3A4-ADED-4906-B1FB-A26923295A97}" type="presOf" srcId="{1A5CB6D7-2FB4-4E5E-B719-C271BFFB81E8}" destId="{02CF42E3-7C36-409F-9FE8-94C58EFF2B0A}" srcOrd="0" destOrd="0" presId="urn:microsoft.com/office/officeart/2005/8/layout/hProcess9"/>
    <dgm:cxn modelId="{41E916C9-65B0-46E8-ADA4-3EBA934B3967}" srcId="{C61F9D6F-B7D9-4993-9753-3495CA66F69E}" destId="{343BCE74-48FC-48D3-95E5-C9813B76FF1B}" srcOrd="1" destOrd="0" parTransId="{CAFD8FAE-95D9-4634-AC10-34902F6E7EFC}" sibTransId="{F543B9D1-1B10-4407-8F43-35E7EB2EECD2}"/>
    <dgm:cxn modelId="{A76B5DC0-89E8-4931-B0FE-21CF6C2A75C2}" type="presParOf" srcId="{1A29D319-63DD-4CE1-B89A-F117FEE26592}" destId="{F03419F7-13E5-4B9F-A3E2-57EBCE6FE7A8}" srcOrd="0" destOrd="0" presId="urn:microsoft.com/office/officeart/2005/8/layout/hProcess9"/>
    <dgm:cxn modelId="{7FEE3870-24F9-433D-B2C3-615D66A62BCA}" type="presParOf" srcId="{1A29D319-63DD-4CE1-B89A-F117FEE26592}" destId="{1D61FE75-892D-4DE5-AEC5-77CEC92E34A1}" srcOrd="1" destOrd="0" presId="urn:microsoft.com/office/officeart/2005/8/layout/hProcess9"/>
    <dgm:cxn modelId="{557A31AC-209A-48E7-A7F3-4D167EF1DD9F}" type="presParOf" srcId="{1D61FE75-892D-4DE5-AEC5-77CEC92E34A1}" destId="{F10B2419-47C2-4835-900D-B163CD7085AB}" srcOrd="0" destOrd="0" presId="urn:microsoft.com/office/officeart/2005/8/layout/hProcess9"/>
    <dgm:cxn modelId="{E80D567C-162E-4833-AAAB-E017E4F9536B}" type="presParOf" srcId="{1D61FE75-892D-4DE5-AEC5-77CEC92E34A1}" destId="{7EC5BAF8-7F7A-46C7-8819-271E6B855907}" srcOrd="1" destOrd="0" presId="urn:microsoft.com/office/officeart/2005/8/layout/hProcess9"/>
    <dgm:cxn modelId="{4443DA39-4478-4C6B-94A6-B130BD4610D5}" type="presParOf" srcId="{1D61FE75-892D-4DE5-AEC5-77CEC92E34A1}" destId="{C7D42227-2918-4454-99FB-7285239C43A4}" srcOrd="2" destOrd="0" presId="urn:microsoft.com/office/officeart/2005/8/layout/hProcess9"/>
    <dgm:cxn modelId="{24DC082B-F41C-49CC-A278-C21BD9754ADD}" type="presParOf" srcId="{1D61FE75-892D-4DE5-AEC5-77CEC92E34A1}" destId="{DD26681A-2E1E-41D8-937C-60E47E6E5A74}" srcOrd="3" destOrd="0" presId="urn:microsoft.com/office/officeart/2005/8/layout/hProcess9"/>
    <dgm:cxn modelId="{2E34779C-4804-4B5C-8125-54EB603C4EFE}" type="presParOf" srcId="{1D61FE75-892D-4DE5-AEC5-77CEC92E34A1}" destId="{02CF42E3-7C36-409F-9FE8-94C58EFF2B0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AF026-057D-49F4-8F15-046F863C72DD}">
      <dsp:nvSpPr>
        <dsp:cNvPr id="0" name=""/>
        <dsp:cNvSpPr/>
      </dsp:nvSpPr>
      <dsp:spPr>
        <a:xfrm>
          <a:off x="4807" y="144931"/>
          <a:ext cx="2459137" cy="1128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US" sz="2400" kern="1200" dirty="0"/>
            <a:t>Nov 2019 – </a:t>
          </a:r>
          <a:br>
            <a:rPr lang="en-US" sz="2400" kern="1200" dirty="0"/>
          </a:br>
          <a:r>
            <a:rPr lang="en-US" sz="2400" kern="1200" dirty="0"/>
            <a:t>May 2020	</a:t>
          </a:r>
        </a:p>
      </dsp:txBody>
      <dsp:txXfrm>
        <a:off x="4807" y="144931"/>
        <a:ext cx="2459137" cy="1128600"/>
      </dsp:txXfrm>
    </dsp:sp>
    <dsp:sp modelId="{63B9F900-420B-4771-8C73-C71AFAA792D3}">
      <dsp:nvSpPr>
        <dsp:cNvPr id="0" name=""/>
        <dsp:cNvSpPr/>
      </dsp:nvSpPr>
      <dsp:spPr>
        <a:xfrm>
          <a:off x="2463945" y="109663"/>
          <a:ext cx="491827" cy="1199137"/>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F94B8F-778E-43B9-A235-5B1FDB862CE9}">
      <dsp:nvSpPr>
        <dsp:cNvPr id="0" name=""/>
        <dsp:cNvSpPr/>
      </dsp:nvSpPr>
      <dsp:spPr>
        <a:xfrm>
          <a:off x="3152503" y="109663"/>
          <a:ext cx="6688853" cy="11991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Board develops and adopts new </a:t>
          </a:r>
          <a:r>
            <a:rPr lang="en-US" sz="2400" b="1" kern="1200" dirty="0"/>
            <a:t>Envisioned Future</a:t>
          </a:r>
          <a:r>
            <a:rPr lang="en-US" sz="2400" kern="1200" dirty="0"/>
            <a:t>, which forms the basis of a new Strategic Plan</a:t>
          </a:r>
        </a:p>
      </dsp:txBody>
      <dsp:txXfrm>
        <a:off x="3152503" y="109663"/>
        <a:ext cx="6688853" cy="1199137"/>
      </dsp:txXfrm>
    </dsp:sp>
    <dsp:sp modelId="{9E1DDB31-8792-405B-829F-FB292BBB8316}">
      <dsp:nvSpPr>
        <dsp:cNvPr id="0" name=""/>
        <dsp:cNvSpPr/>
      </dsp:nvSpPr>
      <dsp:spPr>
        <a:xfrm>
          <a:off x="4807" y="1595675"/>
          <a:ext cx="2459137" cy="80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US" sz="2400" kern="1200" dirty="0"/>
            <a:t>May 2020 – Present 	</a:t>
          </a:r>
        </a:p>
      </dsp:txBody>
      <dsp:txXfrm>
        <a:off x="4807" y="1595675"/>
        <a:ext cx="2459137" cy="801900"/>
      </dsp:txXfrm>
    </dsp:sp>
    <dsp:sp modelId="{72EE5EC0-47D8-4E87-B2B8-68D34ED4EC5E}">
      <dsp:nvSpPr>
        <dsp:cNvPr id="0" name=""/>
        <dsp:cNvSpPr/>
      </dsp:nvSpPr>
      <dsp:spPr>
        <a:xfrm>
          <a:off x="2463945" y="1395200"/>
          <a:ext cx="491827" cy="120285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D381C4-83AD-4131-AF89-F7024CF06325}">
      <dsp:nvSpPr>
        <dsp:cNvPr id="0" name=""/>
        <dsp:cNvSpPr/>
      </dsp:nvSpPr>
      <dsp:spPr>
        <a:xfrm>
          <a:off x="3152503" y="1395200"/>
          <a:ext cx="6688853" cy="12028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CAS Leaders and Staff develop </a:t>
          </a:r>
          <a:r>
            <a:rPr lang="en-US" sz="2400" b="1" kern="1200" dirty="0"/>
            <a:t>3-Year Plans</a:t>
          </a:r>
          <a:r>
            <a:rPr lang="en-US" sz="2400" kern="1200" dirty="0"/>
            <a:t>, which outline problems that need to be addressed to achieve the CAS’s Envisioned Future</a:t>
          </a:r>
        </a:p>
      </dsp:txBody>
      <dsp:txXfrm>
        <a:off x="3152503" y="1395200"/>
        <a:ext cx="6688853" cy="1202850"/>
      </dsp:txXfrm>
    </dsp:sp>
    <dsp:sp modelId="{473DBAD4-45AF-4B71-8D73-E4BBBE3F711D}">
      <dsp:nvSpPr>
        <dsp:cNvPr id="0" name=""/>
        <dsp:cNvSpPr/>
      </dsp:nvSpPr>
      <dsp:spPr>
        <a:xfrm>
          <a:off x="4807" y="3456650"/>
          <a:ext cx="2459137" cy="47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US" sz="2400" kern="1200" dirty="0"/>
            <a:t>Next Steps</a:t>
          </a:r>
        </a:p>
      </dsp:txBody>
      <dsp:txXfrm>
        <a:off x="4807" y="3456650"/>
        <a:ext cx="2459137" cy="475200"/>
      </dsp:txXfrm>
    </dsp:sp>
    <dsp:sp modelId="{1015E616-8D74-49B2-B902-CE9DCD49022D}">
      <dsp:nvSpPr>
        <dsp:cNvPr id="0" name=""/>
        <dsp:cNvSpPr/>
      </dsp:nvSpPr>
      <dsp:spPr>
        <a:xfrm>
          <a:off x="2463945" y="2684450"/>
          <a:ext cx="491827" cy="20196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B5E2C9-CDD5-4E37-A0E4-0E219F69C782}">
      <dsp:nvSpPr>
        <dsp:cNvPr id="0" name=""/>
        <dsp:cNvSpPr/>
      </dsp:nvSpPr>
      <dsp:spPr>
        <a:xfrm>
          <a:off x="3152503" y="2684450"/>
          <a:ext cx="6688853" cy="20196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Board to formally adopt new Strategic Plan on </a:t>
          </a:r>
          <a:br>
            <a:rPr lang="en-US" sz="2400" kern="1200" dirty="0"/>
          </a:br>
          <a:r>
            <a:rPr lang="en-US" sz="2400" kern="1200" dirty="0"/>
            <a:t>Nov 2</a:t>
          </a:r>
        </a:p>
        <a:p>
          <a:pPr marL="228600" lvl="1" indent="-228600" algn="l" defTabSz="1066800">
            <a:lnSpc>
              <a:spcPct val="90000"/>
            </a:lnSpc>
            <a:spcBef>
              <a:spcPct val="0"/>
            </a:spcBef>
            <a:spcAft>
              <a:spcPct val="15000"/>
            </a:spcAft>
            <a:buChar char="•"/>
          </a:pPr>
          <a:r>
            <a:rPr lang="en-US" sz="2400" kern="1200" dirty="0"/>
            <a:t>Strategic Plan to be released to members in conjunction with Annual Meeting on Nov 9</a:t>
          </a:r>
        </a:p>
        <a:p>
          <a:pPr marL="228600" lvl="1" indent="-228600" algn="l" defTabSz="1066800">
            <a:lnSpc>
              <a:spcPct val="90000"/>
            </a:lnSpc>
            <a:spcBef>
              <a:spcPct val="0"/>
            </a:spcBef>
            <a:spcAft>
              <a:spcPct val="15000"/>
            </a:spcAft>
            <a:buChar char="•"/>
          </a:pPr>
          <a:r>
            <a:rPr lang="en-US" sz="2400" kern="1200" dirty="0"/>
            <a:t>Volunteers and Staff begin executing 3-Year Plans</a:t>
          </a:r>
        </a:p>
      </dsp:txBody>
      <dsp:txXfrm>
        <a:off x="3152503" y="2684450"/>
        <a:ext cx="6688853" cy="20196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E5DFC-157F-4FDA-8C18-0A8B13E921D3}">
      <dsp:nvSpPr>
        <dsp:cNvPr id="0" name=""/>
        <dsp:cNvSpPr/>
      </dsp:nvSpPr>
      <dsp:spPr>
        <a:xfrm>
          <a:off x="0" y="17739"/>
          <a:ext cx="6397691" cy="777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rtl="0">
            <a:lnSpc>
              <a:spcPct val="90000"/>
            </a:lnSpc>
            <a:spcBef>
              <a:spcPct val="0"/>
            </a:spcBef>
            <a:spcAft>
              <a:spcPct val="35000"/>
            </a:spcAft>
            <a:buNone/>
          </a:pPr>
          <a:r>
            <a:rPr lang="en-US" sz="2800" kern="1200" dirty="0"/>
            <a:t>Constantly being adapted and refreshed</a:t>
          </a:r>
        </a:p>
      </dsp:txBody>
      <dsp:txXfrm>
        <a:off x="0" y="17739"/>
        <a:ext cx="6397691" cy="777600"/>
      </dsp:txXfrm>
    </dsp:sp>
    <dsp:sp modelId="{77080742-838B-47F8-AE61-8AF51ACB4843}">
      <dsp:nvSpPr>
        <dsp:cNvPr id="0" name=""/>
        <dsp:cNvSpPr/>
      </dsp:nvSpPr>
      <dsp:spPr>
        <a:xfrm>
          <a:off x="0" y="795339"/>
          <a:ext cx="6397691" cy="333517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a:solidFill>
                <a:srgbClr val="001C59"/>
              </a:solidFill>
            </a:rPr>
            <a:t>Emergence of new risks and coverages</a:t>
          </a:r>
        </a:p>
        <a:p>
          <a:pPr marL="228600" lvl="1" indent="-228600" algn="l" defTabSz="1066800" rtl="0">
            <a:lnSpc>
              <a:spcPct val="90000"/>
            </a:lnSpc>
            <a:spcBef>
              <a:spcPct val="0"/>
            </a:spcBef>
            <a:spcAft>
              <a:spcPct val="15000"/>
            </a:spcAft>
            <a:buChar char="•"/>
          </a:pPr>
          <a:endParaRPr lang="en-US" sz="2400" kern="1200" dirty="0">
            <a:solidFill>
              <a:srgbClr val="001C59"/>
            </a:solidFill>
          </a:endParaRPr>
        </a:p>
        <a:p>
          <a:pPr marL="228600" lvl="1" indent="-228600" algn="l" defTabSz="1066800" rtl="0">
            <a:lnSpc>
              <a:spcPct val="90000"/>
            </a:lnSpc>
            <a:spcBef>
              <a:spcPct val="0"/>
            </a:spcBef>
            <a:spcAft>
              <a:spcPct val="15000"/>
            </a:spcAft>
            <a:buChar char="•"/>
          </a:pPr>
          <a:r>
            <a:rPr lang="en-US" sz="2400" kern="1200" dirty="0">
              <a:solidFill>
                <a:srgbClr val="001C59"/>
              </a:solidFill>
            </a:rPr>
            <a:t>New era of big data and related methods</a:t>
          </a:r>
        </a:p>
        <a:p>
          <a:pPr marL="228600" lvl="1" indent="-228600" algn="l" defTabSz="1066800" rtl="0">
            <a:lnSpc>
              <a:spcPct val="90000"/>
            </a:lnSpc>
            <a:spcBef>
              <a:spcPct val="0"/>
            </a:spcBef>
            <a:spcAft>
              <a:spcPct val="15000"/>
            </a:spcAft>
            <a:buChar char="•"/>
          </a:pPr>
          <a:endParaRPr lang="en-US" sz="2400" kern="1200" dirty="0">
            <a:solidFill>
              <a:srgbClr val="001C59"/>
            </a:solidFill>
          </a:endParaRPr>
        </a:p>
        <a:p>
          <a:pPr marL="228600" lvl="1" indent="-228600" algn="l" defTabSz="1066800" rtl="0">
            <a:lnSpc>
              <a:spcPct val="90000"/>
            </a:lnSpc>
            <a:spcBef>
              <a:spcPct val="0"/>
            </a:spcBef>
            <a:spcAft>
              <a:spcPct val="15000"/>
            </a:spcAft>
            <a:buChar char="•"/>
          </a:pPr>
          <a:r>
            <a:rPr lang="en-US" sz="2400" kern="1200" dirty="0">
              <a:solidFill>
                <a:srgbClr val="001C59"/>
              </a:solidFill>
            </a:rPr>
            <a:t>Evolving expectations from candidates on how educational content is delivered and tested</a:t>
          </a:r>
        </a:p>
        <a:p>
          <a:pPr marL="228600" lvl="1" indent="-228600" algn="l" defTabSz="1066800" rtl="0">
            <a:lnSpc>
              <a:spcPct val="90000"/>
            </a:lnSpc>
            <a:spcBef>
              <a:spcPct val="0"/>
            </a:spcBef>
            <a:spcAft>
              <a:spcPct val="15000"/>
            </a:spcAft>
            <a:buChar char="•"/>
          </a:pPr>
          <a:endParaRPr lang="en-US" sz="2400" kern="1200" dirty="0">
            <a:solidFill>
              <a:srgbClr val="001C59"/>
            </a:solidFill>
          </a:endParaRPr>
        </a:p>
        <a:p>
          <a:pPr marL="228600" lvl="1" indent="-228600" algn="l" defTabSz="1066800" rtl="0">
            <a:lnSpc>
              <a:spcPct val="90000"/>
            </a:lnSpc>
            <a:spcBef>
              <a:spcPct val="0"/>
            </a:spcBef>
            <a:spcAft>
              <a:spcPct val="15000"/>
            </a:spcAft>
            <a:buChar char="•"/>
          </a:pPr>
          <a:r>
            <a:rPr lang="en-US" sz="2400" kern="1200" dirty="0">
              <a:solidFill>
                <a:srgbClr val="001C59"/>
              </a:solidFill>
            </a:rPr>
            <a:t>Activities of other organizations</a:t>
          </a:r>
        </a:p>
      </dsp:txBody>
      <dsp:txXfrm>
        <a:off x="0" y="795339"/>
        <a:ext cx="6397691" cy="333517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518694-3681-4C2D-BE6F-650510417B06}">
      <dsp:nvSpPr>
        <dsp:cNvPr id="0" name=""/>
        <dsp:cNvSpPr/>
      </dsp:nvSpPr>
      <dsp:spPr>
        <a:xfrm rot="5400000">
          <a:off x="5290860" y="-2118171"/>
          <a:ext cx="947338" cy="542543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Developing an international version of the nation-specific regulatory exam.</a:t>
          </a:r>
        </a:p>
      </dsp:txBody>
      <dsp:txXfrm rot="-5400000">
        <a:off x="3051810" y="167124"/>
        <a:ext cx="5379194" cy="854848"/>
      </dsp:txXfrm>
    </dsp:sp>
    <dsp:sp modelId="{2715071E-A13B-463C-8386-A5770914AB19}">
      <dsp:nvSpPr>
        <dsp:cNvPr id="0" name=""/>
        <dsp:cNvSpPr/>
      </dsp:nvSpPr>
      <dsp:spPr>
        <a:xfrm>
          <a:off x="0" y="2462"/>
          <a:ext cx="3051809" cy="11841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a:t>Exam 6-International</a:t>
          </a:r>
        </a:p>
      </dsp:txBody>
      <dsp:txXfrm>
        <a:off x="57807" y="60269"/>
        <a:ext cx="2936195" cy="1068558"/>
      </dsp:txXfrm>
    </dsp:sp>
    <dsp:sp modelId="{BC665588-3A9E-4703-95D1-10D35CAA1CCC}">
      <dsp:nvSpPr>
        <dsp:cNvPr id="0" name=""/>
        <dsp:cNvSpPr/>
      </dsp:nvSpPr>
      <dsp:spPr>
        <a:xfrm rot="5400000">
          <a:off x="5290860" y="-874790"/>
          <a:ext cx="947338" cy="542543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Sponsoring or contributing speakers to an increasing number of international events</a:t>
          </a:r>
        </a:p>
      </dsp:txBody>
      <dsp:txXfrm rot="-5400000">
        <a:off x="3051810" y="1410505"/>
        <a:ext cx="5379194" cy="854848"/>
      </dsp:txXfrm>
    </dsp:sp>
    <dsp:sp modelId="{74FACD75-51E8-4DB3-A229-4C37A247EDC5}">
      <dsp:nvSpPr>
        <dsp:cNvPr id="0" name=""/>
        <dsp:cNvSpPr/>
      </dsp:nvSpPr>
      <dsp:spPr>
        <a:xfrm>
          <a:off x="0" y="1245843"/>
          <a:ext cx="3051809" cy="11841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a:t>International Events</a:t>
          </a:r>
        </a:p>
      </dsp:txBody>
      <dsp:txXfrm>
        <a:off x="57807" y="1303650"/>
        <a:ext cx="2936195" cy="1068558"/>
      </dsp:txXfrm>
    </dsp:sp>
    <dsp:sp modelId="{ABA17DC4-109B-439D-AEF9-BBCBE2A2C46A}">
      <dsp:nvSpPr>
        <dsp:cNvPr id="0" name=""/>
        <dsp:cNvSpPr/>
      </dsp:nvSpPr>
      <dsp:spPr>
        <a:xfrm rot="5400000">
          <a:off x="5290860" y="368590"/>
          <a:ext cx="947338" cy="542543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Offering free webinars for members working internationally; first one held in 2019 on IFRS 17</a:t>
          </a:r>
        </a:p>
      </dsp:txBody>
      <dsp:txXfrm rot="-5400000">
        <a:off x="3051810" y="2653886"/>
        <a:ext cx="5379194" cy="854848"/>
      </dsp:txXfrm>
    </dsp:sp>
    <dsp:sp modelId="{CC6BA27E-B2DB-4014-BCB1-654A0B8688AD}">
      <dsp:nvSpPr>
        <dsp:cNvPr id="0" name=""/>
        <dsp:cNvSpPr/>
      </dsp:nvSpPr>
      <dsp:spPr>
        <a:xfrm>
          <a:off x="0" y="2489224"/>
          <a:ext cx="3051809" cy="11841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a:t>International Webinars</a:t>
          </a:r>
        </a:p>
      </dsp:txBody>
      <dsp:txXfrm>
        <a:off x="57807" y="2547031"/>
        <a:ext cx="2936195" cy="1068558"/>
      </dsp:txXfrm>
    </dsp:sp>
    <dsp:sp modelId="{C9244853-7830-4FF4-93E2-8C5913AF443A}">
      <dsp:nvSpPr>
        <dsp:cNvPr id="0" name=""/>
        <dsp:cNvSpPr/>
      </dsp:nvSpPr>
      <dsp:spPr>
        <a:xfrm rot="5400000">
          <a:off x="5290860" y="1611972"/>
          <a:ext cx="947338" cy="542543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Hired Ran Guo, FCAS, as Director of International Relations</a:t>
          </a:r>
        </a:p>
      </dsp:txBody>
      <dsp:txXfrm rot="-5400000">
        <a:off x="3051810" y="3897268"/>
        <a:ext cx="5379194" cy="854848"/>
      </dsp:txXfrm>
    </dsp:sp>
    <dsp:sp modelId="{4D33B2F1-291A-4DA0-BA87-B4252A58981C}">
      <dsp:nvSpPr>
        <dsp:cNvPr id="0" name=""/>
        <dsp:cNvSpPr/>
      </dsp:nvSpPr>
      <dsp:spPr>
        <a:xfrm>
          <a:off x="0" y="3732605"/>
          <a:ext cx="3051809" cy="11841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a:t>China-Based Staff Actuary</a:t>
          </a:r>
        </a:p>
      </dsp:txBody>
      <dsp:txXfrm>
        <a:off x="57807" y="3790412"/>
        <a:ext cx="2936195" cy="106855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27773-0D33-41F6-B7CB-62357BECAE3B}">
      <dsp:nvSpPr>
        <dsp:cNvPr id="0" name=""/>
        <dsp:cNvSpPr/>
      </dsp:nvSpPr>
      <dsp:spPr>
        <a:xfrm>
          <a:off x="0" y="556059"/>
          <a:ext cx="2128738" cy="1277242"/>
        </a:xfrm>
        <a:prstGeom prst="rect">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Property - Casualty Insurance Fundamentals</a:t>
          </a:r>
        </a:p>
      </dsp:txBody>
      <dsp:txXfrm>
        <a:off x="0" y="556059"/>
        <a:ext cx="2128738" cy="1277242"/>
      </dsp:txXfrm>
    </dsp:sp>
    <dsp:sp modelId="{466C815A-D2DE-4894-958D-586A54AE269B}">
      <dsp:nvSpPr>
        <dsp:cNvPr id="0" name=""/>
        <dsp:cNvSpPr/>
      </dsp:nvSpPr>
      <dsp:spPr>
        <a:xfrm>
          <a:off x="2341611" y="556059"/>
          <a:ext cx="2128738" cy="1277242"/>
        </a:xfrm>
        <a:prstGeom prst="rect">
          <a:avLst/>
        </a:prstGeom>
        <a:solidFill>
          <a:schemeClr val="accent5">
            <a:shade val="80000"/>
            <a:hueOff val="87321"/>
            <a:satOff val="-1564"/>
            <a:lumOff val="66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Data Concepts and Visualization</a:t>
          </a:r>
        </a:p>
      </dsp:txBody>
      <dsp:txXfrm>
        <a:off x="2341611" y="556059"/>
        <a:ext cx="2128738" cy="1277242"/>
      </dsp:txXfrm>
    </dsp:sp>
    <dsp:sp modelId="{1874E059-6E18-47A6-8696-6132BA8DA067}">
      <dsp:nvSpPr>
        <dsp:cNvPr id="0" name=""/>
        <dsp:cNvSpPr/>
      </dsp:nvSpPr>
      <dsp:spPr>
        <a:xfrm>
          <a:off x="4683223" y="556059"/>
          <a:ext cx="2128738" cy="1277242"/>
        </a:xfrm>
        <a:prstGeom prst="rect">
          <a:avLst/>
        </a:prstGeom>
        <a:solidFill>
          <a:schemeClr val="accent5">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Predictive Modeling – Methods and Techniques</a:t>
          </a:r>
        </a:p>
      </dsp:txBody>
      <dsp:txXfrm>
        <a:off x="4683223" y="556059"/>
        <a:ext cx="2128738" cy="1277242"/>
      </dsp:txXfrm>
    </dsp:sp>
    <dsp:sp modelId="{ECA0B0EA-915F-4ECF-989D-8B939452834F}">
      <dsp:nvSpPr>
        <dsp:cNvPr id="0" name=""/>
        <dsp:cNvSpPr/>
      </dsp:nvSpPr>
      <dsp:spPr>
        <a:xfrm>
          <a:off x="1170805" y="2046175"/>
          <a:ext cx="2128738" cy="1277242"/>
        </a:xfrm>
        <a:prstGeom prst="rect">
          <a:avLst/>
        </a:prstGeom>
        <a:solidFill>
          <a:schemeClr val="accent5">
            <a:shade val="80000"/>
            <a:hueOff val="261962"/>
            <a:satOff val="-4692"/>
            <a:lumOff val="199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Case Study Project: P&amp;C Predictive Modeling Application</a:t>
          </a:r>
        </a:p>
      </dsp:txBody>
      <dsp:txXfrm>
        <a:off x="1170805" y="2046175"/>
        <a:ext cx="2128738" cy="1277242"/>
      </dsp:txXfrm>
    </dsp:sp>
    <dsp:sp modelId="{5337059E-B86D-42ED-A7CF-DD628C906724}">
      <dsp:nvSpPr>
        <dsp:cNvPr id="0" name=""/>
        <dsp:cNvSpPr/>
      </dsp:nvSpPr>
      <dsp:spPr>
        <a:xfrm>
          <a:off x="3512417" y="2046175"/>
          <a:ext cx="2128738" cy="1277242"/>
        </a:xfrm>
        <a:prstGeom prst="rect">
          <a:avLst/>
        </a:prstGeom>
        <a:solidFill>
          <a:schemeClr val="accent5">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Online Course on Ethics and Professionalism</a:t>
          </a:r>
        </a:p>
      </dsp:txBody>
      <dsp:txXfrm>
        <a:off x="3512417" y="2046175"/>
        <a:ext cx="2128738" cy="127724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16E08-3F1D-4E75-B605-9074425DB7AA}">
      <dsp:nvSpPr>
        <dsp:cNvPr id="0" name=""/>
        <dsp:cNvSpPr/>
      </dsp:nvSpPr>
      <dsp:spPr>
        <a:xfrm>
          <a:off x="0" y="25707"/>
          <a:ext cx="7352756" cy="1829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dirty="0"/>
            <a:t>Comments on the CAS’s strategic priorities?</a:t>
          </a:r>
        </a:p>
      </dsp:txBody>
      <dsp:txXfrm>
        <a:off x="89327" y="115034"/>
        <a:ext cx="7174102" cy="1651226"/>
      </dsp:txXfrm>
    </dsp:sp>
    <dsp:sp modelId="{88308150-D6EE-46BD-90FB-44C5174FE926}">
      <dsp:nvSpPr>
        <dsp:cNvPr id="0" name=""/>
        <dsp:cNvSpPr/>
      </dsp:nvSpPr>
      <dsp:spPr>
        <a:xfrm>
          <a:off x="0" y="1988067"/>
          <a:ext cx="7352756" cy="1829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a:t>Other questions or comments?</a:t>
          </a:r>
        </a:p>
      </dsp:txBody>
      <dsp:txXfrm>
        <a:off x="89327" y="2077394"/>
        <a:ext cx="7174102" cy="16512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BF89C-EABA-444C-8E52-1EC8C9AE4F2A}">
      <dsp:nvSpPr>
        <dsp:cNvPr id="0" name=""/>
        <dsp:cNvSpPr/>
      </dsp:nvSpPr>
      <dsp:spPr>
        <a:xfrm>
          <a:off x="4074989" y="459"/>
          <a:ext cx="6112483" cy="179258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prstClr val="black">
                <a:hueOff val="0"/>
                <a:satOff val="0"/>
                <a:lumOff val="0"/>
                <a:alphaOff val="0"/>
              </a:prstClr>
            </a:solidFill>
            <a:latin typeface="Calibri" panose="020F0502020204030204"/>
            <a:ea typeface="+mn-ea"/>
            <a:cs typeface="+mn-cs"/>
          </a:endParaRPr>
        </a:p>
        <a:p>
          <a:pPr marL="228600" lvl="1" indent="-228600" algn="l" defTabSz="889000">
            <a:lnSpc>
              <a:spcPct val="90000"/>
            </a:lnSpc>
            <a:spcBef>
              <a:spcPct val="0"/>
            </a:spcBef>
            <a:spcAft>
              <a:spcPct val="15000"/>
            </a:spcAft>
            <a:buFont typeface="Courier New" panose="02070309020205020404" pitchFamily="49" charset="0"/>
            <a:buChar char="•"/>
          </a:pPr>
          <a:r>
            <a:rPr lang="en-US" sz="2000" b="1" kern="1200" dirty="0">
              <a:solidFill>
                <a:prstClr val="black">
                  <a:hueOff val="0"/>
                  <a:satOff val="0"/>
                  <a:lumOff val="0"/>
                  <a:alphaOff val="0"/>
                </a:prstClr>
              </a:solidFill>
              <a:latin typeface="Calibri" panose="020F0502020204030204"/>
              <a:ea typeface="+mn-ea"/>
              <a:cs typeface="+mn-cs"/>
            </a:rPr>
            <a:t>Surveyed Students</a:t>
          </a:r>
        </a:p>
        <a:p>
          <a:pPr marL="228600" lvl="1" indent="-228600" algn="l" defTabSz="889000">
            <a:lnSpc>
              <a:spcPct val="90000"/>
            </a:lnSpc>
            <a:spcBef>
              <a:spcPct val="0"/>
            </a:spcBef>
            <a:spcAft>
              <a:spcPct val="15000"/>
            </a:spcAft>
            <a:buFont typeface="Courier New" panose="02070309020205020404" pitchFamily="49" charset="0"/>
            <a:buChar char="•"/>
          </a:pPr>
          <a:r>
            <a:rPr lang="en-US" sz="2000" b="1" kern="1200" dirty="0">
              <a:solidFill>
                <a:prstClr val="black">
                  <a:hueOff val="0"/>
                  <a:satOff val="0"/>
                  <a:lumOff val="0"/>
                  <a:alphaOff val="0"/>
                </a:prstClr>
              </a:solidFill>
              <a:latin typeface="Calibri" panose="020F0502020204030204"/>
              <a:ea typeface="+mn-ea"/>
              <a:cs typeface="+mn-cs"/>
            </a:rPr>
            <a:t>Surveyed CAS University Liaisons</a:t>
          </a:r>
        </a:p>
        <a:p>
          <a:pPr marL="228600" lvl="1" indent="-228600" algn="l" defTabSz="889000">
            <a:lnSpc>
              <a:spcPct val="90000"/>
            </a:lnSpc>
            <a:spcBef>
              <a:spcPct val="0"/>
            </a:spcBef>
            <a:spcAft>
              <a:spcPct val="15000"/>
            </a:spcAft>
            <a:buFont typeface="Courier New" panose="02070309020205020404" pitchFamily="49" charset="0"/>
            <a:buChar char="•"/>
          </a:pPr>
          <a:r>
            <a:rPr lang="en-US" sz="2000" b="1" kern="1200" dirty="0">
              <a:solidFill>
                <a:prstClr val="black">
                  <a:hueOff val="0"/>
                  <a:satOff val="0"/>
                  <a:lumOff val="0"/>
                  <a:alphaOff val="0"/>
                </a:prstClr>
              </a:solidFill>
              <a:latin typeface="Calibri" panose="020F0502020204030204"/>
              <a:ea typeface="+mn-ea"/>
              <a:cs typeface="+mn-cs"/>
            </a:rPr>
            <a:t>Discussions with Professors </a:t>
          </a:r>
        </a:p>
        <a:p>
          <a:pPr marL="171450" lvl="1" indent="0" algn="l" defTabSz="844550">
            <a:lnSpc>
              <a:spcPct val="90000"/>
            </a:lnSpc>
            <a:spcBef>
              <a:spcPct val="0"/>
            </a:spcBef>
            <a:spcAft>
              <a:spcPct val="15000"/>
            </a:spcAft>
            <a:buChar char="•"/>
          </a:pPr>
          <a:endParaRPr lang="en-US" sz="1900" kern="1200" dirty="0"/>
        </a:p>
      </dsp:txBody>
      <dsp:txXfrm>
        <a:off x="4074989" y="224533"/>
        <a:ext cx="5440262" cy="1344441"/>
      </dsp:txXfrm>
    </dsp:sp>
    <dsp:sp modelId="{5D177751-2C33-4D32-9648-FDD5914F9039}">
      <dsp:nvSpPr>
        <dsp:cNvPr id="0" name=""/>
        <dsp:cNvSpPr/>
      </dsp:nvSpPr>
      <dsp:spPr>
        <a:xfrm>
          <a:off x="0" y="0"/>
          <a:ext cx="4074989" cy="17925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Late March/Early April</a:t>
          </a:r>
        </a:p>
      </dsp:txBody>
      <dsp:txXfrm>
        <a:off x="87507" y="87507"/>
        <a:ext cx="3899975" cy="1617575"/>
      </dsp:txXfrm>
    </dsp:sp>
    <dsp:sp modelId="{ACE9F194-E614-4976-97A9-074A447EC8F2}">
      <dsp:nvSpPr>
        <dsp:cNvPr id="0" name=""/>
        <dsp:cNvSpPr/>
      </dsp:nvSpPr>
      <dsp:spPr>
        <a:xfrm>
          <a:off x="4074989" y="1972307"/>
          <a:ext cx="6112483" cy="179258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t>Developed Program</a:t>
          </a:r>
        </a:p>
        <a:p>
          <a:pPr marL="228600" lvl="1" indent="-228600" algn="l" defTabSz="889000">
            <a:lnSpc>
              <a:spcPct val="90000"/>
            </a:lnSpc>
            <a:spcBef>
              <a:spcPct val="0"/>
            </a:spcBef>
            <a:spcAft>
              <a:spcPct val="15000"/>
            </a:spcAft>
            <a:buChar char="•"/>
          </a:pPr>
          <a:r>
            <a:rPr lang="en-US" sz="2000" b="1" kern="1200" dirty="0"/>
            <a:t>Sourced Volunteers</a:t>
          </a:r>
        </a:p>
        <a:p>
          <a:pPr marL="228600" lvl="1" indent="-228600" algn="l" defTabSz="889000">
            <a:lnSpc>
              <a:spcPct val="90000"/>
            </a:lnSpc>
            <a:spcBef>
              <a:spcPct val="0"/>
            </a:spcBef>
            <a:spcAft>
              <a:spcPct val="15000"/>
            </a:spcAft>
            <a:buChar char="•"/>
          </a:pPr>
          <a:r>
            <a:rPr lang="en-US" sz="2000" b="1" kern="1200" dirty="0"/>
            <a:t>Announced Program (May 22)</a:t>
          </a:r>
          <a:endParaRPr lang="en-US" sz="2000" kern="1200" dirty="0"/>
        </a:p>
        <a:p>
          <a:pPr marL="228600" lvl="1" indent="-228600" algn="l" defTabSz="889000">
            <a:lnSpc>
              <a:spcPct val="90000"/>
            </a:lnSpc>
            <a:spcBef>
              <a:spcPct val="0"/>
            </a:spcBef>
            <a:spcAft>
              <a:spcPct val="15000"/>
            </a:spcAft>
            <a:buChar char="•"/>
          </a:pPr>
          <a:r>
            <a:rPr lang="en-US" sz="2000" b="1" kern="1200" dirty="0"/>
            <a:t>Application Deadline (June 1)</a:t>
          </a:r>
        </a:p>
      </dsp:txBody>
      <dsp:txXfrm>
        <a:off x="4074989" y="2196381"/>
        <a:ext cx="5440262" cy="1344441"/>
      </dsp:txXfrm>
    </dsp:sp>
    <dsp:sp modelId="{50481A2C-2857-4566-A110-1F889B364D80}">
      <dsp:nvSpPr>
        <dsp:cNvPr id="0" name=""/>
        <dsp:cNvSpPr/>
      </dsp:nvSpPr>
      <dsp:spPr>
        <a:xfrm>
          <a:off x="0" y="1972307"/>
          <a:ext cx="4074989" cy="17925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Late April/May</a:t>
          </a:r>
        </a:p>
      </dsp:txBody>
      <dsp:txXfrm>
        <a:off x="87507" y="2059814"/>
        <a:ext cx="3899975" cy="16175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36156E-EA12-41AB-BF6B-0DF16354F6CD}">
      <dsp:nvSpPr>
        <dsp:cNvPr id="0" name=""/>
        <dsp:cNvSpPr/>
      </dsp:nvSpPr>
      <dsp:spPr>
        <a:xfrm>
          <a:off x="788669" y="0"/>
          <a:ext cx="893826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17A444-5471-4CAF-9F04-2CAA2469FBA9}">
      <dsp:nvSpPr>
        <dsp:cNvPr id="0" name=""/>
        <dsp:cNvSpPr/>
      </dsp:nvSpPr>
      <dsp:spPr>
        <a:xfrm>
          <a:off x="3036" y="1305401"/>
          <a:ext cx="3248501"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631</a:t>
          </a:r>
        </a:p>
        <a:p>
          <a:pPr marL="0" lvl="0" indent="0" algn="ctr" defTabSz="1244600">
            <a:lnSpc>
              <a:spcPct val="90000"/>
            </a:lnSpc>
            <a:spcBef>
              <a:spcPct val="0"/>
            </a:spcBef>
            <a:spcAft>
              <a:spcPct val="35000"/>
            </a:spcAft>
            <a:buNone/>
          </a:pPr>
          <a:r>
            <a:rPr lang="en-US" sz="2600" b="1" kern="1200" dirty="0"/>
            <a:t> </a:t>
          </a:r>
          <a:r>
            <a:rPr lang="en-US" sz="2600" b="0" kern="1200" dirty="0"/>
            <a:t>Student Applications Received</a:t>
          </a:r>
        </a:p>
      </dsp:txBody>
      <dsp:txXfrm>
        <a:off x="88002" y="1390367"/>
        <a:ext cx="3078569" cy="1570603"/>
      </dsp:txXfrm>
    </dsp:sp>
    <dsp:sp modelId="{C7B313F7-AD8B-4331-B071-D7B5827E225A}">
      <dsp:nvSpPr>
        <dsp:cNvPr id="0" name=""/>
        <dsp:cNvSpPr/>
      </dsp:nvSpPr>
      <dsp:spPr>
        <a:xfrm>
          <a:off x="3633549" y="1305401"/>
          <a:ext cx="3248501"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176 </a:t>
          </a:r>
        </a:p>
        <a:p>
          <a:pPr marL="0" lvl="0" indent="0" algn="ctr" defTabSz="1244600">
            <a:lnSpc>
              <a:spcPct val="90000"/>
            </a:lnSpc>
            <a:spcBef>
              <a:spcPct val="0"/>
            </a:spcBef>
            <a:spcAft>
              <a:spcPct val="35000"/>
            </a:spcAft>
            <a:buNone/>
          </a:pPr>
          <a:r>
            <a:rPr lang="en-US" sz="2200" kern="1200" dirty="0"/>
            <a:t>Admitted into program due to cancelled internship</a:t>
          </a:r>
        </a:p>
      </dsp:txBody>
      <dsp:txXfrm>
        <a:off x="3718515" y="1390367"/>
        <a:ext cx="3078569" cy="1570603"/>
      </dsp:txXfrm>
    </dsp:sp>
    <dsp:sp modelId="{A0D9DB8F-815D-449A-9FCD-ED7F00FA6408}">
      <dsp:nvSpPr>
        <dsp:cNvPr id="0" name=""/>
        <dsp:cNvSpPr/>
      </dsp:nvSpPr>
      <dsp:spPr>
        <a:xfrm>
          <a:off x="7264062" y="1305401"/>
          <a:ext cx="3248501"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455</a:t>
          </a:r>
          <a:r>
            <a:rPr lang="en-US" sz="2800" kern="1200" dirty="0"/>
            <a:t> </a:t>
          </a:r>
        </a:p>
        <a:p>
          <a:pPr marL="0" lvl="0" indent="0" algn="ctr" defTabSz="1244600">
            <a:lnSpc>
              <a:spcPct val="90000"/>
            </a:lnSpc>
            <a:spcBef>
              <a:spcPct val="0"/>
            </a:spcBef>
            <a:spcAft>
              <a:spcPct val="35000"/>
            </a:spcAft>
            <a:buNone/>
          </a:pPr>
          <a:r>
            <a:rPr lang="en-US" sz="2000" kern="1200" dirty="0"/>
            <a:t>Invited to participate in CAS Student Central Independent Summer Program </a:t>
          </a:r>
        </a:p>
      </dsp:txBody>
      <dsp:txXfrm>
        <a:off x="7349028" y="1390367"/>
        <a:ext cx="3078569" cy="15706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FCFABD-2B13-4DE5-B189-5A7AC863CFED}">
      <dsp:nvSpPr>
        <dsp:cNvPr id="0" name=""/>
        <dsp:cNvSpPr/>
      </dsp:nvSpPr>
      <dsp:spPr>
        <a:xfrm>
          <a:off x="3089500" y="768627"/>
          <a:ext cx="591975" cy="91440"/>
        </a:xfrm>
        <a:custGeom>
          <a:avLst/>
          <a:gdLst/>
          <a:ahLst/>
          <a:cxnLst/>
          <a:rect l="0" t="0" r="0" b="0"/>
          <a:pathLst>
            <a:path>
              <a:moveTo>
                <a:pt x="0" y="45720"/>
              </a:moveTo>
              <a:lnTo>
                <a:pt x="591975"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69923" y="811234"/>
        <a:ext cx="31128" cy="6225"/>
      </dsp:txXfrm>
    </dsp:sp>
    <dsp:sp modelId="{68F73FD4-1F8E-4482-9436-B692B7216885}">
      <dsp:nvSpPr>
        <dsp:cNvPr id="0" name=""/>
        <dsp:cNvSpPr/>
      </dsp:nvSpPr>
      <dsp:spPr>
        <a:xfrm>
          <a:off x="384451" y="2292"/>
          <a:ext cx="2706848" cy="162410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638" tIns="139227" rIns="132638" bIns="139227" numCol="1" spcCol="1270" anchor="ctr" anchorCtr="0">
          <a:noAutofit/>
        </a:bodyPr>
        <a:lstStyle/>
        <a:p>
          <a:pPr marL="0" lvl="0" indent="0" algn="ctr" defTabSz="844550">
            <a:lnSpc>
              <a:spcPct val="90000"/>
            </a:lnSpc>
            <a:spcBef>
              <a:spcPct val="0"/>
            </a:spcBef>
            <a:spcAft>
              <a:spcPct val="35000"/>
            </a:spcAft>
            <a:buNone/>
          </a:pPr>
          <a:r>
            <a:rPr lang="en-US" sz="1900" kern="1200"/>
            <a:t>8 weekly modules (June 15-August 7)</a:t>
          </a:r>
        </a:p>
      </dsp:txBody>
      <dsp:txXfrm>
        <a:off x="384451" y="2292"/>
        <a:ext cx="2706848" cy="1624109"/>
      </dsp:txXfrm>
    </dsp:sp>
    <dsp:sp modelId="{DFD426E3-F711-49E3-943A-211A9C6C5759}">
      <dsp:nvSpPr>
        <dsp:cNvPr id="0" name=""/>
        <dsp:cNvSpPr/>
      </dsp:nvSpPr>
      <dsp:spPr>
        <a:xfrm>
          <a:off x="6418924" y="768627"/>
          <a:ext cx="591975" cy="91440"/>
        </a:xfrm>
        <a:custGeom>
          <a:avLst/>
          <a:gdLst/>
          <a:ahLst/>
          <a:cxnLst/>
          <a:rect l="0" t="0" r="0" b="0"/>
          <a:pathLst>
            <a:path>
              <a:moveTo>
                <a:pt x="0" y="45720"/>
              </a:moveTo>
              <a:lnTo>
                <a:pt x="591975" y="45720"/>
              </a:lnTo>
            </a:path>
          </a:pathLst>
        </a:custGeom>
        <a:noFill/>
        <a:ln w="6350" cap="flat" cmpd="sng" algn="ctr">
          <a:solidFill>
            <a:schemeClr val="accent5">
              <a:hueOff val="-1838336"/>
              <a:satOff val="-2557"/>
              <a:lumOff val="-98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99347" y="811234"/>
        <a:ext cx="31128" cy="6225"/>
      </dsp:txXfrm>
    </dsp:sp>
    <dsp:sp modelId="{88535104-6F21-4B57-A54B-6BF42A267167}">
      <dsp:nvSpPr>
        <dsp:cNvPr id="0" name=""/>
        <dsp:cNvSpPr/>
      </dsp:nvSpPr>
      <dsp:spPr>
        <a:xfrm>
          <a:off x="3713875" y="2292"/>
          <a:ext cx="2706848" cy="1624109"/>
        </a:xfrm>
        <a:prstGeom prst="rect">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638" tIns="139227" rIns="132638" bIns="139227" numCol="1" spcCol="1270" anchor="ctr" anchorCtr="0">
          <a:noAutofit/>
        </a:bodyPr>
        <a:lstStyle/>
        <a:p>
          <a:pPr marL="0" lvl="0" indent="0" algn="ctr" defTabSz="844550">
            <a:lnSpc>
              <a:spcPct val="90000"/>
            </a:lnSpc>
            <a:spcBef>
              <a:spcPct val="0"/>
            </a:spcBef>
            <a:spcAft>
              <a:spcPct val="35000"/>
            </a:spcAft>
            <a:buNone/>
          </a:pPr>
          <a:r>
            <a:rPr lang="en-US" sz="1900" kern="1200" dirty="0"/>
            <a:t>P&amp;C Topics (Ratemaking, Reserving, Predictive Modeling, Data Visualization)</a:t>
          </a:r>
        </a:p>
      </dsp:txBody>
      <dsp:txXfrm>
        <a:off x="3713875" y="2292"/>
        <a:ext cx="2706848" cy="1624109"/>
      </dsp:txXfrm>
    </dsp:sp>
    <dsp:sp modelId="{B6BA282E-184B-464A-83ED-3DABA7895CBD}">
      <dsp:nvSpPr>
        <dsp:cNvPr id="0" name=""/>
        <dsp:cNvSpPr/>
      </dsp:nvSpPr>
      <dsp:spPr>
        <a:xfrm>
          <a:off x="1737876" y="1624601"/>
          <a:ext cx="6658847" cy="591975"/>
        </a:xfrm>
        <a:custGeom>
          <a:avLst/>
          <a:gdLst/>
          <a:ahLst/>
          <a:cxnLst/>
          <a:rect l="0" t="0" r="0" b="0"/>
          <a:pathLst>
            <a:path>
              <a:moveTo>
                <a:pt x="6658847" y="0"/>
              </a:moveTo>
              <a:lnTo>
                <a:pt x="6658847" y="313087"/>
              </a:lnTo>
              <a:lnTo>
                <a:pt x="0" y="313087"/>
              </a:lnTo>
              <a:lnTo>
                <a:pt x="0" y="591975"/>
              </a:lnTo>
            </a:path>
          </a:pathLst>
        </a:custGeom>
        <a:noFill/>
        <a:ln w="6350" cap="flat" cmpd="sng" algn="ctr">
          <a:solidFill>
            <a:schemeClr val="accent5">
              <a:hueOff val="-3676672"/>
              <a:satOff val="-5114"/>
              <a:lumOff val="-196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00102" y="1917476"/>
        <a:ext cx="334394" cy="6225"/>
      </dsp:txXfrm>
    </dsp:sp>
    <dsp:sp modelId="{46013EA1-28EA-4EF8-982A-39B7230DB324}">
      <dsp:nvSpPr>
        <dsp:cNvPr id="0" name=""/>
        <dsp:cNvSpPr/>
      </dsp:nvSpPr>
      <dsp:spPr>
        <a:xfrm>
          <a:off x="7043299" y="2292"/>
          <a:ext cx="2706848" cy="1624109"/>
        </a:xfrm>
        <a:prstGeom prst="rect">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638" tIns="139227" rIns="132638" bIns="139227" numCol="1" spcCol="1270" anchor="ctr" anchorCtr="0">
          <a:noAutofit/>
        </a:bodyPr>
        <a:lstStyle/>
        <a:p>
          <a:pPr marL="0" lvl="0" indent="0" algn="ctr" defTabSz="844550">
            <a:lnSpc>
              <a:spcPct val="90000"/>
            </a:lnSpc>
            <a:spcBef>
              <a:spcPct val="0"/>
            </a:spcBef>
            <a:spcAft>
              <a:spcPct val="35000"/>
            </a:spcAft>
            <a:buNone/>
          </a:pPr>
          <a:r>
            <a:rPr lang="en-US" sz="1900" kern="1200"/>
            <a:t>Technical and Soft Skill Development (Excel, Presentation, Interview, Networking)</a:t>
          </a:r>
        </a:p>
      </dsp:txBody>
      <dsp:txXfrm>
        <a:off x="7043299" y="2292"/>
        <a:ext cx="2706848" cy="1624109"/>
      </dsp:txXfrm>
    </dsp:sp>
    <dsp:sp modelId="{AECEB53E-930C-4A35-8677-23B114C87A09}">
      <dsp:nvSpPr>
        <dsp:cNvPr id="0" name=""/>
        <dsp:cNvSpPr/>
      </dsp:nvSpPr>
      <dsp:spPr>
        <a:xfrm>
          <a:off x="3089500" y="3015311"/>
          <a:ext cx="591975" cy="91440"/>
        </a:xfrm>
        <a:custGeom>
          <a:avLst/>
          <a:gdLst/>
          <a:ahLst/>
          <a:cxnLst/>
          <a:rect l="0" t="0" r="0" b="0"/>
          <a:pathLst>
            <a:path>
              <a:moveTo>
                <a:pt x="0" y="45720"/>
              </a:moveTo>
              <a:lnTo>
                <a:pt x="591975" y="45720"/>
              </a:lnTo>
            </a:path>
          </a:pathLst>
        </a:custGeom>
        <a:noFill/>
        <a:ln w="6350" cap="flat" cmpd="sng" algn="ctr">
          <a:solidFill>
            <a:schemeClr val="accent5">
              <a:hueOff val="-5515009"/>
              <a:satOff val="-7671"/>
              <a:lumOff val="-294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69923" y="3057918"/>
        <a:ext cx="31128" cy="6225"/>
      </dsp:txXfrm>
    </dsp:sp>
    <dsp:sp modelId="{20D89157-C1E6-412F-8068-66263000C336}">
      <dsp:nvSpPr>
        <dsp:cNvPr id="0" name=""/>
        <dsp:cNvSpPr/>
      </dsp:nvSpPr>
      <dsp:spPr>
        <a:xfrm>
          <a:off x="384451" y="2248977"/>
          <a:ext cx="2706848" cy="1624109"/>
        </a:xfrm>
        <a:prstGeom prst="rect">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638" tIns="139227" rIns="132638" bIns="139227" numCol="1" spcCol="1270" anchor="ctr" anchorCtr="0">
          <a:noAutofit/>
        </a:bodyPr>
        <a:lstStyle/>
        <a:p>
          <a:pPr marL="0" lvl="0" indent="0" algn="ctr" defTabSz="844550">
            <a:lnSpc>
              <a:spcPct val="90000"/>
            </a:lnSpc>
            <a:spcBef>
              <a:spcPct val="0"/>
            </a:spcBef>
            <a:spcAft>
              <a:spcPct val="35000"/>
            </a:spcAft>
            <a:buNone/>
          </a:pPr>
          <a:r>
            <a:rPr lang="en-US" sz="1900" kern="1200"/>
            <a:t>Weekly mentor/student cohort videoconferences </a:t>
          </a:r>
        </a:p>
      </dsp:txBody>
      <dsp:txXfrm>
        <a:off x="384451" y="2248977"/>
        <a:ext cx="2706848" cy="1624109"/>
      </dsp:txXfrm>
    </dsp:sp>
    <dsp:sp modelId="{88A05A21-DCFB-47E0-9B55-4E123084A3BC}">
      <dsp:nvSpPr>
        <dsp:cNvPr id="0" name=""/>
        <dsp:cNvSpPr/>
      </dsp:nvSpPr>
      <dsp:spPr>
        <a:xfrm>
          <a:off x="6418924" y="3015311"/>
          <a:ext cx="591975" cy="91440"/>
        </a:xfrm>
        <a:custGeom>
          <a:avLst/>
          <a:gdLst/>
          <a:ahLst/>
          <a:cxnLst/>
          <a:rect l="0" t="0" r="0" b="0"/>
          <a:pathLst>
            <a:path>
              <a:moveTo>
                <a:pt x="0" y="45720"/>
              </a:moveTo>
              <a:lnTo>
                <a:pt x="591975" y="45720"/>
              </a:lnTo>
            </a:path>
          </a:pathLst>
        </a:custGeom>
        <a:noFill/>
        <a:ln w="6350" cap="flat" cmpd="sng" algn="ctr">
          <a:solidFill>
            <a:schemeClr val="accent5">
              <a:hueOff val="-7353344"/>
              <a:satOff val="-10228"/>
              <a:lumOff val="-392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99347" y="3057918"/>
        <a:ext cx="31128" cy="6225"/>
      </dsp:txXfrm>
    </dsp:sp>
    <dsp:sp modelId="{954DD336-1FD0-4202-8AC1-F8BDCD0C57B5}">
      <dsp:nvSpPr>
        <dsp:cNvPr id="0" name=""/>
        <dsp:cNvSpPr/>
      </dsp:nvSpPr>
      <dsp:spPr>
        <a:xfrm>
          <a:off x="3713875" y="2248977"/>
          <a:ext cx="2706848" cy="1624109"/>
        </a:xfrm>
        <a:prstGeom prst="rect">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638" tIns="139227" rIns="132638" bIns="139227" numCol="1" spcCol="1270" anchor="ctr" anchorCtr="0">
          <a:noAutofit/>
        </a:bodyPr>
        <a:lstStyle/>
        <a:p>
          <a:pPr marL="0" lvl="0" indent="0" algn="ctr" defTabSz="844550">
            <a:lnSpc>
              <a:spcPct val="90000"/>
            </a:lnSpc>
            <a:spcBef>
              <a:spcPct val="0"/>
            </a:spcBef>
            <a:spcAft>
              <a:spcPct val="35000"/>
            </a:spcAft>
            <a:buNone/>
          </a:pPr>
          <a:r>
            <a:rPr lang="en-US" sz="1900" kern="1200"/>
            <a:t>Culminates with a case competition </a:t>
          </a:r>
        </a:p>
      </dsp:txBody>
      <dsp:txXfrm>
        <a:off x="3713875" y="2248977"/>
        <a:ext cx="2706848" cy="1624109"/>
      </dsp:txXfrm>
    </dsp:sp>
    <dsp:sp modelId="{551CC1F6-8E90-4421-A993-98C0CE796790}">
      <dsp:nvSpPr>
        <dsp:cNvPr id="0" name=""/>
        <dsp:cNvSpPr/>
      </dsp:nvSpPr>
      <dsp:spPr>
        <a:xfrm>
          <a:off x="7043299" y="2248977"/>
          <a:ext cx="2706848" cy="1624109"/>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638" tIns="139227" rIns="132638" bIns="139227" numCol="1" spcCol="1270" anchor="ctr" anchorCtr="0">
          <a:noAutofit/>
        </a:bodyPr>
        <a:lstStyle/>
        <a:p>
          <a:pPr marL="0" lvl="0" indent="0" algn="ctr" defTabSz="844550">
            <a:lnSpc>
              <a:spcPct val="90000"/>
            </a:lnSpc>
            <a:spcBef>
              <a:spcPct val="0"/>
            </a:spcBef>
            <a:spcAft>
              <a:spcPct val="35000"/>
            </a:spcAft>
            <a:buNone/>
          </a:pPr>
          <a:r>
            <a:rPr lang="en-US" sz="1900" kern="1200"/>
            <a:t>Participants to be Awarded Certification of Completion</a:t>
          </a:r>
        </a:p>
      </dsp:txBody>
      <dsp:txXfrm>
        <a:off x="7043299" y="2248977"/>
        <a:ext cx="2706848" cy="16241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6E1D4-463D-422D-9F12-F75A1A589D7B}">
      <dsp:nvSpPr>
        <dsp:cNvPr id="0" name=""/>
        <dsp:cNvSpPr/>
      </dsp:nvSpPr>
      <dsp:spPr>
        <a:xfrm>
          <a:off x="788669" y="0"/>
          <a:ext cx="893826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3D5046-497A-4DB4-B075-258A0EB4BF91}">
      <dsp:nvSpPr>
        <dsp:cNvPr id="0" name=""/>
        <dsp:cNvSpPr/>
      </dsp:nvSpPr>
      <dsp:spPr>
        <a:xfrm>
          <a:off x="11296" y="1305401"/>
          <a:ext cx="3384708"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Mondays:</a:t>
          </a:r>
          <a:r>
            <a:rPr lang="en-US" sz="2000" kern="1200"/>
            <a:t> Live webinar on assigned topic at 1 p.m. ET/12 p.m. CT/10 a.m. PT (recorded for those unable to make scheduled time) </a:t>
          </a:r>
        </a:p>
      </dsp:txBody>
      <dsp:txXfrm>
        <a:off x="96262" y="1390367"/>
        <a:ext cx="3214776" cy="1570603"/>
      </dsp:txXfrm>
    </dsp:sp>
    <dsp:sp modelId="{CB05D743-75B1-4956-A869-C5B21E4EC80D}">
      <dsp:nvSpPr>
        <dsp:cNvPr id="0" name=""/>
        <dsp:cNvSpPr/>
      </dsp:nvSpPr>
      <dsp:spPr>
        <a:xfrm>
          <a:off x="3565445" y="1305401"/>
          <a:ext cx="3384708"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Tuesday/Wednesday:</a:t>
          </a:r>
          <a:r>
            <a:rPr lang="en-US" sz="2000" u="sng" kern="1200"/>
            <a:t> </a:t>
          </a:r>
          <a:endParaRPr lang="en-US" sz="2000" kern="1200"/>
        </a:p>
        <a:p>
          <a:pPr marL="171450" lvl="1" indent="-171450" algn="l" defTabSz="711200">
            <a:lnSpc>
              <a:spcPct val="90000"/>
            </a:lnSpc>
            <a:spcBef>
              <a:spcPct val="0"/>
            </a:spcBef>
            <a:spcAft>
              <a:spcPct val="15000"/>
            </a:spcAft>
            <a:buChar char="•"/>
          </a:pPr>
          <a:r>
            <a:rPr lang="en-US" sz="1600" kern="1200"/>
            <a:t>Work through assignments including watching other recorded presentations</a:t>
          </a:r>
        </a:p>
        <a:p>
          <a:pPr marL="171450" lvl="1" indent="-171450" algn="l" defTabSz="711200">
            <a:lnSpc>
              <a:spcPct val="90000"/>
            </a:lnSpc>
            <a:spcBef>
              <a:spcPct val="0"/>
            </a:spcBef>
            <a:spcAft>
              <a:spcPct val="15000"/>
            </a:spcAft>
            <a:buChar char="•"/>
          </a:pPr>
          <a:r>
            <a:rPr lang="en-US" sz="1600" kern="1200"/>
            <a:t>Optional Student Cohort Meetings </a:t>
          </a:r>
        </a:p>
      </dsp:txBody>
      <dsp:txXfrm>
        <a:off x="3650411" y="1390367"/>
        <a:ext cx="3214776" cy="1570603"/>
      </dsp:txXfrm>
    </dsp:sp>
    <dsp:sp modelId="{ADC8ADC4-3281-4269-B9B2-A71808FB9874}">
      <dsp:nvSpPr>
        <dsp:cNvPr id="0" name=""/>
        <dsp:cNvSpPr/>
      </dsp:nvSpPr>
      <dsp:spPr>
        <a:xfrm>
          <a:off x="7119595" y="1305401"/>
          <a:ext cx="3384708"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Thursday or Friday</a:t>
          </a:r>
          <a:r>
            <a:rPr lang="en-US" sz="2000" kern="1200"/>
            <a:t>: Mentor and student cohort weekly videoconference (up to one hour)</a:t>
          </a:r>
        </a:p>
      </dsp:txBody>
      <dsp:txXfrm>
        <a:off x="7204561" y="1390367"/>
        <a:ext cx="3214776" cy="15706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FCFABD-2B13-4DE5-B189-5A7AC863CFED}">
      <dsp:nvSpPr>
        <dsp:cNvPr id="0" name=""/>
        <dsp:cNvSpPr/>
      </dsp:nvSpPr>
      <dsp:spPr>
        <a:xfrm>
          <a:off x="2930553" y="1891969"/>
          <a:ext cx="642054" cy="91440"/>
        </a:xfrm>
        <a:custGeom>
          <a:avLst/>
          <a:gdLst/>
          <a:ahLst/>
          <a:cxnLst/>
          <a:rect l="0" t="0" r="0" b="0"/>
          <a:pathLst>
            <a:path>
              <a:moveTo>
                <a:pt x="0" y="45720"/>
              </a:moveTo>
              <a:lnTo>
                <a:pt x="642054"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34764" y="1934326"/>
        <a:ext cx="33632" cy="6726"/>
      </dsp:txXfrm>
    </dsp:sp>
    <dsp:sp modelId="{68F73FD4-1F8E-4482-9436-B692B7216885}">
      <dsp:nvSpPr>
        <dsp:cNvPr id="0" name=""/>
        <dsp:cNvSpPr/>
      </dsp:nvSpPr>
      <dsp:spPr>
        <a:xfrm>
          <a:off x="7769" y="1060314"/>
          <a:ext cx="2924584" cy="175475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307" tIns="150426" rIns="143307" bIns="150426" numCol="1" spcCol="1270" anchor="ctr" anchorCtr="0">
          <a:noAutofit/>
        </a:bodyPr>
        <a:lstStyle/>
        <a:p>
          <a:pPr marL="0" lvl="0" indent="0" algn="ctr" defTabSz="933450">
            <a:lnSpc>
              <a:spcPct val="90000"/>
            </a:lnSpc>
            <a:spcBef>
              <a:spcPct val="0"/>
            </a:spcBef>
            <a:spcAft>
              <a:spcPct val="35000"/>
            </a:spcAft>
            <a:buNone/>
          </a:pPr>
          <a:r>
            <a:rPr lang="en-US" sz="2100" kern="1200" dirty="0"/>
            <a:t>6 weekly modules    (June 29-August 7)</a:t>
          </a:r>
        </a:p>
      </dsp:txBody>
      <dsp:txXfrm>
        <a:off x="7769" y="1060314"/>
        <a:ext cx="2924584" cy="1754750"/>
      </dsp:txXfrm>
    </dsp:sp>
    <dsp:sp modelId="{DFD426E3-F711-49E3-943A-211A9C6C5759}">
      <dsp:nvSpPr>
        <dsp:cNvPr id="0" name=""/>
        <dsp:cNvSpPr/>
      </dsp:nvSpPr>
      <dsp:spPr>
        <a:xfrm>
          <a:off x="6527792" y="1891969"/>
          <a:ext cx="642054" cy="91440"/>
        </a:xfrm>
        <a:custGeom>
          <a:avLst/>
          <a:gdLst/>
          <a:ahLst/>
          <a:cxnLst/>
          <a:rect l="0" t="0" r="0" b="0"/>
          <a:pathLst>
            <a:path>
              <a:moveTo>
                <a:pt x="0" y="45720"/>
              </a:moveTo>
              <a:lnTo>
                <a:pt x="642054" y="45720"/>
              </a:lnTo>
            </a:path>
          </a:pathLst>
        </a:custGeom>
        <a:noFill/>
        <a:ln w="6350" cap="flat" cmpd="sng" algn="ctr">
          <a:solidFill>
            <a:schemeClr val="accent5">
              <a:hueOff val="-7353344"/>
              <a:satOff val="-10228"/>
              <a:lumOff val="-392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32002" y="1934326"/>
        <a:ext cx="33632" cy="6726"/>
      </dsp:txXfrm>
    </dsp:sp>
    <dsp:sp modelId="{88535104-6F21-4B57-A54B-6BF42A267167}">
      <dsp:nvSpPr>
        <dsp:cNvPr id="0" name=""/>
        <dsp:cNvSpPr/>
      </dsp:nvSpPr>
      <dsp:spPr>
        <a:xfrm>
          <a:off x="3605007" y="1060314"/>
          <a:ext cx="2924584" cy="1754750"/>
        </a:xfrm>
        <a:prstGeom prst="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307" tIns="150426" rIns="143307" bIns="150426" numCol="1" spcCol="1270" anchor="ctr" anchorCtr="0">
          <a:noAutofit/>
        </a:bodyPr>
        <a:lstStyle/>
        <a:p>
          <a:pPr marL="0" lvl="0" indent="0" algn="ctr" defTabSz="933450">
            <a:lnSpc>
              <a:spcPct val="90000"/>
            </a:lnSpc>
            <a:spcBef>
              <a:spcPct val="0"/>
            </a:spcBef>
            <a:spcAft>
              <a:spcPct val="35000"/>
            </a:spcAft>
            <a:buNone/>
          </a:pPr>
          <a:r>
            <a:rPr lang="en-US" sz="2100" kern="1200" dirty="0"/>
            <a:t>P&amp;C Topics (Ratemaking, Reserving, Predictive Modeling, Data Visualization)</a:t>
          </a:r>
        </a:p>
      </dsp:txBody>
      <dsp:txXfrm>
        <a:off x="3605007" y="1060314"/>
        <a:ext cx="2924584" cy="1754750"/>
      </dsp:txXfrm>
    </dsp:sp>
    <dsp:sp modelId="{46013EA1-28EA-4EF8-982A-39B7230DB324}">
      <dsp:nvSpPr>
        <dsp:cNvPr id="0" name=""/>
        <dsp:cNvSpPr/>
      </dsp:nvSpPr>
      <dsp:spPr>
        <a:xfrm>
          <a:off x="7202246" y="1060314"/>
          <a:ext cx="2924584" cy="1754750"/>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307" tIns="150426" rIns="143307" bIns="150426" numCol="1" spcCol="1270" anchor="ctr" anchorCtr="0">
          <a:noAutofit/>
        </a:bodyPr>
        <a:lstStyle/>
        <a:p>
          <a:pPr marL="0" lvl="0" indent="0" algn="ctr" defTabSz="933450">
            <a:lnSpc>
              <a:spcPct val="90000"/>
            </a:lnSpc>
            <a:spcBef>
              <a:spcPct val="0"/>
            </a:spcBef>
            <a:spcAft>
              <a:spcPct val="35000"/>
            </a:spcAft>
            <a:buNone/>
          </a:pPr>
          <a:r>
            <a:rPr lang="en-US" sz="2100" kern="1200"/>
            <a:t>Technical and Soft Skill Development (Excel, Presentation, Interview, Networking)</a:t>
          </a:r>
        </a:p>
      </dsp:txBody>
      <dsp:txXfrm>
        <a:off x="7202246" y="1060314"/>
        <a:ext cx="2924584" cy="17547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8E638-B854-4266-ABF9-E3DE3D6E0239}">
      <dsp:nvSpPr>
        <dsp:cNvPr id="0" name=""/>
        <dsp:cNvSpPr/>
      </dsp:nvSpPr>
      <dsp:spPr>
        <a:xfrm>
          <a:off x="2032000" y="0"/>
          <a:ext cx="2032000" cy="2032000"/>
        </a:xfrm>
        <a:prstGeom prst="triangl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CE</a:t>
          </a:r>
        </a:p>
      </dsp:txBody>
      <dsp:txXfrm>
        <a:off x="2540000" y="1016000"/>
        <a:ext cx="1016000" cy="1016000"/>
      </dsp:txXfrm>
    </dsp:sp>
    <dsp:sp modelId="{C52553BB-5B95-4074-BCBE-B073E0683EBA}">
      <dsp:nvSpPr>
        <dsp:cNvPr id="0" name=""/>
        <dsp:cNvSpPr/>
      </dsp:nvSpPr>
      <dsp:spPr>
        <a:xfrm>
          <a:off x="1016000" y="2032000"/>
          <a:ext cx="2032000" cy="2032000"/>
        </a:xfrm>
        <a:prstGeom prst="triangl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PD</a:t>
          </a:r>
        </a:p>
      </dsp:txBody>
      <dsp:txXfrm>
        <a:off x="1524000" y="3048000"/>
        <a:ext cx="1016000" cy="1016000"/>
      </dsp:txXfrm>
    </dsp:sp>
    <dsp:sp modelId="{C136BA40-32CC-49A9-81E4-9AE7EAF09355}">
      <dsp:nvSpPr>
        <dsp:cNvPr id="0" name=""/>
        <dsp:cNvSpPr/>
      </dsp:nvSpPr>
      <dsp:spPr>
        <a:xfrm rot="10800000">
          <a:off x="2032000" y="2032000"/>
          <a:ext cx="2032000" cy="2032000"/>
        </a:xfrm>
        <a:prstGeom prst="triangl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JCIED</a:t>
          </a:r>
        </a:p>
      </dsp:txBody>
      <dsp:txXfrm rot="10800000">
        <a:off x="2540000" y="2032000"/>
        <a:ext cx="1016000" cy="1016000"/>
      </dsp:txXfrm>
    </dsp:sp>
    <dsp:sp modelId="{047B47E8-F479-4B9D-9D7A-8BB1B3A54550}">
      <dsp:nvSpPr>
        <dsp:cNvPr id="0" name=""/>
        <dsp:cNvSpPr/>
      </dsp:nvSpPr>
      <dsp:spPr>
        <a:xfrm>
          <a:off x="3048000" y="2032000"/>
          <a:ext cx="2032000" cy="2032000"/>
        </a:xfrm>
        <a:prstGeom prst="triangl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LD</a:t>
          </a:r>
        </a:p>
      </dsp:txBody>
      <dsp:txXfrm>
        <a:off x="3556000" y="3048000"/>
        <a:ext cx="1016000" cy="1016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87D20-3DA1-4DAA-BE3E-48C1B348F4D3}">
      <dsp:nvSpPr>
        <dsp:cNvPr id="0" name=""/>
        <dsp:cNvSpPr/>
      </dsp:nvSpPr>
      <dsp:spPr>
        <a:xfrm>
          <a:off x="1138211" y="2320"/>
          <a:ext cx="6093525" cy="553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b" anchorCtr="0">
          <a:noAutofit/>
        </a:bodyPr>
        <a:lstStyle/>
        <a:p>
          <a:pPr marL="0" lvl="0" indent="0" algn="l" defTabSz="1111250">
            <a:lnSpc>
              <a:spcPct val="90000"/>
            </a:lnSpc>
            <a:spcBef>
              <a:spcPct val="0"/>
            </a:spcBef>
            <a:spcAft>
              <a:spcPct val="35000"/>
            </a:spcAft>
            <a:buNone/>
          </a:pPr>
          <a:r>
            <a:rPr lang="en-US" sz="2500" kern="1200" dirty="0"/>
            <a:t>Reduce bias from our “dataset”</a:t>
          </a:r>
        </a:p>
      </dsp:txBody>
      <dsp:txXfrm>
        <a:off x="1138211" y="2320"/>
        <a:ext cx="6093525" cy="553956"/>
      </dsp:txXfrm>
    </dsp:sp>
    <dsp:sp modelId="{797ABBB3-A138-4736-A79C-845AE98ECADE}">
      <dsp:nvSpPr>
        <dsp:cNvPr id="0" name=""/>
        <dsp:cNvSpPr/>
      </dsp:nvSpPr>
      <dsp:spPr>
        <a:xfrm>
          <a:off x="1138211" y="556277"/>
          <a:ext cx="1425884" cy="1128430"/>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812139-9E18-4C1D-A7D8-CA3F583F3456}">
      <dsp:nvSpPr>
        <dsp:cNvPr id="0" name=""/>
        <dsp:cNvSpPr/>
      </dsp:nvSpPr>
      <dsp:spPr>
        <a:xfrm>
          <a:off x="1994689" y="556277"/>
          <a:ext cx="1425884" cy="1128430"/>
        </a:xfrm>
        <a:prstGeom prst="chevron">
          <a:avLst>
            <a:gd name="adj" fmla="val 70610"/>
          </a:avLst>
        </a:prstGeom>
        <a:solidFill>
          <a:schemeClr val="accent5">
            <a:hueOff val="-367667"/>
            <a:satOff val="-511"/>
            <a:lumOff val="-196"/>
            <a:alphaOff val="0"/>
          </a:schemeClr>
        </a:solidFill>
        <a:ln w="12700" cap="flat" cmpd="sng" algn="ctr">
          <a:solidFill>
            <a:schemeClr val="accent5">
              <a:hueOff val="-367667"/>
              <a:satOff val="-511"/>
              <a:lumOff val="-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E1043E-9021-498B-BB7E-C5F6BD2D71CF}">
      <dsp:nvSpPr>
        <dsp:cNvPr id="0" name=""/>
        <dsp:cNvSpPr/>
      </dsp:nvSpPr>
      <dsp:spPr>
        <a:xfrm>
          <a:off x="2851845" y="556277"/>
          <a:ext cx="1425884" cy="1128430"/>
        </a:xfrm>
        <a:prstGeom prst="chevron">
          <a:avLst>
            <a:gd name="adj" fmla="val 70610"/>
          </a:avLst>
        </a:prstGeom>
        <a:solidFill>
          <a:schemeClr val="accent5">
            <a:hueOff val="-735334"/>
            <a:satOff val="-1023"/>
            <a:lumOff val="-392"/>
            <a:alphaOff val="0"/>
          </a:schemeClr>
        </a:solidFill>
        <a:ln w="12700" cap="flat" cmpd="sng" algn="ctr">
          <a:solidFill>
            <a:schemeClr val="accent5">
              <a:hueOff val="-735334"/>
              <a:satOff val="-1023"/>
              <a:lumOff val="-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1B25AA-B124-4770-AECB-21826B061912}">
      <dsp:nvSpPr>
        <dsp:cNvPr id="0" name=""/>
        <dsp:cNvSpPr/>
      </dsp:nvSpPr>
      <dsp:spPr>
        <a:xfrm>
          <a:off x="3708324" y="556277"/>
          <a:ext cx="1425884" cy="1128430"/>
        </a:xfrm>
        <a:prstGeom prst="chevron">
          <a:avLst>
            <a:gd name="adj" fmla="val 70610"/>
          </a:avLst>
        </a:prstGeom>
        <a:solidFill>
          <a:schemeClr val="accent5">
            <a:hueOff val="-1103002"/>
            <a:satOff val="-1534"/>
            <a:lumOff val="-588"/>
            <a:alphaOff val="0"/>
          </a:schemeClr>
        </a:solidFill>
        <a:ln w="12700" cap="flat" cmpd="sng" algn="ctr">
          <a:solidFill>
            <a:schemeClr val="accent5">
              <a:hueOff val="-1103002"/>
              <a:satOff val="-1534"/>
              <a:lumOff val="-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771921-145D-403C-AF2A-D3ADEB8B6056}">
      <dsp:nvSpPr>
        <dsp:cNvPr id="0" name=""/>
        <dsp:cNvSpPr/>
      </dsp:nvSpPr>
      <dsp:spPr>
        <a:xfrm>
          <a:off x="4565480" y="556277"/>
          <a:ext cx="1425884" cy="1128430"/>
        </a:xfrm>
        <a:prstGeom prst="chevron">
          <a:avLst>
            <a:gd name="adj" fmla="val 70610"/>
          </a:avLst>
        </a:prstGeom>
        <a:solidFill>
          <a:schemeClr val="accent5">
            <a:hueOff val="-1470669"/>
            <a:satOff val="-2046"/>
            <a:lumOff val="-784"/>
            <a:alphaOff val="0"/>
          </a:schemeClr>
        </a:solidFill>
        <a:ln w="12700" cap="flat" cmpd="sng" algn="ctr">
          <a:solidFill>
            <a:schemeClr val="accent5">
              <a:hueOff val="-1470669"/>
              <a:satOff val="-2046"/>
              <a:lumOff val="-7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1C6DDC-5404-4681-B5BF-6AC7EB5E6CB8}">
      <dsp:nvSpPr>
        <dsp:cNvPr id="0" name=""/>
        <dsp:cNvSpPr/>
      </dsp:nvSpPr>
      <dsp:spPr>
        <a:xfrm>
          <a:off x="5421959" y="556277"/>
          <a:ext cx="1425884" cy="1128430"/>
        </a:xfrm>
        <a:prstGeom prst="chevron">
          <a:avLst>
            <a:gd name="adj" fmla="val 70610"/>
          </a:avLst>
        </a:prstGeom>
        <a:solidFill>
          <a:schemeClr val="accent5">
            <a:hueOff val="-1838336"/>
            <a:satOff val="-2557"/>
            <a:lumOff val="-981"/>
            <a:alphaOff val="0"/>
          </a:schemeClr>
        </a:solidFill>
        <a:ln w="12700" cap="flat" cmpd="sng" algn="ctr">
          <a:solidFill>
            <a:schemeClr val="accent5">
              <a:hueOff val="-1838336"/>
              <a:satOff val="-2557"/>
              <a:lumOff val="-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09FD8C-42B5-4551-BC98-27D183A08825}">
      <dsp:nvSpPr>
        <dsp:cNvPr id="0" name=""/>
        <dsp:cNvSpPr/>
      </dsp:nvSpPr>
      <dsp:spPr>
        <a:xfrm>
          <a:off x="6279115" y="556277"/>
          <a:ext cx="1425884" cy="1128430"/>
        </a:xfrm>
        <a:prstGeom prst="chevron">
          <a:avLst>
            <a:gd name="adj" fmla="val 70610"/>
          </a:avLst>
        </a:prstGeom>
        <a:solidFill>
          <a:schemeClr val="accent5">
            <a:hueOff val="-2206003"/>
            <a:satOff val="-3068"/>
            <a:lumOff val="-1177"/>
            <a:alphaOff val="0"/>
          </a:schemeClr>
        </a:solidFill>
        <a:ln w="12700" cap="flat" cmpd="sng" algn="ctr">
          <a:solidFill>
            <a:schemeClr val="accent5">
              <a:hueOff val="-2206003"/>
              <a:satOff val="-3068"/>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637AF6-995E-42AA-87BE-2784A73D9090}">
      <dsp:nvSpPr>
        <dsp:cNvPr id="0" name=""/>
        <dsp:cNvSpPr/>
      </dsp:nvSpPr>
      <dsp:spPr>
        <a:xfrm>
          <a:off x="1138211" y="669120"/>
          <a:ext cx="6172740" cy="902744"/>
        </a:xfrm>
        <a:prstGeom prst="re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500"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Profession better reflects those we serve</a:t>
          </a:r>
        </a:p>
      </dsp:txBody>
      <dsp:txXfrm>
        <a:off x="1138211" y="669120"/>
        <a:ext cx="6172740" cy="902744"/>
      </dsp:txXfrm>
    </dsp:sp>
    <dsp:sp modelId="{076C4246-6D4F-4EA0-B0F1-58F9B6DD4B4B}">
      <dsp:nvSpPr>
        <dsp:cNvPr id="0" name=""/>
        <dsp:cNvSpPr/>
      </dsp:nvSpPr>
      <dsp:spPr>
        <a:xfrm>
          <a:off x="1138211" y="1764507"/>
          <a:ext cx="6093525" cy="553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b" anchorCtr="0">
          <a:noAutofit/>
        </a:bodyPr>
        <a:lstStyle/>
        <a:p>
          <a:pPr marL="0" lvl="0" indent="0" algn="l" defTabSz="1111250">
            <a:lnSpc>
              <a:spcPct val="90000"/>
            </a:lnSpc>
            <a:spcBef>
              <a:spcPct val="0"/>
            </a:spcBef>
            <a:spcAft>
              <a:spcPct val="35000"/>
            </a:spcAft>
            <a:buNone/>
          </a:pPr>
          <a:r>
            <a:rPr lang="en-US" sz="2500" kern="1200" dirty="0"/>
            <a:t>Grow with the market</a:t>
          </a:r>
        </a:p>
      </dsp:txBody>
      <dsp:txXfrm>
        <a:off x="1138211" y="1764507"/>
        <a:ext cx="6093525" cy="553956"/>
      </dsp:txXfrm>
    </dsp:sp>
    <dsp:sp modelId="{63D4CEEE-C8DC-4190-9B01-1D1223645CBD}">
      <dsp:nvSpPr>
        <dsp:cNvPr id="0" name=""/>
        <dsp:cNvSpPr/>
      </dsp:nvSpPr>
      <dsp:spPr>
        <a:xfrm>
          <a:off x="1138211" y="2318464"/>
          <a:ext cx="1425884" cy="1128430"/>
        </a:xfrm>
        <a:prstGeom prst="chevron">
          <a:avLst>
            <a:gd name="adj" fmla="val 70610"/>
          </a:avLst>
        </a:prstGeom>
        <a:solidFill>
          <a:schemeClr val="accent5">
            <a:hueOff val="-2573671"/>
            <a:satOff val="-3580"/>
            <a:lumOff val="-1373"/>
            <a:alphaOff val="0"/>
          </a:schemeClr>
        </a:solidFill>
        <a:ln w="12700" cap="flat" cmpd="sng" algn="ctr">
          <a:solidFill>
            <a:schemeClr val="accent5">
              <a:hueOff val="-2573671"/>
              <a:satOff val="-3580"/>
              <a:lumOff val="-137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BDE3FD-E252-4F66-A2CB-2CD2529D97D0}">
      <dsp:nvSpPr>
        <dsp:cNvPr id="0" name=""/>
        <dsp:cNvSpPr/>
      </dsp:nvSpPr>
      <dsp:spPr>
        <a:xfrm>
          <a:off x="1994689" y="2318464"/>
          <a:ext cx="1425884" cy="1128430"/>
        </a:xfrm>
        <a:prstGeom prst="chevron">
          <a:avLst>
            <a:gd name="adj" fmla="val 70610"/>
          </a:avLst>
        </a:prstGeom>
        <a:solidFill>
          <a:schemeClr val="accent5">
            <a:hueOff val="-2941338"/>
            <a:satOff val="-4091"/>
            <a:lumOff val="-1569"/>
            <a:alphaOff val="0"/>
          </a:schemeClr>
        </a:solidFill>
        <a:ln w="12700" cap="flat" cmpd="sng" algn="ctr">
          <a:solidFill>
            <a:schemeClr val="accent5">
              <a:hueOff val="-2941338"/>
              <a:satOff val="-4091"/>
              <a:lumOff val="-15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42B6D0-9062-4115-85E4-CED6C4A9D16B}">
      <dsp:nvSpPr>
        <dsp:cNvPr id="0" name=""/>
        <dsp:cNvSpPr/>
      </dsp:nvSpPr>
      <dsp:spPr>
        <a:xfrm>
          <a:off x="2851845" y="2318464"/>
          <a:ext cx="1425884" cy="1128430"/>
        </a:xfrm>
        <a:prstGeom prst="chevron">
          <a:avLst>
            <a:gd name="adj" fmla="val 70610"/>
          </a:avLst>
        </a:prstGeom>
        <a:solidFill>
          <a:schemeClr val="accent5">
            <a:hueOff val="-3309005"/>
            <a:satOff val="-4603"/>
            <a:lumOff val="-1765"/>
            <a:alphaOff val="0"/>
          </a:schemeClr>
        </a:solidFill>
        <a:ln w="12700" cap="flat" cmpd="sng" algn="ctr">
          <a:solidFill>
            <a:schemeClr val="accent5">
              <a:hueOff val="-3309005"/>
              <a:satOff val="-4603"/>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10C1AD-24A3-47CB-BA61-B6C6B4E58747}">
      <dsp:nvSpPr>
        <dsp:cNvPr id="0" name=""/>
        <dsp:cNvSpPr/>
      </dsp:nvSpPr>
      <dsp:spPr>
        <a:xfrm>
          <a:off x="3708324" y="2318464"/>
          <a:ext cx="1425884" cy="1128430"/>
        </a:xfrm>
        <a:prstGeom prst="chevron">
          <a:avLst>
            <a:gd name="adj" fmla="val 70610"/>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DFD15A-C21D-40A5-B507-8B040A558390}">
      <dsp:nvSpPr>
        <dsp:cNvPr id="0" name=""/>
        <dsp:cNvSpPr/>
      </dsp:nvSpPr>
      <dsp:spPr>
        <a:xfrm>
          <a:off x="4565480" y="2318464"/>
          <a:ext cx="1425884" cy="1128430"/>
        </a:xfrm>
        <a:prstGeom prst="chevron">
          <a:avLst>
            <a:gd name="adj" fmla="val 70610"/>
          </a:avLst>
        </a:prstGeom>
        <a:solidFill>
          <a:schemeClr val="accent5">
            <a:hueOff val="-4044339"/>
            <a:satOff val="-5625"/>
            <a:lumOff val="-2157"/>
            <a:alphaOff val="0"/>
          </a:schemeClr>
        </a:solidFill>
        <a:ln w="12700" cap="flat" cmpd="sng" algn="ctr">
          <a:solidFill>
            <a:schemeClr val="accent5">
              <a:hueOff val="-4044339"/>
              <a:satOff val="-5625"/>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9A4F88-A2C3-425C-BC5F-E636F871B6C8}">
      <dsp:nvSpPr>
        <dsp:cNvPr id="0" name=""/>
        <dsp:cNvSpPr/>
      </dsp:nvSpPr>
      <dsp:spPr>
        <a:xfrm>
          <a:off x="5421959" y="2318464"/>
          <a:ext cx="1425884" cy="1128430"/>
        </a:xfrm>
        <a:prstGeom prst="chevron">
          <a:avLst>
            <a:gd name="adj" fmla="val 70610"/>
          </a:avLst>
        </a:prstGeom>
        <a:solidFill>
          <a:schemeClr val="accent5">
            <a:hueOff val="-4412007"/>
            <a:satOff val="-6137"/>
            <a:lumOff val="-2353"/>
            <a:alphaOff val="0"/>
          </a:schemeClr>
        </a:solidFill>
        <a:ln w="12700" cap="flat" cmpd="sng" algn="ctr">
          <a:solidFill>
            <a:schemeClr val="accent5">
              <a:hueOff val="-4412007"/>
              <a:satOff val="-6137"/>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AFBADE-280C-4FB6-9913-ED59EBE5B079}">
      <dsp:nvSpPr>
        <dsp:cNvPr id="0" name=""/>
        <dsp:cNvSpPr/>
      </dsp:nvSpPr>
      <dsp:spPr>
        <a:xfrm>
          <a:off x="6279115" y="2318464"/>
          <a:ext cx="1425884" cy="1128430"/>
        </a:xfrm>
        <a:prstGeom prst="chevron">
          <a:avLst>
            <a:gd name="adj" fmla="val 70610"/>
          </a:avLst>
        </a:prstGeom>
        <a:solidFill>
          <a:schemeClr val="accent5">
            <a:hueOff val="-4779674"/>
            <a:satOff val="-6648"/>
            <a:lumOff val="-2549"/>
            <a:alphaOff val="0"/>
          </a:schemeClr>
        </a:solidFill>
        <a:ln w="12700" cap="flat" cmpd="sng" algn="ctr">
          <a:solidFill>
            <a:schemeClr val="accent5">
              <a:hueOff val="-4779674"/>
              <a:satOff val="-6648"/>
              <a:lumOff val="-2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F39C61-364F-4BF1-865E-0D80747EFFA8}">
      <dsp:nvSpPr>
        <dsp:cNvPr id="0" name=""/>
        <dsp:cNvSpPr/>
      </dsp:nvSpPr>
      <dsp:spPr>
        <a:xfrm>
          <a:off x="1138211" y="2431307"/>
          <a:ext cx="6172740" cy="902744"/>
        </a:xfrm>
        <a:prstGeom prst="rect">
          <a:avLst/>
        </a:prstGeom>
        <a:solidFill>
          <a:schemeClr val="lt1">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500"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Expand our reach to attract top talent</a:t>
          </a:r>
        </a:p>
      </dsp:txBody>
      <dsp:txXfrm>
        <a:off x="1138211" y="2431307"/>
        <a:ext cx="6172740" cy="902744"/>
      </dsp:txXfrm>
    </dsp:sp>
    <dsp:sp modelId="{52579E7C-444F-4C08-A60D-93C6A165386D}">
      <dsp:nvSpPr>
        <dsp:cNvPr id="0" name=""/>
        <dsp:cNvSpPr/>
      </dsp:nvSpPr>
      <dsp:spPr>
        <a:xfrm>
          <a:off x="1138211" y="3526694"/>
          <a:ext cx="6093525" cy="553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b" anchorCtr="0">
          <a:noAutofit/>
        </a:bodyPr>
        <a:lstStyle/>
        <a:p>
          <a:pPr marL="0" lvl="0" indent="0" algn="l" defTabSz="1111250">
            <a:lnSpc>
              <a:spcPct val="90000"/>
            </a:lnSpc>
            <a:spcBef>
              <a:spcPct val="0"/>
            </a:spcBef>
            <a:spcAft>
              <a:spcPct val="35000"/>
            </a:spcAft>
            <a:buNone/>
          </a:pPr>
          <a:r>
            <a:rPr lang="en-US" sz="2500" kern="1200" dirty="0"/>
            <a:t>Maintain relevance in a crowded field</a:t>
          </a:r>
        </a:p>
      </dsp:txBody>
      <dsp:txXfrm>
        <a:off x="1138211" y="3526694"/>
        <a:ext cx="6093525" cy="553956"/>
      </dsp:txXfrm>
    </dsp:sp>
    <dsp:sp modelId="{DA5E27E1-7E7D-49CA-B565-E05CE9E0755F}">
      <dsp:nvSpPr>
        <dsp:cNvPr id="0" name=""/>
        <dsp:cNvSpPr/>
      </dsp:nvSpPr>
      <dsp:spPr>
        <a:xfrm>
          <a:off x="1138211" y="4080651"/>
          <a:ext cx="1425884" cy="1128430"/>
        </a:xfrm>
        <a:prstGeom prst="chevron">
          <a:avLst>
            <a:gd name="adj" fmla="val 70610"/>
          </a:avLst>
        </a:prstGeom>
        <a:solidFill>
          <a:schemeClr val="accent5">
            <a:hueOff val="-5147341"/>
            <a:satOff val="-7160"/>
            <a:lumOff val="-2745"/>
            <a:alphaOff val="0"/>
          </a:schemeClr>
        </a:solidFill>
        <a:ln w="12700" cap="flat" cmpd="sng" algn="ctr">
          <a:solidFill>
            <a:schemeClr val="accent5">
              <a:hueOff val="-5147341"/>
              <a:satOff val="-7160"/>
              <a:lumOff val="-274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F5DB10-2683-4158-9FF0-AF318BF13C3C}">
      <dsp:nvSpPr>
        <dsp:cNvPr id="0" name=""/>
        <dsp:cNvSpPr/>
      </dsp:nvSpPr>
      <dsp:spPr>
        <a:xfrm>
          <a:off x="1994689" y="4080651"/>
          <a:ext cx="1425884" cy="1128430"/>
        </a:xfrm>
        <a:prstGeom prst="chevron">
          <a:avLst>
            <a:gd name="adj" fmla="val 70610"/>
          </a:avLst>
        </a:prstGeom>
        <a:solidFill>
          <a:schemeClr val="accent5">
            <a:hueOff val="-5515009"/>
            <a:satOff val="-7671"/>
            <a:lumOff val="-2942"/>
            <a:alphaOff val="0"/>
          </a:schemeClr>
        </a:solidFill>
        <a:ln w="12700" cap="flat" cmpd="sng" algn="ctr">
          <a:solidFill>
            <a:schemeClr val="accent5">
              <a:hueOff val="-5515009"/>
              <a:satOff val="-7671"/>
              <a:lumOff val="-29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BF0C43-2BC6-43B7-92D5-533758C67C50}">
      <dsp:nvSpPr>
        <dsp:cNvPr id="0" name=""/>
        <dsp:cNvSpPr/>
      </dsp:nvSpPr>
      <dsp:spPr>
        <a:xfrm>
          <a:off x="2851845" y="4080651"/>
          <a:ext cx="1425884" cy="1128430"/>
        </a:xfrm>
        <a:prstGeom prst="chevron">
          <a:avLst>
            <a:gd name="adj" fmla="val 70610"/>
          </a:avLst>
        </a:prstGeom>
        <a:solidFill>
          <a:schemeClr val="accent5">
            <a:hueOff val="-5882676"/>
            <a:satOff val="-8182"/>
            <a:lumOff val="-3138"/>
            <a:alphaOff val="0"/>
          </a:schemeClr>
        </a:solidFill>
        <a:ln w="12700" cap="flat" cmpd="sng" algn="ctr">
          <a:solidFill>
            <a:schemeClr val="accent5">
              <a:hueOff val="-5882676"/>
              <a:satOff val="-8182"/>
              <a:lumOff val="-31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1F4179-5C73-4D2C-B7B7-1D582DA881D5}">
      <dsp:nvSpPr>
        <dsp:cNvPr id="0" name=""/>
        <dsp:cNvSpPr/>
      </dsp:nvSpPr>
      <dsp:spPr>
        <a:xfrm>
          <a:off x="3708324" y="4080651"/>
          <a:ext cx="1425884" cy="1128430"/>
        </a:xfrm>
        <a:prstGeom prst="chevron">
          <a:avLst>
            <a:gd name="adj" fmla="val 70610"/>
          </a:avLst>
        </a:prstGeom>
        <a:solidFill>
          <a:schemeClr val="accent5">
            <a:hueOff val="-6250343"/>
            <a:satOff val="-8694"/>
            <a:lumOff val="-3334"/>
            <a:alphaOff val="0"/>
          </a:schemeClr>
        </a:solidFill>
        <a:ln w="12700" cap="flat" cmpd="sng" algn="ctr">
          <a:solidFill>
            <a:schemeClr val="accent5">
              <a:hueOff val="-6250343"/>
              <a:satOff val="-8694"/>
              <a:lumOff val="-333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AB7934-0602-4DFA-A03E-04288AA0EC21}">
      <dsp:nvSpPr>
        <dsp:cNvPr id="0" name=""/>
        <dsp:cNvSpPr/>
      </dsp:nvSpPr>
      <dsp:spPr>
        <a:xfrm>
          <a:off x="4565480" y="4080651"/>
          <a:ext cx="1425884" cy="1128430"/>
        </a:xfrm>
        <a:prstGeom prst="chevron">
          <a:avLst>
            <a:gd name="adj" fmla="val 70610"/>
          </a:avLst>
        </a:prstGeom>
        <a:solidFill>
          <a:schemeClr val="accent5">
            <a:hueOff val="-6618010"/>
            <a:satOff val="-9205"/>
            <a:lumOff val="-3530"/>
            <a:alphaOff val="0"/>
          </a:schemeClr>
        </a:solidFill>
        <a:ln w="12700" cap="flat" cmpd="sng" algn="ctr">
          <a:solidFill>
            <a:schemeClr val="accent5">
              <a:hueOff val="-6618010"/>
              <a:satOff val="-9205"/>
              <a:lumOff val="-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1DE214-AD38-4BC0-A5A4-FC01F7397338}">
      <dsp:nvSpPr>
        <dsp:cNvPr id="0" name=""/>
        <dsp:cNvSpPr/>
      </dsp:nvSpPr>
      <dsp:spPr>
        <a:xfrm>
          <a:off x="5421959" y="4080651"/>
          <a:ext cx="1425884" cy="1128430"/>
        </a:xfrm>
        <a:prstGeom prst="chevron">
          <a:avLst>
            <a:gd name="adj" fmla="val 70610"/>
          </a:avLst>
        </a:prstGeom>
        <a:solidFill>
          <a:schemeClr val="accent5">
            <a:hueOff val="-6985677"/>
            <a:satOff val="-9717"/>
            <a:lumOff val="-3726"/>
            <a:alphaOff val="0"/>
          </a:schemeClr>
        </a:solidFill>
        <a:ln w="12700" cap="flat" cmpd="sng" algn="ctr">
          <a:solidFill>
            <a:schemeClr val="accent5">
              <a:hueOff val="-6985677"/>
              <a:satOff val="-9717"/>
              <a:lumOff val="-3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FC0F5D-50F6-4628-9E47-0F1143775B15}">
      <dsp:nvSpPr>
        <dsp:cNvPr id="0" name=""/>
        <dsp:cNvSpPr/>
      </dsp:nvSpPr>
      <dsp:spPr>
        <a:xfrm>
          <a:off x="6279115" y="4080651"/>
          <a:ext cx="1425884" cy="1128430"/>
        </a:xfrm>
        <a:prstGeom prst="chevron">
          <a:avLst>
            <a:gd name="adj" fmla="val 70610"/>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FA5220-DADE-4269-A967-3440D9DCBED4}">
      <dsp:nvSpPr>
        <dsp:cNvPr id="0" name=""/>
        <dsp:cNvSpPr/>
      </dsp:nvSpPr>
      <dsp:spPr>
        <a:xfrm>
          <a:off x="1138211" y="4193494"/>
          <a:ext cx="6172740" cy="902744"/>
        </a:xfrm>
        <a:prstGeom prst="rect">
          <a:avLst/>
        </a:prstGeom>
        <a:solidFill>
          <a:schemeClr val="lt1">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500"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Math and STEM are outperforming Actuaries</a:t>
          </a:r>
        </a:p>
      </dsp:txBody>
      <dsp:txXfrm>
        <a:off x="1138211" y="4193494"/>
        <a:ext cx="6172740" cy="9027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419F7-13E5-4B9F-A3E2-57EBCE6FE7A8}">
      <dsp:nvSpPr>
        <dsp:cNvPr id="0" name=""/>
        <dsp:cNvSpPr/>
      </dsp:nvSpPr>
      <dsp:spPr>
        <a:xfrm>
          <a:off x="788669" y="0"/>
          <a:ext cx="893826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0B2419-47C2-4835-900D-B163CD7085AB}">
      <dsp:nvSpPr>
        <dsp:cNvPr id="0" name=""/>
        <dsp:cNvSpPr/>
      </dsp:nvSpPr>
      <dsp:spPr>
        <a:xfrm>
          <a:off x="11296" y="1305401"/>
          <a:ext cx="3384708"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CAS hired Chief Learning Officer – Jennifer Naughton</a:t>
          </a:r>
        </a:p>
      </dsp:txBody>
      <dsp:txXfrm>
        <a:off x="96262" y="1390367"/>
        <a:ext cx="3214776" cy="1570603"/>
      </dsp:txXfrm>
    </dsp:sp>
    <dsp:sp modelId="{C7D42227-2918-4454-99FB-7285239C43A4}">
      <dsp:nvSpPr>
        <dsp:cNvPr id="0" name=""/>
        <dsp:cNvSpPr/>
      </dsp:nvSpPr>
      <dsp:spPr>
        <a:xfrm>
          <a:off x="3565445" y="1305401"/>
          <a:ext cx="3384708"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Development of a Multi-Year Admissions Road Map</a:t>
          </a:r>
        </a:p>
      </dsp:txBody>
      <dsp:txXfrm>
        <a:off x="3650411" y="1390367"/>
        <a:ext cx="3214776" cy="1570603"/>
      </dsp:txXfrm>
    </dsp:sp>
    <dsp:sp modelId="{02CF42E3-7C36-409F-9FE8-94C58EFF2B0A}">
      <dsp:nvSpPr>
        <dsp:cNvPr id="0" name=""/>
        <dsp:cNvSpPr/>
      </dsp:nvSpPr>
      <dsp:spPr>
        <a:xfrm>
          <a:off x="7119595" y="1305401"/>
          <a:ext cx="3384708"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Job Task Analysis</a:t>
          </a:r>
        </a:p>
      </dsp:txBody>
      <dsp:txXfrm>
        <a:off x="7204561" y="1390367"/>
        <a:ext cx="3214776" cy="1570603"/>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8.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114AED-319C-4834-91E7-F9BC05ABBDB3}" type="datetimeFigureOut">
              <a:rPr lang="en-US" smtClean="0"/>
              <a:t>10/30/20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7EEDF8-E2A0-4C66-BB2C-E0401324FA66}" type="slidenum">
              <a:rPr lang="en-US" smtClean="0"/>
              <a:t>‹#›</a:t>
            </a:fld>
            <a:endParaRPr lang="en-US"/>
          </a:p>
        </p:txBody>
      </p:sp>
    </p:spTree>
    <p:extLst>
      <p:ext uri="{BB962C8B-B14F-4D97-AF65-F5344CB8AC3E}">
        <p14:creationId xmlns:p14="http://schemas.microsoft.com/office/powerpoint/2010/main" val="3182483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asact.org/press/index.cfm?fa=viewArticle&amp;articleID=4849"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asact.org/press/index.cfm?fa=viewArticle&amp;articleID=4846"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EEDF8-E2A0-4C66-BB2C-E0401324FA66}" type="slidenum">
              <a:rPr lang="en-US" smtClean="0"/>
              <a:t>1</a:t>
            </a:fld>
            <a:endParaRPr lang="en-US"/>
          </a:p>
        </p:txBody>
      </p:sp>
    </p:spTree>
    <p:extLst>
      <p:ext uri="{BB962C8B-B14F-4D97-AF65-F5344CB8AC3E}">
        <p14:creationId xmlns:p14="http://schemas.microsoft.com/office/powerpoint/2010/main" val="3520247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CEAE5-8B9A-46F1-B7DE-1C46045E798A}"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algn="l" rtl="0" fontAlgn="base"/>
            <a:r>
              <a:rPr lang="en-US" dirty="0"/>
              <a:t>So as I’ve described, despite COVID-19, t</a:t>
            </a:r>
            <a:r>
              <a:rPr lang="en-US" sz="1800" b="0" i="0" dirty="0">
                <a:solidFill>
                  <a:srgbClr val="000000"/>
                </a:solidFill>
                <a:effectLst/>
                <a:latin typeface="Calibri" panose="020F0502020204030204" pitchFamily="34" charset="0"/>
              </a:rPr>
              <a:t>he CAS is thriving. Our membership is growing, the numbers of candidates taking our exams is growing, and attendance of our professional education programs is also expanding, with 2019 attendees increasing 55% over 2018.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Transformation and reinvention are best accomplished when an organization is in a position of strength. Accordingly, now is the ideal time for the CAS to look over the horizon at a new Envisioned Future that will allow us to maintain our role as the leading international organization for credentialing and professional education for our future and current members. </a:t>
            </a:r>
            <a:endParaRPr lang="en-US" b="0" i="0" dirty="0">
              <a:solidFill>
                <a:srgbClr val="000000"/>
              </a:solidFill>
              <a:effectLst/>
              <a:latin typeface="Segoe UI" panose="020B0502040204020203" pitchFamily="34" charset="0"/>
            </a:endParaRPr>
          </a:p>
          <a:p>
            <a:pPr eaLnBrk="1" hangingPunct="1"/>
            <a:endParaRPr lang="en-US" dirty="0"/>
          </a:p>
        </p:txBody>
      </p:sp>
    </p:spTree>
    <p:extLst>
      <p:ext uri="{BB962C8B-B14F-4D97-AF65-F5344CB8AC3E}">
        <p14:creationId xmlns:p14="http://schemas.microsoft.com/office/powerpoint/2010/main" val="3932226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that’s what the Board has been working on over the past year…</a:t>
            </a:r>
          </a:p>
          <a:p>
            <a:endParaRPr lang="en-US" dirty="0"/>
          </a:p>
          <a:p>
            <a:r>
              <a:rPr lang="en-US" dirty="0"/>
              <a:t>Here is a timeline of the development of a new Strategic Plan…</a:t>
            </a:r>
          </a:p>
          <a:p>
            <a:endParaRPr lang="en-US" dirty="0"/>
          </a:p>
          <a:p>
            <a:r>
              <a:rPr lang="en-US" dirty="0"/>
              <a:t>The Strategic Plan was last refreshed in 2017 and is typically reevaluated every five years. However, given all of the changes occurring in our industry and the world at large, the Board revisited our plan two years ahead of schedule, to look ahead to our new envisioned future.</a:t>
            </a:r>
          </a:p>
        </p:txBody>
      </p:sp>
      <p:sp>
        <p:nvSpPr>
          <p:cNvPr id="4" name="Slide Number Placeholder 3"/>
          <p:cNvSpPr>
            <a:spLocks noGrp="1"/>
          </p:cNvSpPr>
          <p:nvPr>
            <p:ph type="sldNum" sz="quarter" idx="5"/>
          </p:nvPr>
        </p:nvSpPr>
        <p:spPr/>
        <p:txBody>
          <a:bodyPr/>
          <a:lstStyle/>
          <a:p>
            <a:fld id="{877EEDF8-E2A0-4C66-BB2C-E0401324FA66}" type="slidenum">
              <a:rPr lang="en-US" smtClean="0"/>
              <a:t>11</a:t>
            </a:fld>
            <a:endParaRPr lang="en-US"/>
          </a:p>
        </p:txBody>
      </p:sp>
    </p:spTree>
    <p:extLst>
      <p:ext uri="{BB962C8B-B14F-4D97-AF65-F5344CB8AC3E}">
        <p14:creationId xmlns:p14="http://schemas.microsoft.com/office/powerpoint/2010/main" val="3557445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dirty="0"/>
          </a:p>
        </p:txBody>
      </p:sp>
      <p:sp>
        <p:nvSpPr>
          <p:cNvPr id="4" name="Slide Number Placeholder 3"/>
          <p:cNvSpPr>
            <a:spLocks noGrp="1"/>
          </p:cNvSpPr>
          <p:nvPr>
            <p:ph type="sldNum" sz="quarter" idx="5"/>
          </p:nvPr>
        </p:nvSpPr>
        <p:spPr/>
        <p:txBody>
          <a:bodyPr/>
          <a:lstStyle/>
          <a:p>
            <a:fld id="{877EEDF8-E2A0-4C66-BB2C-E0401324FA66}" type="slidenum">
              <a:rPr lang="en-US" smtClean="0"/>
              <a:t>12</a:t>
            </a:fld>
            <a:endParaRPr lang="en-US"/>
          </a:p>
        </p:txBody>
      </p:sp>
    </p:spTree>
    <p:extLst>
      <p:ext uri="{BB962C8B-B14F-4D97-AF65-F5344CB8AC3E}">
        <p14:creationId xmlns:p14="http://schemas.microsoft.com/office/powerpoint/2010/main" val="1970910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So let me draw your attention to key parts of the Envisioned Future:</a:t>
            </a:r>
          </a:p>
          <a:p>
            <a:pPr algn="l" rtl="0" fontAlgn="base"/>
            <a:endParaRPr lang="en-US" b="0" i="0" dirty="0">
              <a:solidFill>
                <a:srgbClr val="000000"/>
              </a:solidFill>
              <a:effectLst/>
              <a:latin typeface="Segoe UI" panose="020B0502040204020203" pitchFamily="34" charset="0"/>
            </a:endParaRPr>
          </a:p>
          <a:p>
            <a:r>
              <a:rPr lang="en-US" dirty="0"/>
              <a:t>* Making members sought after for their ability to solve problems</a:t>
            </a:r>
          </a:p>
          <a:p>
            <a:r>
              <a:rPr lang="en-US" dirty="0"/>
              <a:t>* And expanding globally</a:t>
            </a:r>
          </a:p>
          <a:p>
            <a:endParaRPr lang="en-US" dirty="0"/>
          </a:p>
          <a:p>
            <a:r>
              <a:rPr lang="en-US" dirty="0"/>
              <a:t>So as I walk through the remainder of the presentation, I’d like to think of our different strategic initiatives in that context</a:t>
            </a:r>
          </a:p>
        </p:txBody>
      </p:sp>
      <p:sp>
        <p:nvSpPr>
          <p:cNvPr id="4" name="Slide Number Placeholder 3"/>
          <p:cNvSpPr>
            <a:spLocks noGrp="1"/>
          </p:cNvSpPr>
          <p:nvPr>
            <p:ph type="sldNum" sz="quarter" idx="5"/>
          </p:nvPr>
        </p:nvSpPr>
        <p:spPr/>
        <p:txBody>
          <a:bodyPr/>
          <a:lstStyle/>
          <a:p>
            <a:fld id="{877EEDF8-E2A0-4C66-BB2C-E0401324FA66}" type="slidenum">
              <a:rPr lang="en-US" smtClean="0"/>
              <a:t>13</a:t>
            </a:fld>
            <a:endParaRPr lang="en-US"/>
          </a:p>
        </p:txBody>
      </p:sp>
    </p:spTree>
    <p:extLst>
      <p:ext uri="{BB962C8B-B14F-4D97-AF65-F5344CB8AC3E}">
        <p14:creationId xmlns:p14="http://schemas.microsoft.com/office/powerpoint/2010/main" val="1963279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we make our members sought after? Well, it begins by diversifying our pipeline and </a:t>
            </a:r>
            <a:r>
              <a:rPr lang="en-US" sz="1800" b="0" i="0" dirty="0">
                <a:solidFill>
                  <a:srgbClr val="000000"/>
                </a:solidFill>
                <a:effectLst/>
                <a:latin typeface="Calibri" panose="020F0502020204030204" pitchFamily="34" charset="0"/>
              </a:rPr>
              <a:t>attracting</a:t>
            </a:r>
            <a:r>
              <a:rPr lang="en-US" sz="1800" b="0" i="0" dirty="0">
                <a:solidFill>
                  <a:srgbClr val="000000"/>
                </a:solidFill>
                <a:effectLst/>
                <a:latin typeface="Times New Roman" panose="02020603050405020304" pitchFamily="18" charset="0"/>
              </a:rPr>
              <a:t> </a:t>
            </a:r>
            <a:r>
              <a:rPr lang="en-US" sz="1800" b="0" i="0" dirty="0">
                <a:solidFill>
                  <a:srgbClr val="000000"/>
                </a:solidFill>
                <a:effectLst/>
                <a:latin typeface="Calibri" panose="020F0502020204030204" pitchFamily="34" charset="0"/>
              </a:rPr>
              <a:t>high</a:t>
            </a:r>
            <a:r>
              <a:rPr lang="en-US" sz="1800" b="0" i="0" dirty="0">
                <a:solidFill>
                  <a:srgbClr val="000000"/>
                </a:solidFill>
                <a:effectLst/>
                <a:latin typeface="Times New Roman" panose="02020603050405020304" pitchFamily="18" charset="0"/>
              </a:rPr>
              <a:t>-</a:t>
            </a:r>
            <a:r>
              <a:rPr lang="en-US" sz="1800" b="0" i="0" dirty="0">
                <a:solidFill>
                  <a:srgbClr val="000000"/>
                </a:solidFill>
                <a:effectLst/>
                <a:latin typeface="Calibri" panose="020F0502020204030204" pitchFamily="34" charset="0"/>
              </a:rPr>
              <a:t>potential</a:t>
            </a:r>
            <a:r>
              <a:rPr lang="en-US" sz="1800" b="0" i="0" dirty="0">
                <a:solidFill>
                  <a:srgbClr val="000000"/>
                </a:solidFill>
                <a:effectLst/>
                <a:latin typeface="Times New Roman" panose="02020603050405020304" pitchFamily="18" charset="0"/>
              </a:rPr>
              <a:t> </a:t>
            </a:r>
            <a:r>
              <a:rPr lang="en-US" sz="1800" b="0" i="0" dirty="0">
                <a:solidFill>
                  <a:srgbClr val="000000"/>
                </a:solidFill>
                <a:effectLst/>
                <a:latin typeface="Calibri" panose="020F0502020204030204" pitchFamily="34" charset="0"/>
              </a:rPr>
              <a:t>young professionals into our community who love to solve business problems with data and analytics.</a:t>
            </a:r>
          </a:p>
          <a:p>
            <a:endParaRPr lang="en-US" sz="1800" b="0" i="0" dirty="0">
              <a:solidFill>
                <a:srgbClr val="000000"/>
              </a:solidFill>
              <a:effectLst/>
              <a:latin typeface="Calibri" panose="020F0502020204030204" pitchFamily="34" charset="0"/>
            </a:endParaRPr>
          </a:p>
          <a:p>
            <a:r>
              <a:rPr lang="en-US" sz="1800" b="0" i="0" dirty="0">
                <a:solidFill>
                  <a:srgbClr val="000000"/>
                </a:solidFill>
                <a:effectLst/>
                <a:latin typeface="Calibri" panose="020F0502020204030204" pitchFamily="34" charset="0"/>
              </a:rPr>
              <a:t>And I want to tell you about a program we completed over the summer that will help us do that going forward – the CAS Student Central Summer Program…</a:t>
            </a:r>
            <a:endParaRPr lang="en-US" dirty="0"/>
          </a:p>
        </p:txBody>
      </p:sp>
      <p:sp>
        <p:nvSpPr>
          <p:cNvPr id="4" name="Slide Number Placeholder 3"/>
          <p:cNvSpPr>
            <a:spLocks noGrp="1"/>
          </p:cNvSpPr>
          <p:nvPr>
            <p:ph type="sldNum" sz="quarter" idx="5"/>
          </p:nvPr>
        </p:nvSpPr>
        <p:spPr/>
        <p:txBody>
          <a:bodyPr/>
          <a:lstStyle/>
          <a:p>
            <a:fld id="{877EEDF8-E2A0-4C66-BB2C-E0401324FA66}" type="slidenum">
              <a:rPr lang="en-US" smtClean="0"/>
              <a:t>14</a:t>
            </a:fld>
            <a:endParaRPr lang="en-US"/>
          </a:p>
        </p:txBody>
      </p:sp>
    </p:spTree>
    <p:extLst>
      <p:ext uri="{BB962C8B-B14F-4D97-AF65-F5344CB8AC3E}">
        <p14:creationId xmlns:p14="http://schemas.microsoft.com/office/powerpoint/2010/main" val="3487777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is an overview of the Independent Summer Program…</a:t>
            </a:r>
          </a:p>
        </p:txBody>
      </p:sp>
      <p:sp>
        <p:nvSpPr>
          <p:cNvPr id="4" name="Slide Number Placeholder 3"/>
          <p:cNvSpPr>
            <a:spLocks noGrp="1"/>
          </p:cNvSpPr>
          <p:nvPr>
            <p:ph type="sldNum" sz="quarter" idx="5"/>
          </p:nvPr>
        </p:nvSpPr>
        <p:spPr/>
        <p:txBody>
          <a:bodyPr/>
          <a:lstStyle/>
          <a:p>
            <a:fld id="{877EEDF8-E2A0-4C66-BB2C-E0401324FA66}" type="slidenum">
              <a:rPr lang="en-US" smtClean="0"/>
              <a:t>20</a:t>
            </a:fld>
            <a:endParaRPr lang="en-US"/>
          </a:p>
        </p:txBody>
      </p:sp>
    </p:spTree>
    <p:extLst>
      <p:ext uri="{BB962C8B-B14F-4D97-AF65-F5344CB8AC3E}">
        <p14:creationId xmlns:p14="http://schemas.microsoft.com/office/powerpoint/2010/main" val="2673629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3150" cy="3462337"/>
          </a:xfrm>
        </p:spPr>
      </p:sp>
      <p:sp>
        <p:nvSpPr>
          <p:cNvPr id="3" name="Notes Placeholder 2"/>
          <p:cNvSpPr>
            <a:spLocks noGrp="1"/>
          </p:cNvSpPr>
          <p:nvPr>
            <p:ph type="body" idx="1"/>
          </p:nvPr>
        </p:nvSpPr>
        <p:spPr/>
        <p:txBody>
          <a:bodyPr/>
          <a:lstStyle/>
          <a:p>
            <a:pPr algn="l" rtl="0" fontAlgn="base"/>
            <a:r>
              <a:rPr lang="en-US" dirty="0"/>
              <a:t>As </a:t>
            </a:r>
            <a:r>
              <a:rPr lang="en-US" sz="1800" b="0" i="0" dirty="0">
                <a:solidFill>
                  <a:srgbClr val="000000"/>
                </a:solidFill>
                <a:effectLst/>
                <a:latin typeface="Calibri" panose="020F0502020204030204" pitchFamily="34" charset="0"/>
              </a:rPr>
              <a:t>a profession, we seek to increase our diversity along the lines of ethnicity, race, gender, nationality, background, and thought. To that end, we’ve committed to increasing our outreach efforts and making diversity, inclusion, and equity a particular focus</a:t>
            </a:r>
            <a:r>
              <a:rPr lang="en-US" sz="1800" b="0" i="0" dirty="0">
                <a:solidFill>
                  <a:srgbClr val="000000"/>
                </a:solidFill>
                <a:effectLst/>
                <a:latin typeface="Times New Roman" panose="02020603050405020304" pitchFamily="18" charset="0"/>
              </a:rPr>
              <a:t> </a:t>
            </a:r>
            <a:r>
              <a:rPr lang="en-US" sz="1800" b="0" i="0" dirty="0">
                <a:solidFill>
                  <a:srgbClr val="000000"/>
                </a:solidFill>
                <a:effectLst/>
                <a:latin typeface="Calibri" panose="020F0502020204030204" pitchFamily="34" charset="0"/>
              </a:rPr>
              <a:t>in our new Strategic Plan</a:t>
            </a:r>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endParaRPr lang="en-US" dirty="0"/>
          </a:p>
        </p:txBody>
      </p:sp>
      <p:sp>
        <p:nvSpPr>
          <p:cNvPr id="4" name="Header Placeholder 3"/>
          <p:cNvSpPr>
            <a:spLocks noGrp="1"/>
          </p:cNvSpPr>
          <p:nvPr>
            <p:ph type="hdr" sz="quarter" idx="10"/>
          </p:nvPr>
        </p:nvSpPr>
        <p:spPr/>
        <p:txBody>
          <a:body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7D8F05CC-507F-45B1-80CD-E67A8D7C40B2}" type="slidenum">
              <a:rPr lang="en-US">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4038174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Diversity and Inclusion is not a new idea to any of the organizations participating in today’s panel. While diversity efforts across the profession began, in some cases many years ago, in 2017 the CAS committed to Diversity as one of its seven Core Values and included it as a key component of our strategic plan goals around membership community, as described here.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CLICK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The JCIED was formed in 2019, in order to have a stronger more coordinated approach to DE&amp;I across the SOA and CAS.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CLICK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We also wanted to make sure were collaborating effectively with all the other organizations working in this space. We’re proud and thankful to have representatives from International Association of Black Actuaries (IABA), Organization of Latino Actuaries (OLA), The Actuarial Foundation, and Sexuality and Gender Alliance of Actuaries (SAGAA) as members of the JCIED.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C018BB-1816-4710-BD9E-984740A25EB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8011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Also in 2017, the CAS, SOA, IABA and Actuarial Foundation co-commissioned a study on Barriers to Entry for Black/African American, Hispanic/Latinx and Native American candidates. study which helped define our areas of focus – You’ll hear more about these barriers from our IABA and OLA partners later in this session.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(Barriers to Entry - Lack of or late awareness of students and their influencers, lack of network, inadequate financial support, inadequate academic preparation, and discrimination in hiring and promotion)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r>
              <a:rPr lang="en-US" dirty="0"/>
              <a:t>The three main working groups of the JCIED each address some of those barriers.</a:t>
            </a:r>
          </a:p>
          <a:p>
            <a:endParaRPr lang="en-US" dirty="0"/>
          </a:p>
          <a:p>
            <a:r>
              <a:rPr lang="en-US" dirty="0"/>
              <a:t>We currently have three main working groups within the JCIED:</a:t>
            </a:r>
          </a:p>
          <a:p>
            <a:pPr eaLnBrk="1" hangingPunct="1">
              <a:spcBef>
                <a:spcPct val="30000"/>
              </a:spcBef>
              <a:spcAft>
                <a:spcPct val="0"/>
              </a:spcAft>
              <a:defRPr/>
            </a:pPr>
            <a:r>
              <a:rPr lang="en-US" dirty="0">
                <a:solidFill>
                  <a:schemeClr val="tx1"/>
                </a:solidFill>
                <a:latin typeface="Arial" charset="0"/>
                <a:ea typeface="+mn-ea"/>
                <a:cs typeface="+mn-cs"/>
              </a:rPr>
              <a:t>Career Encouragement</a:t>
            </a:r>
          </a:p>
          <a:p>
            <a:pPr marL="171450" indent="-171450" eaLnBrk="1" hangingPunct="1">
              <a:spcBef>
                <a:spcPct val="30000"/>
              </a:spcBef>
              <a:spcAft>
                <a:spcPct val="0"/>
              </a:spcAft>
              <a:buFont typeface="Arial" panose="020B0604020202020204" pitchFamily="34" charset="0"/>
              <a:buChar char="•"/>
              <a:defRPr/>
            </a:pPr>
            <a:r>
              <a:rPr lang="en-US" dirty="0">
                <a:solidFill>
                  <a:schemeClr val="tx1"/>
                </a:solidFill>
                <a:latin typeface="Arial" charset="0"/>
                <a:ea typeface="+mn-ea"/>
                <a:cs typeface="+mn-cs"/>
              </a:rPr>
              <a:t>is focused on building early awareness of the actuarial profession among underrepresented high school and college students and their influencers as well as addressing the need for financial support for many of these students.</a:t>
            </a:r>
          </a:p>
          <a:p>
            <a:pPr marL="171450" indent="-171450" eaLnBrk="1" hangingPunct="1">
              <a:spcBef>
                <a:spcPct val="30000"/>
              </a:spcBef>
              <a:spcAft>
                <a:spcPct val="0"/>
              </a:spcAft>
              <a:buFont typeface="Arial" panose="020B0604020202020204" pitchFamily="34" charset="0"/>
              <a:buChar char="•"/>
              <a:defRPr/>
            </a:pPr>
            <a:r>
              <a:rPr lang="en-US" dirty="0">
                <a:solidFill>
                  <a:schemeClr val="tx1"/>
                </a:solidFill>
                <a:latin typeface="Arial" charset="0"/>
                <a:ea typeface="+mn-ea"/>
                <a:cs typeface="+mn-cs"/>
              </a:rPr>
              <a:t>We do this through Actuarial High School Days, Summer Actuarial Bootcamps, and maintaining a slew of resources on scholarships and other programs on the BeAnActuary.org website</a:t>
            </a:r>
          </a:p>
          <a:p>
            <a:pPr eaLnBrk="1" hangingPunct="1">
              <a:spcBef>
                <a:spcPct val="30000"/>
              </a:spcBef>
              <a:spcAft>
                <a:spcPct val="0"/>
              </a:spcAft>
              <a:defRPr/>
            </a:pPr>
            <a:r>
              <a:rPr lang="en-US" dirty="0">
                <a:solidFill>
                  <a:schemeClr val="tx1"/>
                </a:solidFill>
                <a:latin typeface="Arial" charset="0"/>
                <a:ea typeface="+mn-ea"/>
                <a:cs typeface="+mn-cs"/>
              </a:rPr>
              <a:t>Professional Development</a:t>
            </a:r>
          </a:p>
          <a:p>
            <a:pPr marL="171450" indent="-171450" eaLnBrk="1" hangingPunct="1">
              <a:spcBef>
                <a:spcPct val="30000"/>
              </a:spcBef>
              <a:spcAft>
                <a:spcPct val="0"/>
              </a:spcAft>
              <a:buFont typeface="Arial" panose="020B0604020202020204" pitchFamily="34" charset="0"/>
              <a:buChar char="•"/>
              <a:defRPr/>
            </a:pPr>
            <a:r>
              <a:rPr lang="en-US" dirty="0">
                <a:solidFill>
                  <a:schemeClr val="tx1"/>
                </a:solidFill>
                <a:latin typeface="Arial" charset="0"/>
                <a:ea typeface="+mn-ea"/>
                <a:cs typeface="+mn-cs"/>
              </a:rPr>
              <a:t>is focused on providing quality education to our members,</a:t>
            </a:r>
            <a:r>
              <a:rPr lang="en-US" dirty="0"/>
              <a:t> especially those who are hiring or leading teams,</a:t>
            </a:r>
            <a:r>
              <a:rPr lang="en-US" dirty="0">
                <a:solidFill>
                  <a:schemeClr val="tx1"/>
                </a:solidFill>
                <a:latin typeface="Arial" charset="0"/>
                <a:ea typeface="+mn-ea"/>
                <a:cs typeface="+mn-cs"/>
              </a:rPr>
              <a:t> so they can address bias and discrimination in hiring, creating inclusive work cultures, and practicing allyship.</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t>We’re lucky that there are TONS of actuaries who are excited to bring forward topics to present at our meetings, so this working group is not only tasked with creating content, but helping others outside the committee to either develop their own content or amplify it by sharing it across other organizations or in multiple settings.</a:t>
            </a:r>
          </a:p>
          <a:p>
            <a:pPr marL="171450" indent="-171450" eaLnBrk="1" hangingPunct="1">
              <a:spcBef>
                <a:spcPct val="30000"/>
              </a:spcBef>
              <a:spcAft>
                <a:spcPct val="0"/>
              </a:spcAft>
              <a:buFont typeface="Arial" panose="020B0604020202020204" pitchFamily="34" charset="0"/>
              <a:buChar char="•"/>
              <a:defRPr/>
            </a:pPr>
            <a:r>
              <a:rPr lang="en-US" dirty="0">
                <a:solidFill>
                  <a:schemeClr val="tx1"/>
                </a:solidFill>
                <a:latin typeface="Arial" charset="0"/>
                <a:ea typeface="+mn-ea"/>
                <a:cs typeface="+mn-cs"/>
              </a:rPr>
              <a:t>We also provide diversity networking opportunities alongside key continuing education opportunities, like our spring and annual meetings</a:t>
            </a:r>
          </a:p>
          <a:p>
            <a:pPr eaLnBrk="1" hangingPunct="1">
              <a:spcBef>
                <a:spcPct val="30000"/>
              </a:spcBef>
              <a:spcAft>
                <a:spcPct val="0"/>
              </a:spcAft>
              <a:defRPr/>
            </a:pPr>
            <a:r>
              <a:rPr lang="en-US" dirty="0">
                <a:solidFill>
                  <a:schemeClr val="tx1"/>
                </a:solidFill>
                <a:latin typeface="Arial" charset="0"/>
                <a:ea typeface="+mn-ea"/>
                <a:cs typeface="+mn-cs"/>
              </a:rPr>
              <a:t>Diversity in Leadership</a:t>
            </a:r>
          </a:p>
          <a:p>
            <a:pPr marL="171450" indent="-171450" eaLnBrk="1" hangingPunct="1">
              <a:spcBef>
                <a:spcPct val="30000"/>
              </a:spcBef>
              <a:spcAft>
                <a:spcPct val="0"/>
              </a:spcAft>
              <a:buFont typeface="Arial" panose="020B0604020202020204" pitchFamily="34" charset="0"/>
              <a:buChar char="•"/>
              <a:defRPr/>
            </a:pPr>
            <a:r>
              <a:rPr lang="en-US" dirty="0">
                <a:solidFill>
                  <a:schemeClr val="tx1"/>
                </a:solidFill>
                <a:latin typeface="Arial" charset="0"/>
                <a:ea typeface="+mn-ea"/>
                <a:cs typeface="+mn-cs"/>
              </a:rPr>
              <a:t>is focused on ensuring opportunities for networking, development and advancement of underrepresented members towards leadership </a:t>
            </a:r>
          </a:p>
          <a:p>
            <a:pPr marL="171450" indent="-171450" eaLnBrk="1" hangingPunct="1">
              <a:spcBef>
                <a:spcPct val="30000"/>
              </a:spcBef>
              <a:spcAft>
                <a:spcPct val="0"/>
              </a:spcAft>
              <a:buFont typeface="Arial" panose="020B0604020202020204" pitchFamily="34" charset="0"/>
              <a:buChar char="•"/>
              <a:defRPr/>
            </a:pPr>
            <a:r>
              <a:rPr lang="en-US" dirty="0">
                <a:solidFill>
                  <a:schemeClr val="tx1"/>
                </a:solidFill>
                <a:latin typeface="Arial" charset="0"/>
                <a:ea typeface="+mn-ea"/>
                <a:cs typeface="+mn-cs"/>
              </a:rPr>
              <a:t>within the volunteering structure of the CAS and SOA as well building leaders within our employers</a:t>
            </a:r>
          </a:p>
          <a:p>
            <a:pPr marL="0" indent="0" eaLnBrk="1" hangingPunct="1">
              <a:spcBef>
                <a:spcPct val="30000"/>
              </a:spcBef>
              <a:spcAft>
                <a:spcPct val="0"/>
              </a:spcAft>
              <a:buFont typeface="Arial" panose="020B0604020202020204" pitchFamily="34" charset="0"/>
              <a:buNone/>
              <a:defRPr/>
            </a:pPr>
            <a:endParaRPr lang="en-US" dirty="0">
              <a:solidFill>
                <a:schemeClr val="tx1"/>
              </a:solidFill>
              <a:latin typeface="Arial" charset="0"/>
              <a:ea typeface="+mn-ea"/>
              <a:cs typeface="+mn-cs"/>
            </a:endParaRPr>
          </a:p>
          <a:p>
            <a:pPr eaLnBrk="1" hangingPunct="1">
              <a:spcBef>
                <a:spcPct val="30000"/>
              </a:spcBef>
              <a:spcAft>
                <a:spcPct val="0"/>
              </a:spcAft>
              <a:defRPr/>
            </a:pPr>
            <a:endParaRPr lang="en-US" dirty="0">
              <a:solidFill>
                <a:schemeClr val="tx1"/>
              </a:solidFill>
              <a:latin typeface="Arial" charset="0"/>
              <a:ea typeface="+mn-ea"/>
              <a:cs typeface="+mn-cs"/>
            </a:endParaRPr>
          </a:p>
          <a:p>
            <a:r>
              <a:rPr lang="en-US" dirty="0"/>
              <a:t>The JCIED connects all of these working groups to CAS and SOA leadership (we have board members from both organizations on the JCIED), connects them to our partners (IABA/OLA/TAF/SAGAA, others), tracks progress and makes sure these groups have what they need to succeed, and keeps us all on top of what is going on in the industry.</a:t>
            </a:r>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7078A6-3604-42EE-AC99-04BF823444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2007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draw your attention to some exciting things going on in the JCIED this year.</a:t>
            </a:r>
          </a:p>
          <a:p>
            <a:endParaRPr lang="en-US" dirty="0"/>
          </a:p>
          <a:p>
            <a:r>
              <a:rPr lang="en-US" dirty="0"/>
              <a:t>For many years, the CAS &amp; SOA have offered an exam reimbursement for Black/Hispanic or Latinx/Native American candidates who take and pass exams P and FM as a way to address the financial barrier to entry. This year, we’ve brought a proposal to the SOA and CAS for expanding that program to cover two more exams. The expansion will also cover students who fail with a score a 4 or 5 - we’ve found that students from underrepresented backgrounds tend to lapse out of the exam track after failing one exam, compared to 3 failed attempts for other candidates, and this change will provide them the support to take a second and third attempt. We expect to see this expansion in place for 2021 exams.</a:t>
            </a:r>
          </a:p>
          <a:p>
            <a:endParaRPr lang="en-US" dirty="0"/>
          </a:p>
          <a:p>
            <a:r>
              <a:rPr lang="en-US" dirty="0"/>
              <a:t>Prior to COVID, the Career Encouragement working group spent a significant amount of time on High School Actuarial Days around the country, working to increase awareness of the actuarial profession among high school students from underrepresented backgrounds. This year, we’ve pivoted to a fully virtual program, and had our first virtual Be An Actuary Day in partnership with Arizona State University on Sept 18</a:t>
            </a:r>
            <a:r>
              <a:rPr lang="en-US" baseline="30000" dirty="0"/>
              <a:t>th</a:t>
            </a:r>
            <a:r>
              <a:rPr lang="en-US" dirty="0"/>
              <a:t>. It was a great success, and we’re already looking for opportunities to expand this program going forward. This is one of the areas where we need LOTS of volunteers, and with the virtual format, it’s an incredibly simple, easy and rewarding volunteer opportunity.</a:t>
            </a:r>
          </a:p>
          <a:p>
            <a:endParaRPr lang="en-US" dirty="0"/>
          </a:p>
          <a:p>
            <a:r>
              <a:rPr lang="en-US" dirty="0"/>
              <a:t>The last two items are in flight</a:t>
            </a:r>
          </a:p>
          <a:p>
            <a:pPr marL="171450" indent="-171450">
              <a:buFont typeface="Arial" panose="020B0604020202020204" pitchFamily="34" charset="0"/>
              <a:buChar char="•"/>
            </a:pPr>
            <a:r>
              <a:rPr lang="en-US" dirty="0"/>
              <a:t>Our diversity in leadership working group has produced a set of recommendations for the JCIED, as well as the CAS and SOA individually, to push for progress in building a diverse slate of leaders in our organizations – these range from educational recommendations to changes in how we nominate candidates for leadership</a:t>
            </a:r>
          </a:p>
          <a:p>
            <a:pPr marL="171450" indent="-171450">
              <a:buFont typeface="Arial" panose="020B0604020202020204" pitchFamily="34" charset="0"/>
              <a:buChar char="•"/>
            </a:pPr>
            <a:r>
              <a:rPr lang="en-US" dirty="0"/>
              <a:t>The JCIED is also working producing a set of metrics which can be used to track our progress for candidates and SOA/CAS members combined across a range of dimensions of diversity. We’re hoping to have more to share on this in the coming months.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8F05CC-507F-45B1-80CD-E67A8D7C40B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4625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here to provide an update from CAS leadership, and here’s what I plan</a:t>
            </a:r>
            <a:r>
              <a:rPr lang="en-US" baseline="0" dirty="0"/>
              <a:t> to cover today.</a:t>
            </a:r>
          </a:p>
          <a:p>
            <a:endParaRPr lang="en-US" baseline="0" dirty="0"/>
          </a:p>
          <a:p>
            <a:r>
              <a:rPr lang="en-US" baseline="0" dirty="0"/>
              <a:t>[Walk through list]</a:t>
            </a:r>
          </a:p>
          <a:p>
            <a:endParaRPr lang="en-US" baseline="0" dirty="0"/>
          </a:p>
          <a:p>
            <a:pPr marL="0" indent="0" defTabSz="924916">
              <a:buFont typeface="Arial" panose="020B0604020202020204" pitchFamily="34" charset="0"/>
              <a:buNone/>
              <a:defRPr/>
            </a:pPr>
            <a:r>
              <a:rPr lang="en-US" baseline="0" dirty="0"/>
              <a:t>I also really want to hear from you…What you’re excited about or maybe concerned </a:t>
            </a:r>
            <a:r>
              <a:rPr lang="en-US" baseline="0" dirty="0">
                <a:solidFill>
                  <a:srgbClr val="FF0000"/>
                </a:solidFill>
              </a:rPr>
              <a:t>about </a:t>
            </a:r>
            <a:r>
              <a:rPr lang="en-US" sz="2400" kern="1200" dirty="0">
                <a:solidFill>
                  <a:schemeClr val="tx1"/>
                </a:solidFill>
                <a:effectLst/>
                <a:latin typeface="Calibri Light"/>
                <a:ea typeface="+mn-ea"/>
                <a:cs typeface="+mn-cs"/>
              </a:rPr>
              <a:t>regarding our strategic initiatives.</a:t>
            </a:r>
          </a:p>
          <a:p>
            <a:pPr marL="0" indent="0" defTabSz="924916">
              <a:buFont typeface="Arial" panose="020B0604020202020204" pitchFamily="34" charset="0"/>
              <a:buNone/>
              <a:defRPr/>
            </a:pPr>
            <a:endParaRPr lang="en-US" baseline="0" dirty="0"/>
          </a:p>
          <a:p>
            <a:pPr marL="0" indent="0" defTabSz="924916">
              <a:buFont typeface="Arial" panose="020B0604020202020204" pitchFamily="34" charset="0"/>
              <a:buNone/>
              <a:defRPr/>
            </a:pPr>
            <a:r>
              <a:rPr lang="en-US" baseline="0" dirty="0"/>
              <a:t>If </a:t>
            </a:r>
            <a:r>
              <a:rPr lang="en-US" dirty="0"/>
              <a:t>you have a question,</a:t>
            </a:r>
            <a:r>
              <a:rPr lang="en-US" baseline="0" dirty="0"/>
              <a:t> please ask it, and note that I will reserve time for dedicated Q&amp;A at the end of the presentation.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If you have additional questions or feedback you’d like to share after today, please send me an email – I’m in the online CAS directory. I’d love to hear from you.</a:t>
            </a:r>
            <a:endParaRPr lang="en-US" dirty="0"/>
          </a:p>
          <a:p>
            <a:endParaRPr lang="en-US" dirty="0"/>
          </a:p>
        </p:txBody>
      </p:sp>
      <p:sp>
        <p:nvSpPr>
          <p:cNvPr id="4" name="Slide Number Placeholder 3"/>
          <p:cNvSpPr>
            <a:spLocks noGrp="1"/>
          </p:cNvSpPr>
          <p:nvPr>
            <p:ph type="sldNum" sz="quarter" idx="5"/>
          </p:nvPr>
        </p:nvSpPr>
        <p:spPr/>
        <p:txBody>
          <a:bodyPr/>
          <a:lstStyle/>
          <a:p>
            <a:fld id="{877EEDF8-E2A0-4C66-BB2C-E0401324FA66}" type="slidenum">
              <a:rPr lang="en-US" smtClean="0"/>
              <a:t>2</a:t>
            </a:fld>
            <a:endParaRPr lang="en-US"/>
          </a:p>
        </p:txBody>
      </p:sp>
    </p:spTree>
    <p:extLst>
      <p:ext uri="{BB962C8B-B14F-4D97-AF65-F5344CB8AC3E}">
        <p14:creationId xmlns:p14="http://schemas.microsoft.com/office/powerpoint/2010/main" val="3701966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1200150" y="703263"/>
            <a:ext cx="4683125" cy="3513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kern="1200" dirty="0">
                <a:solidFill>
                  <a:schemeClr val="tx1"/>
                </a:solidFill>
                <a:effectLst/>
                <a:latin typeface="+mn-lt"/>
                <a:ea typeface="+mn-ea"/>
                <a:cs typeface="+mn-cs"/>
              </a:rPr>
              <a:t>The JCIED is going to keep moving and building on its work to make change collaboratively as a profession, but this summer’s events really brought home for CAS leadership that DE&amp;I have to remain a top priority.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Check out the CAS website for more on the strategic approach </a:t>
            </a:r>
            <a:r>
              <a:rPr lang="en-US" dirty="0">
                <a:hlinkClick r:id="rId3"/>
              </a:rPr>
              <a:t>https://www.casact.org/press/index.cfm?fa=viewArticle&amp;articleID=4849</a:t>
            </a:r>
            <a:endParaRPr lang="en-US" sz="1200" b="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Here are a few things you can expect:</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Transparency and Accountability – just as we mentioned metrics to track progress in the JCIED for the profession as a whole, the CAS has built a detailed set of metrics with which we can track progress for our own candidates and members. We’re working now on setting SMART targets to hold ourselves accountable. </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Significant TIME AND MONEY invested into breaking down barriers to entry</a:t>
            </a:r>
          </a:p>
          <a:p>
            <a:pPr marL="628650" lvl="1" indent="-171450">
              <a:buFont typeface="Arial" panose="020B0604020202020204" pitchFamily="34" charset="0"/>
              <a:buChar char="•"/>
            </a:pPr>
            <a:r>
              <a:rPr lang="en-US" sz="1200" b="0" kern="1200" dirty="0">
                <a:solidFill>
                  <a:schemeClr val="tx1"/>
                </a:solidFill>
                <a:effectLst/>
                <a:latin typeface="+mn-lt"/>
                <a:ea typeface="+mn-ea"/>
                <a:cs typeface="+mn-cs"/>
              </a:rPr>
              <a:t>Where it makes sense, we’ll be doing this in partnership with the other organizations through the JCIED, but also making sure CAS resources are devoted to this.</a:t>
            </a:r>
          </a:p>
          <a:p>
            <a:pPr marL="628650" lvl="1" indent="-171450">
              <a:buFont typeface="Arial" panose="020B0604020202020204" pitchFamily="34" charset="0"/>
              <a:buChar char="•"/>
            </a:pPr>
            <a:r>
              <a:rPr lang="en-US" sz="1200" b="0" kern="1200" dirty="0">
                <a:solidFill>
                  <a:schemeClr val="tx1"/>
                </a:solidFill>
                <a:effectLst/>
                <a:latin typeface="+mn-lt"/>
                <a:ea typeface="+mn-ea"/>
                <a:cs typeface="+mn-cs"/>
              </a:rPr>
              <a:t>The Board, in September, approved a significant increase in funds for DE&amp;I work – more to be announced on this later</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We want to move towards stronger allyship – we recognize the huge strides that are being made by our partners, like IABA, OLA, and newly created SAGAA, and we will be bringing their work to the forefront as much as we can, so members know exactly what they can do to support their efforts and benefit from the hard work they are doing. </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63866" indent="-293794">
              <a:defRPr>
                <a:solidFill>
                  <a:schemeClr val="tx1"/>
                </a:solidFill>
                <a:latin typeface="Arial" panose="020B0604020202020204" pitchFamily="34" charset="0"/>
                <a:ea typeface="ＭＳ Ｐゴシック" panose="020B0600070205080204" pitchFamily="34" charset="-128"/>
              </a:defRPr>
            </a:lvl2pPr>
            <a:lvl3pPr marL="1175178" indent="-235035">
              <a:defRPr>
                <a:solidFill>
                  <a:schemeClr val="tx1"/>
                </a:solidFill>
                <a:latin typeface="Arial" panose="020B0604020202020204" pitchFamily="34" charset="0"/>
                <a:ea typeface="ＭＳ Ｐゴシック" panose="020B0600070205080204" pitchFamily="34" charset="-128"/>
              </a:defRPr>
            </a:lvl3pPr>
            <a:lvl4pPr marL="1645249" indent="-235035">
              <a:defRPr>
                <a:solidFill>
                  <a:schemeClr val="tx1"/>
                </a:solidFill>
                <a:latin typeface="Arial" panose="020B0604020202020204" pitchFamily="34" charset="0"/>
                <a:ea typeface="ＭＳ Ｐゴシック" panose="020B0600070205080204" pitchFamily="34" charset="-128"/>
              </a:defRPr>
            </a:lvl4pPr>
            <a:lvl5pPr marL="2115320" indent="-235035">
              <a:defRPr>
                <a:solidFill>
                  <a:schemeClr val="tx1"/>
                </a:solidFill>
                <a:latin typeface="Arial" panose="020B0604020202020204" pitchFamily="34" charset="0"/>
                <a:ea typeface="ＭＳ Ｐゴシック" panose="020B0600070205080204" pitchFamily="34" charset="-128"/>
              </a:defRPr>
            </a:lvl5pPr>
            <a:lvl6pPr marL="2585392" indent="-23503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55463" indent="-23503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25534" indent="-23503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95606" indent="-23503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703661C-5B4B-4995-AF6C-D9730173C519}"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037814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1200150" y="703263"/>
            <a:ext cx="4683125" cy="3513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kern="1200" dirty="0">
                <a:solidFill>
                  <a:schemeClr val="tx1"/>
                </a:solidFill>
                <a:effectLst/>
                <a:latin typeface="+mn-lt"/>
                <a:ea typeface="+mn-ea"/>
                <a:cs typeface="+mn-cs"/>
              </a:rPr>
              <a:t>Specific actions that support the CAS Strategic Approach</a:t>
            </a:r>
          </a:p>
          <a:p>
            <a:r>
              <a:rPr lang="en-US" sz="1200" b="0" kern="1200" dirty="0">
                <a:solidFill>
                  <a:schemeClr val="tx1"/>
                </a:solidFill>
                <a:effectLst/>
                <a:latin typeface="+mn-lt"/>
                <a:ea typeface="+mn-ea"/>
                <a:cs typeface="+mn-cs"/>
              </a:rPr>
              <a:t>Over 40 activities to be initiated over the next year, overseen by a standing committee within the CAS Board of Directors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i="0" dirty="0">
              <a:solidFill>
                <a:srgbClr val="5D5E60"/>
              </a:solidFill>
              <a:effectLst/>
              <a:latin typeface="arial" panose="020B0604020202020204" pitchFamily="34" charset="0"/>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0" i="0" dirty="0">
                <a:solidFill>
                  <a:srgbClr val="5D5E60"/>
                </a:solidFill>
                <a:effectLst/>
                <a:latin typeface="arial" panose="020B0604020202020204" pitchFamily="34" charset="0"/>
              </a:rPr>
              <a:t>In addition to adopting the strategic approach to racial equity, the Board approved an additional $120,000 in new annual investments to external organizations that can support our efforts to build a diverse pipeline of future CAS members. (Organization of Latino Actuaries, Actuarial Foundation, and Orgs supporting college and university education for Black, Latinx, American Indian students). This funding is in addition to contributions the CAS has historically made to the International Association of Black Actuaries. </a:t>
            </a:r>
            <a:r>
              <a:rPr lang="en-US" b="0" i="0" dirty="0">
                <a:solidFill>
                  <a:srgbClr val="5D5E60"/>
                </a:solidFill>
                <a:effectLst/>
                <a:latin typeface="inherit"/>
              </a:rPr>
              <a:t>We are actively sharing the recommendations developed by our partners, the International Association of Black Actuaries, the Organization of Latino Actuaries, and the Sexuality and Gender Alliance of Actuaries, and amplifying their voices within our community. </a:t>
            </a:r>
          </a:p>
          <a:p>
            <a:pPr algn="l" fontAlgn="base">
              <a:buFont typeface="Arial" panose="020B0604020202020204" pitchFamily="34" charset="0"/>
              <a:buChar char="•"/>
            </a:pPr>
            <a:r>
              <a:rPr lang="en-US" b="0" i="0" dirty="0">
                <a:solidFill>
                  <a:srgbClr val="5D5E60"/>
                </a:solidFill>
                <a:effectLst/>
                <a:latin typeface="inherit"/>
              </a:rPr>
              <a:t>We have ramped up DE&amp;I education for our members, including at this year’s </a:t>
            </a:r>
            <a:r>
              <a:rPr lang="en-US" b="1" i="0" u="none" strike="noStrike" dirty="0">
                <a:solidFill>
                  <a:srgbClr val="004F93"/>
                </a:solidFill>
                <a:effectLst/>
                <a:latin typeface="inherit"/>
                <a:hlinkClick r:id="rId3"/>
              </a:rPr>
              <a:t>CAS Annual Meeting</a:t>
            </a:r>
            <a:r>
              <a:rPr lang="en-US" b="0" i="0" dirty="0">
                <a:solidFill>
                  <a:srgbClr val="5D5E60"/>
                </a:solidFill>
                <a:effectLst/>
                <a:latin typeface="inherit"/>
              </a:rPr>
              <a:t>.</a:t>
            </a:r>
          </a:p>
          <a:p>
            <a:pPr lvl="1" algn="l" fontAlgn="base">
              <a:buFont typeface="Arial" panose="020B0604020202020204" pitchFamily="34" charset="0"/>
              <a:buChar char="•"/>
            </a:pPr>
            <a:r>
              <a:rPr lang="en-US" b="0" i="0" dirty="0">
                <a:solidFill>
                  <a:srgbClr val="5D5E60"/>
                </a:solidFill>
                <a:effectLst/>
                <a:latin typeface="inherit"/>
              </a:rPr>
              <a:t>We are leading a profession-wide grassroots campaign to encourage the U.S. Qualification Standards to acknowledge DE&amp;I continuing education sessions as professionalism credits.</a:t>
            </a:r>
          </a:p>
          <a:p>
            <a:pPr marL="457200" marR="0" lvl="1" indent="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0" i="0" dirty="0">
                <a:solidFill>
                  <a:srgbClr val="5D5E60"/>
                </a:solidFill>
                <a:effectLst/>
                <a:latin typeface="inherit"/>
              </a:rPr>
              <a:t>CAS leaders attended training on diversity in leadership and how to promote equity in our work products at the annual Leadership Summit.</a:t>
            </a:r>
          </a:p>
          <a:p>
            <a:pPr algn="l" fontAlgn="base">
              <a:buFont typeface="Arial" panose="020B0604020202020204" pitchFamily="34" charset="0"/>
              <a:buChar char="•"/>
            </a:pPr>
            <a:r>
              <a:rPr lang="en-US" b="0" i="0" dirty="0">
                <a:solidFill>
                  <a:srgbClr val="5D5E60"/>
                </a:solidFill>
                <a:effectLst/>
                <a:latin typeface="inherit"/>
              </a:rPr>
              <a:t>We have formed a Bias in Insurance Working Group to consider the CAS’s role in industry-wide scrutiny on racial bias, discrimination, and disparate impact in insurance.</a:t>
            </a:r>
          </a:p>
          <a:p>
            <a:endParaRPr lang="en-US" sz="1200" b="0" kern="1200" dirty="0">
              <a:solidFill>
                <a:schemeClr val="tx1"/>
              </a:solidFill>
              <a:effectLst/>
              <a:latin typeface="+mn-lt"/>
              <a:ea typeface="+mn-ea"/>
              <a:cs typeface="+mn-cs"/>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63866" indent="-293794">
              <a:defRPr>
                <a:solidFill>
                  <a:schemeClr val="tx1"/>
                </a:solidFill>
                <a:latin typeface="Arial" panose="020B0604020202020204" pitchFamily="34" charset="0"/>
                <a:ea typeface="ＭＳ Ｐゴシック" panose="020B0600070205080204" pitchFamily="34" charset="-128"/>
              </a:defRPr>
            </a:lvl2pPr>
            <a:lvl3pPr marL="1175178" indent="-235035">
              <a:defRPr>
                <a:solidFill>
                  <a:schemeClr val="tx1"/>
                </a:solidFill>
                <a:latin typeface="Arial" panose="020B0604020202020204" pitchFamily="34" charset="0"/>
                <a:ea typeface="ＭＳ Ｐゴシック" panose="020B0600070205080204" pitchFamily="34" charset="-128"/>
              </a:defRPr>
            </a:lvl3pPr>
            <a:lvl4pPr marL="1645249" indent="-235035">
              <a:defRPr>
                <a:solidFill>
                  <a:schemeClr val="tx1"/>
                </a:solidFill>
                <a:latin typeface="Arial" panose="020B0604020202020204" pitchFamily="34" charset="0"/>
                <a:ea typeface="ＭＳ Ｐゴシック" panose="020B0600070205080204" pitchFamily="34" charset="-128"/>
              </a:defRPr>
            </a:lvl4pPr>
            <a:lvl5pPr marL="2115320" indent="-235035">
              <a:defRPr>
                <a:solidFill>
                  <a:schemeClr val="tx1"/>
                </a:solidFill>
                <a:latin typeface="Arial" panose="020B0604020202020204" pitchFamily="34" charset="0"/>
                <a:ea typeface="ＭＳ Ｐゴシック" panose="020B0600070205080204" pitchFamily="34" charset="-128"/>
              </a:defRPr>
            </a:lvl5pPr>
            <a:lvl6pPr marL="2585392" indent="-23503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55463" indent="-23503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25534" indent="-23503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95606" indent="-23503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703661C-5B4B-4995-AF6C-D9730173C519}"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155571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1200150" y="703263"/>
            <a:ext cx="4683125" cy="3513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kern="1200" dirty="0">
                <a:solidFill>
                  <a:schemeClr val="tx1"/>
                </a:solidFill>
                <a:effectLst/>
                <a:latin typeface="+mn-lt"/>
                <a:ea typeface="+mn-ea"/>
                <a:cs typeface="+mn-cs"/>
              </a:rPr>
              <a:t>Here are a few ways that you can get involved right now.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If you believe that Diversity, Equity &amp; Inclusion education can or should be considered a professionalism topic (even if your answer is “in some cases”), let the American Academy of Actuaries know. CAS President Steve Armstrong sent a letter to the Academy urging them to make DE&amp;I a priority as part of our US Qualification Standards, and now we need as many CAS actuaries as we can get to comment before the October 31</a:t>
            </a:r>
            <a:r>
              <a:rPr lang="en-US" sz="1200" b="0" kern="1200" baseline="30000" dirty="0">
                <a:solidFill>
                  <a:schemeClr val="tx1"/>
                </a:solidFill>
                <a:effectLst/>
                <a:latin typeface="+mn-lt"/>
                <a:ea typeface="+mn-ea"/>
                <a:cs typeface="+mn-cs"/>
              </a:rPr>
              <a:t>st</a:t>
            </a:r>
            <a:r>
              <a:rPr lang="en-US" sz="1200" b="0" kern="1200" dirty="0">
                <a:solidFill>
                  <a:schemeClr val="tx1"/>
                </a:solidFill>
                <a:effectLst/>
                <a:latin typeface="+mn-lt"/>
                <a:ea typeface="+mn-ea"/>
                <a:cs typeface="+mn-cs"/>
              </a:rPr>
              <a:t> deadline to make our voices heard.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(If After October 31</a:t>
            </a:r>
            <a:r>
              <a:rPr lang="en-US" sz="1200" b="0" kern="1200" baseline="30000" dirty="0">
                <a:solidFill>
                  <a:schemeClr val="tx1"/>
                </a:solidFill>
                <a:effectLst/>
                <a:latin typeface="+mn-lt"/>
                <a:ea typeface="+mn-ea"/>
                <a:cs typeface="+mn-cs"/>
              </a:rPr>
              <a:t>st</a:t>
            </a:r>
            <a:r>
              <a:rPr lang="en-US" sz="1200" b="0" kern="1200" dirty="0">
                <a:solidFill>
                  <a:schemeClr val="tx1"/>
                </a:solidFill>
                <a:effectLst/>
                <a:latin typeface="+mn-lt"/>
                <a:ea typeface="+mn-ea"/>
                <a:cs typeface="+mn-cs"/>
              </a:rPr>
              <a:t> – this is something that recently ended, but we hope that you took an opportunity to make your voice heard)</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Join the CAS Diversity Impact Group</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We wanted to create a way to engage with the many CAS members who are passionate about DE&amp;I, while recognizing that the Joint Committee is limited in the number of seats we have for new volunteers</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The DIG is a great way to stay informed about what’s going on in the JCIED and CAS Diversity activities</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Share your opinions, ideas or best practices with actuaries across our membership</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Get notified about ad-hoc or short-term volunteering opportunities without having to attend committee meetings or calls (for example the virtual Be An Actuary Days we just mentioned)</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We’ll look to the DIG first for new members to join the JCIED as slots open up.</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You can add yourself to the DIG by logging onto the CAS Online Community, search for Diversity Impact Group and click Join</a:t>
            </a:r>
          </a:p>
          <a:p>
            <a:pPr marL="0" indent="0">
              <a:buFont typeface="Arial" panose="020B0604020202020204" pitchFamily="34" charset="0"/>
              <a:buNone/>
            </a:pPr>
            <a:endParaRPr lang="en-US" sz="1200" b="0" kern="1200" dirty="0">
              <a:solidFill>
                <a:schemeClr val="tx1"/>
              </a:solidFill>
              <a:effectLst/>
              <a:latin typeface="+mn-lt"/>
              <a:ea typeface="+mn-ea"/>
              <a:cs typeface="+mn-cs"/>
            </a:endParaRPr>
          </a:p>
          <a:p>
            <a:pPr marL="0" indent="0">
              <a:buFont typeface="Arial" panose="020B0604020202020204" pitchFamily="34" charset="0"/>
              <a:buNone/>
            </a:pPr>
            <a:endParaRPr lang="en-US" sz="1200" b="0" kern="1200" dirty="0">
              <a:solidFill>
                <a:schemeClr val="tx1"/>
              </a:solidFill>
              <a:effectLst/>
              <a:latin typeface="+mn-lt"/>
              <a:ea typeface="+mn-ea"/>
              <a:cs typeface="+mn-cs"/>
            </a:endParaRPr>
          </a:p>
          <a:p>
            <a:pPr marL="0" indent="0">
              <a:buFont typeface="Arial" panose="020B0604020202020204" pitchFamily="34" charset="0"/>
              <a:buNone/>
            </a:pPr>
            <a:endParaRPr lang="en-US" sz="1200" b="0" kern="1200" dirty="0">
              <a:solidFill>
                <a:schemeClr val="tx1"/>
              </a:solidFill>
              <a:effectLst/>
              <a:latin typeface="+mn-lt"/>
              <a:ea typeface="+mn-ea"/>
              <a:cs typeface="+mn-cs"/>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63866" indent="-293794">
              <a:defRPr>
                <a:solidFill>
                  <a:schemeClr val="tx1"/>
                </a:solidFill>
                <a:latin typeface="Arial" panose="020B0604020202020204" pitchFamily="34" charset="0"/>
                <a:ea typeface="ＭＳ Ｐゴシック" panose="020B0600070205080204" pitchFamily="34" charset="-128"/>
              </a:defRPr>
            </a:lvl2pPr>
            <a:lvl3pPr marL="1175178" indent="-235035">
              <a:defRPr>
                <a:solidFill>
                  <a:schemeClr val="tx1"/>
                </a:solidFill>
                <a:latin typeface="Arial" panose="020B0604020202020204" pitchFamily="34" charset="0"/>
                <a:ea typeface="ＭＳ Ｐゴシック" panose="020B0600070205080204" pitchFamily="34" charset="-128"/>
              </a:defRPr>
            </a:lvl3pPr>
            <a:lvl4pPr marL="1645249" indent="-235035">
              <a:defRPr>
                <a:solidFill>
                  <a:schemeClr val="tx1"/>
                </a:solidFill>
                <a:latin typeface="Arial" panose="020B0604020202020204" pitchFamily="34" charset="0"/>
                <a:ea typeface="ＭＳ Ｐゴシック" panose="020B0600070205080204" pitchFamily="34" charset="-128"/>
              </a:defRPr>
            </a:lvl4pPr>
            <a:lvl5pPr marL="2115320" indent="-235035">
              <a:defRPr>
                <a:solidFill>
                  <a:schemeClr val="tx1"/>
                </a:solidFill>
                <a:latin typeface="Arial" panose="020B0604020202020204" pitchFamily="34" charset="0"/>
                <a:ea typeface="ＭＳ Ｐゴシック" panose="020B0600070205080204" pitchFamily="34" charset="-128"/>
              </a:defRPr>
            </a:lvl5pPr>
            <a:lvl6pPr marL="2585392" indent="-23503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55463" indent="-23503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25534" indent="-23503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95606" indent="-23503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703661C-5B4B-4995-AF6C-D9730173C519}"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5309468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1200150" y="703263"/>
            <a:ext cx="4683125" cy="3513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r>
              <a:rPr lang="en-US" sz="1200" b="0" kern="1200" dirty="0">
                <a:solidFill>
                  <a:schemeClr val="tx1"/>
                </a:solidFill>
                <a:effectLst/>
                <a:latin typeface="+mn-lt"/>
                <a:ea typeface="+mn-ea"/>
                <a:cs typeface="+mn-cs"/>
              </a:rPr>
              <a:t>Finally, and perhaps most importantly, there are several ways to get involved in the work our partners are doing, either as a sponsor, a member, or as an active ally. </a:t>
            </a:r>
          </a:p>
          <a:p>
            <a:pPr marL="0" indent="0">
              <a:buFont typeface="Arial" panose="020B0604020202020204" pitchFamily="34" charset="0"/>
              <a:buNone/>
            </a:pPr>
            <a:endParaRPr lang="en-US" sz="1200" b="0" kern="1200" dirty="0">
              <a:solidFill>
                <a:schemeClr val="tx1"/>
              </a:solidFill>
              <a:effectLst/>
              <a:latin typeface="+mn-lt"/>
              <a:ea typeface="+mn-ea"/>
              <a:cs typeface="+mn-cs"/>
            </a:endParaRPr>
          </a:p>
          <a:p>
            <a:pPr marL="0" indent="0">
              <a:buFont typeface="Arial" panose="020B0604020202020204" pitchFamily="34" charset="0"/>
              <a:buNone/>
            </a:pPr>
            <a:r>
              <a:rPr lang="en-US" sz="1200" b="0" kern="1200" dirty="0">
                <a:solidFill>
                  <a:schemeClr val="tx1"/>
                </a:solidFill>
                <a:effectLst/>
                <a:latin typeface="+mn-lt"/>
                <a:ea typeface="+mn-ea"/>
                <a:cs typeface="+mn-cs"/>
              </a:rPr>
              <a:t>The International Association of Black Actuaries after gathering input from members, sponsors and industry partners, has released a set of recommendations for employers to increase the number of Black Actuaries in your companies. This is a comprehensive set of concrete steps you can take in your companies in the areas listed here.</a:t>
            </a:r>
          </a:p>
          <a:p>
            <a:pPr marL="0" indent="0">
              <a:buFont typeface="Arial" panose="020B0604020202020204" pitchFamily="34" charset="0"/>
              <a:buNone/>
            </a:pPr>
            <a:r>
              <a:rPr lang="en-US" sz="1200" b="0" kern="1200" dirty="0">
                <a:solidFill>
                  <a:schemeClr val="tx1"/>
                </a:solidFill>
                <a:effectLst/>
                <a:latin typeface="+mn-lt"/>
                <a:ea typeface="+mn-ea"/>
                <a:cs typeface="+mn-cs"/>
              </a:rPr>
              <a:t>Check it out at BlackActuaries.org</a:t>
            </a:r>
          </a:p>
          <a:p>
            <a:pPr marL="0" indent="0">
              <a:buFont typeface="Arial" panose="020B0604020202020204" pitchFamily="34" charset="0"/>
              <a:buNone/>
            </a:pPr>
            <a:endParaRPr lang="en-US" sz="1200" b="0" kern="1200" dirty="0">
              <a:solidFill>
                <a:schemeClr val="tx1"/>
              </a:solidFill>
              <a:effectLst/>
              <a:latin typeface="+mn-lt"/>
              <a:ea typeface="+mn-ea"/>
              <a:cs typeface="+mn-cs"/>
            </a:endParaRPr>
          </a:p>
          <a:p>
            <a:pPr marL="0" indent="0">
              <a:buFont typeface="Arial" panose="020B0604020202020204" pitchFamily="34" charset="0"/>
              <a:buNone/>
            </a:pPr>
            <a:r>
              <a:rPr lang="en-US" sz="1200" b="0" kern="1200" dirty="0">
                <a:solidFill>
                  <a:schemeClr val="tx1"/>
                </a:solidFill>
                <a:effectLst/>
                <a:latin typeface="+mn-lt"/>
                <a:ea typeface="+mn-ea"/>
                <a:cs typeface="+mn-cs"/>
              </a:rPr>
              <a:t>The Organization of Latino Actuaries just closed it’s application window for the OLA Academy, an online program to help Latinx candidates in the job search project. OLA needs tons of volunteers to help with Resume reviews, mock interviews and mentoring. </a:t>
            </a:r>
          </a:p>
          <a:p>
            <a:pPr marL="0" indent="0">
              <a:buFont typeface="Arial" panose="020B0604020202020204" pitchFamily="34" charset="0"/>
              <a:buNone/>
            </a:pPr>
            <a:r>
              <a:rPr lang="en-US" sz="1200" b="0" kern="1200" dirty="0">
                <a:solidFill>
                  <a:schemeClr val="tx1"/>
                </a:solidFill>
                <a:effectLst/>
                <a:latin typeface="+mn-lt"/>
                <a:ea typeface="+mn-ea"/>
                <a:cs typeface="+mn-cs"/>
              </a:rPr>
              <a:t>Check out all the ways you can get involved with OLA at LatinoActuaries.org</a:t>
            </a:r>
          </a:p>
          <a:p>
            <a:pPr marL="0" indent="0">
              <a:buFont typeface="Arial" panose="020B0604020202020204" pitchFamily="34" charset="0"/>
              <a:buNone/>
            </a:pPr>
            <a:endParaRPr lang="en-US" sz="1200" b="0" kern="1200" dirty="0">
              <a:solidFill>
                <a:schemeClr val="tx1"/>
              </a:solidFill>
              <a:effectLst/>
              <a:latin typeface="+mn-lt"/>
              <a:ea typeface="+mn-ea"/>
              <a:cs typeface="+mn-cs"/>
            </a:endParaRPr>
          </a:p>
          <a:p>
            <a:pPr marL="0" indent="0">
              <a:buFont typeface="Arial" panose="020B0604020202020204" pitchFamily="34" charset="0"/>
              <a:buNone/>
            </a:pPr>
            <a:r>
              <a:rPr lang="en-US" sz="1200" b="0" kern="1200" dirty="0">
                <a:solidFill>
                  <a:schemeClr val="tx1"/>
                </a:solidFill>
                <a:effectLst/>
                <a:latin typeface="+mn-lt"/>
                <a:ea typeface="+mn-ea"/>
                <a:cs typeface="+mn-cs"/>
              </a:rPr>
              <a:t>The Sexuality and Gender Alliance of Actuaries, or SAGAA, is a new group that formed this summer (2020) to support actuaries and actuarial candidates in the LGBTQ+ community</a:t>
            </a:r>
          </a:p>
          <a:p>
            <a:pPr marL="0" indent="0">
              <a:buFont typeface="Arial" panose="020B0604020202020204" pitchFamily="34" charset="0"/>
              <a:buNone/>
            </a:pPr>
            <a:r>
              <a:rPr lang="en-US" sz="1200" b="0" kern="1200" dirty="0">
                <a:solidFill>
                  <a:schemeClr val="tx1"/>
                </a:solidFill>
                <a:effectLst/>
                <a:latin typeface="+mn-lt"/>
                <a:ea typeface="+mn-ea"/>
                <a:cs typeface="+mn-cs"/>
              </a:rPr>
              <a:t>Their three pillars are around networking, professional development and company education of best practices</a:t>
            </a:r>
          </a:p>
          <a:p>
            <a:pPr marL="0" indent="0">
              <a:buFont typeface="Arial" panose="020B0604020202020204" pitchFamily="34" charset="0"/>
              <a:buNone/>
            </a:pPr>
            <a:r>
              <a:rPr lang="en-US" sz="1200" b="0" kern="1200" dirty="0">
                <a:solidFill>
                  <a:schemeClr val="tx1"/>
                </a:solidFill>
                <a:effectLst/>
                <a:latin typeface="+mn-lt"/>
                <a:ea typeface="+mn-ea"/>
                <a:cs typeface="+mn-cs"/>
              </a:rPr>
              <a:t>LGBTQ members, candidates and allies are invited to join. You can connect with them on LinkedIn to stay up to date and get involved.</a:t>
            </a:r>
          </a:p>
          <a:p>
            <a:pPr marL="0" indent="0">
              <a:buFont typeface="Arial" panose="020B0604020202020204" pitchFamily="34" charset="0"/>
              <a:buNone/>
            </a:pPr>
            <a:endParaRPr lang="en-US" sz="1200" b="0" kern="1200" dirty="0">
              <a:solidFill>
                <a:schemeClr val="tx1"/>
              </a:solidFill>
              <a:effectLst/>
              <a:latin typeface="+mn-lt"/>
              <a:ea typeface="+mn-ea"/>
              <a:cs typeface="+mn-cs"/>
            </a:endParaRPr>
          </a:p>
          <a:p>
            <a:pPr marL="0" indent="0">
              <a:buFont typeface="Arial" panose="020B0604020202020204" pitchFamily="34" charset="0"/>
              <a:buNone/>
            </a:pPr>
            <a:endParaRPr lang="en-US" sz="1200" b="0" kern="1200" dirty="0">
              <a:solidFill>
                <a:schemeClr val="tx1"/>
              </a:solidFill>
              <a:effectLst/>
              <a:latin typeface="+mn-lt"/>
              <a:ea typeface="+mn-ea"/>
              <a:cs typeface="+mn-cs"/>
            </a:endParaRPr>
          </a:p>
          <a:p>
            <a:pPr marL="0" indent="0">
              <a:buFont typeface="Arial" panose="020B0604020202020204" pitchFamily="34" charset="0"/>
              <a:buNone/>
            </a:pPr>
            <a:endParaRPr lang="en-US" sz="1200" b="0" kern="1200" dirty="0">
              <a:solidFill>
                <a:schemeClr val="tx1"/>
              </a:solidFill>
              <a:effectLst/>
              <a:latin typeface="+mn-lt"/>
              <a:ea typeface="+mn-ea"/>
              <a:cs typeface="+mn-cs"/>
            </a:endParaRPr>
          </a:p>
          <a:p>
            <a:pPr marL="0" indent="0">
              <a:buFont typeface="Arial" panose="020B0604020202020204" pitchFamily="34" charset="0"/>
              <a:buNone/>
            </a:pPr>
            <a:endParaRPr lang="en-US" sz="1200" b="0" kern="1200" dirty="0">
              <a:solidFill>
                <a:schemeClr val="tx1"/>
              </a:solidFill>
              <a:effectLst/>
              <a:latin typeface="+mn-lt"/>
              <a:ea typeface="+mn-ea"/>
              <a:cs typeface="+mn-cs"/>
            </a:endParaRPr>
          </a:p>
          <a:p>
            <a:pPr marL="0" indent="0">
              <a:buFont typeface="Arial" panose="020B0604020202020204" pitchFamily="34" charset="0"/>
              <a:buNone/>
            </a:pPr>
            <a:endParaRPr lang="en-US" sz="1200" b="0" kern="1200" dirty="0">
              <a:solidFill>
                <a:schemeClr val="tx1"/>
              </a:solidFill>
              <a:effectLst/>
              <a:latin typeface="+mn-lt"/>
              <a:ea typeface="+mn-ea"/>
              <a:cs typeface="+mn-cs"/>
            </a:endParaRPr>
          </a:p>
          <a:p>
            <a:pPr marL="0" indent="0">
              <a:buFont typeface="Arial" panose="020B0604020202020204" pitchFamily="34" charset="0"/>
              <a:buNone/>
            </a:pPr>
            <a:endParaRPr lang="en-US" sz="1200" b="0" kern="1200" dirty="0">
              <a:solidFill>
                <a:schemeClr val="tx1"/>
              </a:solidFill>
              <a:effectLst/>
              <a:latin typeface="+mn-lt"/>
              <a:ea typeface="+mn-ea"/>
              <a:cs typeface="+mn-cs"/>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63866" indent="-293794">
              <a:defRPr>
                <a:solidFill>
                  <a:schemeClr val="tx1"/>
                </a:solidFill>
                <a:latin typeface="Arial" panose="020B0604020202020204" pitchFamily="34" charset="0"/>
                <a:ea typeface="ＭＳ Ｐゴシック" panose="020B0600070205080204" pitchFamily="34" charset="-128"/>
              </a:defRPr>
            </a:lvl2pPr>
            <a:lvl3pPr marL="1175178" indent="-235035">
              <a:defRPr>
                <a:solidFill>
                  <a:schemeClr val="tx1"/>
                </a:solidFill>
                <a:latin typeface="Arial" panose="020B0604020202020204" pitchFamily="34" charset="0"/>
                <a:ea typeface="ＭＳ Ｐゴシック" panose="020B0600070205080204" pitchFamily="34" charset="-128"/>
              </a:defRPr>
            </a:lvl3pPr>
            <a:lvl4pPr marL="1645249" indent="-235035">
              <a:defRPr>
                <a:solidFill>
                  <a:schemeClr val="tx1"/>
                </a:solidFill>
                <a:latin typeface="Arial" panose="020B0604020202020204" pitchFamily="34" charset="0"/>
                <a:ea typeface="ＭＳ Ｐゴシック" panose="020B0600070205080204" pitchFamily="34" charset="-128"/>
              </a:defRPr>
            </a:lvl4pPr>
            <a:lvl5pPr marL="2115320" indent="-235035">
              <a:defRPr>
                <a:solidFill>
                  <a:schemeClr val="tx1"/>
                </a:solidFill>
                <a:latin typeface="Arial" panose="020B0604020202020204" pitchFamily="34" charset="0"/>
                <a:ea typeface="ＭＳ Ｐゴシック" panose="020B0600070205080204" pitchFamily="34" charset="-128"/>
              </a:defRPr>
            </a:lvl5pPr>
            <a:lvl6pPr marL="2585392" indent="-23503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55463" indent="-23503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25534" indent="-23503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95606" indent="-23503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703661C-5B4B-4995-AF6C-D9730173C519}"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2625544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It’s important to note why we feel it’s important to focus on representation of racial/ethnic groups in recruiting for the actuarial profession:</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en-US" sz="1200" kern="1200" dirty="0">
                <a:solidFill>
                  <a:schemeClr val="tx1"/>
                </a:solidFill>
                <a:effectLst/>
                <a:latin typeface="Arial" charset="0"/>
                <a:ea typeface="+mn-ea"/>
                <a:cs typeface="+mn-cs"/>
              </a:rPr>
              <a:t>Just like actuaries strive to collect unbiased data, our profession as a whole is currently a biased dataset that does not represent the customers we serve, especially within the United States – if we are able to increase diversity in our profession, we’ll also be better able to identify and address bias in our work.</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en-US" sz="1200" kern="1200" dirty="0">
                <a:solidFill>
                  <a:schemeClr val="tx1"/>
                </a:solidFill>
                <a:effectLst/>
                <a:latin typeface="Arial" charset="0"/>
                <a:ea typeface="+mn-ea"/>
                <a:cs typeface="+mn-cs"/>
              </a:rPr>
              <a:t>The outlook for the profession is good, with continued growth – we need to expand our outreach to make sure we’re getting the best candidates interested in the profession</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en-US" sz="1200" kern="1200" dirty="0">
                <a:solidFill>
                  <a:schemeClr val="tx1"/>
                </a:solidFill>
                <a:effectLst/>
                <a:latin typeface="Arial" charset="0"/>
                <a:ea typeface="+mn-ea"/>
                <a:cs typeface="+mn-cs"/>
              </a:rPr>
              <a:t>The profession is threatened by other careers like data science – other STEM professions are doing better at capturing diversity of talent than the actuarial profession – if we don’t catch up, we risk losing talent to other STEM fields and losing relevance as a profession.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C018BB-1816-4710-BD9E-984740A25EB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2495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31% of our membership is female.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Of those that report race/ethnicity (75% of ALL members report, 90% of new members in the last 10 years report)  - Only 2% of our membership is Black, and 2.5% is Hispanic or Latinx</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8F05CC-507F-45B1-80CD-E67A8D7C40B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36083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we’ve significantly improved in gender balance since the 1980’s the trend stalled in the last 15 years, with new members steadily coming in around 35% female. </a:t>
            </a:r>
          </a:p>
          <a:p>
            <a:endParaRPr lang="en-US" dirty="0"/>
          </a:p>
          <a:p>
            <a:r>
              <a:rPr lang="en-US" dirty="0"/>
              <a:t>We’ve also seen significant demographics shifts in race/ethnicity over the years. Note this is US-only, so we’ve taken out the growth in the Asia region and we still see a big increase in the percent of Asian members in the US, while other minority groups like Black, Hispanic, Native American, and Pacific Islander have not grown the way we’d like them to.</a:t>
            </a:r>
          </a:p>
          <a:p>
            <a:endParaRPr lang="en-US" dirty="0"/>
          </a:p>
          <a:p>
            <a:r>
              <a:rPr lang="en-US" dirty="0"/>
              <a:t>One going note is that new members are reporting their race/ethnicity at higher rates (only 10% not reported for new members in latest 10 years) – so we are able to more reliably track this information for members.</a:t>
            </a:r>
          </a:p>
          <a:p>
            <a:endParaRPr lang="en-US" dirty="0"/>
          </a:p>
          <a:p>
            <a:r>
              <a:rPr lang="en-US" dirty="0"/>
              <a:t>Candidates data is not shown here</a:t>
            </a:r>
          </a:p>
          <a:p>
            <a:pPr marL="171450" indent="-171450">
              <a:buFont typeface="Arial" panose="020B0604020202020204" pitchFamily="34" charset="0"/>
              <a:buChar char="•"/>
            </a:pPr>
            <a:r>
              <a:rPr lang="en-US" dirty="0"/>
              <a:t>reasonably well-reported for gender and we see the same split around 65/35, no distinct trend</a:t>
            </a:r>
          </a:p>
          <a:p>
            <a:pPr marL="171450" indent="-171450">
              <a:buFont typeface="Arial" panose="020B0604020202020204" pitchFamily="34" charset="0"/>
              <a:buChar char="•"/>
            </a:pPr>
            <a:r>
              <a:rPr lang="en-US" dirty="0"/>
              <a:t>Poorly reported for Race/Ethnicity, so it’s not a reliable metric to see how we’re changing, but we’re working on fixing that now.</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FAQ – Why do we only show US members in this chart?</a:t>
            </a:r>
          </a:p>
          <a:p>
            <a:r>
              <a:rPr lang="en-US" dirty="0"/>
              <a:t>A1: We have seen significant growth internationally in the Asia region, which increases the proportion of total members who identify as Asian. We don’t want to look at growth in overseas members as a problem or solution to our local challenges.</a:t>
            </a:r>
          </a:p>
          <a:p>
            <a:r>
              <a:rPr lang="en-US" dirty="0"/>
              <a:t>FAQ - Why not show North America (US/Canada)?</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 The benchmark employment statistics we have are from the US Census as well as the National Center for Education Statistics. Because those are US-focused, it is best to compare to members working in the US. Canadian racial/ethnic demographics are very different than the US – higher proportion of Asians, smaller proportion of Hispanic Latino. Adding a similar Canadian comparison is one of the enhancements we’re working on now. </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8F05CC-507F-45B1-80CD-E67A8D7C40B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20997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Compared to people employed in the Mathematics field, as well as recent graduates from STEM and Math Bachelors programs, women are underrepresented in US CAS membership – even in just new members in the past 10 years.</a:t>
            </a:r>
          </a:p>
          <a:p>
            <a:endParaRPr lang="en-US" dirty="0"/>
          </a:p>
          <a:p>
            <a:r>
              <a:rPr lang="en-US" dirty="0"/>
              <a:t>The reason Employed in STEM looks so different is because engineering field is highly skewed male (around 85% male).</a:t>
            </a:r>
          </a:p>
          <a:p>
            <a:endParaRPr lang="en-US" dirty="0"/>
          </a:p>
          <a:p>
            <a:r>
              <a:rPr lang="en-US" dirty="0"/>
              <a:t>FAQ – Why do we only show US members in this chart?</a:t>
            </a:r>
          </a:p>
          <a:p>
            <a:r>
              <a:rPr lang="en-US" dirty="0"/>
              <a:t>A: The benchmark employment statistics we have are from the US Census as well as the National Center for Education Statistics. Because those are US-focused, it is best to compare to members working in the US.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8F05CC-507F-45B1-80CD-E67A8D7C40B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6671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Black and Hispanic groups are underrepresented in the CAS compared to Math and STEM – both people working in the field and those recently receiving degrees in those fields. </a:t>
            </a:r>
          </a:p>
          <a:p>
            <a:endParaRPr lang="en-US" dirty="0"/>
          </a:p>
          <a:p>
            <a:r>
              <a:rPr lang="en-US" dirty="0"/>
              <a:t>This suggests that when we say there’s a “pipeline problem” it’s an oversimplification – other related fields are doing a better job of attracting these candidates than we are. </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FAQ – Why do we only show US members in this chart?</a:t>
            </a:r>
          </a:p>
          <a:p>
            <a:r>
              <a:rPr lang="en-US" dirty="0"/>
              <a:t>A1: We have seen significant growth internationally in the Asia region, which increases the proportion of total members who identify as Asian. We don’t want to look at growth in overseas members as a problem or solution to our local challenges.</a:t>
            </a:r>
          </a:p>
          <a:p>
            <a:r>
              <a:rPr lang="en-US" dirty="0"/>
              <a:t>FAQ - Why not show North America (US/Canada)?</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 The benchmark employment statistics we have are from the US Census as well as the National Center for Education Statistics. Because those are US-focused, it is best to compare to members working in the US. Canadian racial/ethnic demographics are very different than the US – higher proportion of Asians, smaller proportion of Hispanic Latino. Adding a similar Canadian comparison is one of the enhancements we’re working on now.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8F05CC-507F-45B1-80CD-E67A8D7C40B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9417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CEAE5-8B9A-46F1-B7DE-1C46045E798A}"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dirty="0"/>
              <a:t>Finally, we make our members sought after by evolving our basic education program – how we prepare our members of the future.</a:t>
            </a:r>
          </a:p>
        </p:txBody>
      </p:sp>
    </p:spTree>
    <p:extLst>
      <p:ext uri="{BB962C8B-B14F-4D97-AF65-F5344CB8AC3E}">
        <p14:creationId xmlns:p14="http://schemas.microsoft.com/office/powerpoint/2010/main" val="2599560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CEAE5-8B9A-46F1-B7DE-1C46045E798A}"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008351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EEDF8-E2A0-4C66-BB2C-E0401324FA66}" type="slidenum">
              <a:rPr lang="en-US" smtClean="0"/>
              <a:t>36</a:t>
            </a:fld>
            <a:endParaRPr lang="en-US"/>
          </a:p>
        </p:txBody>
      </p:sp>
    </p:spTree>
    <p:extLst>
      <p:ext uri="{BB962C8B-B14F-4D97-AF65-F5344CB8AC3E}">
        <p14:creationId xmlns:p14="http://schemas.microsoft.com/office/powerpoint/2010/main" val="11539967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May 2020, the CAS hired Jennifer Naughton, </a:t>
            </a:r>
            <a:r>
              <a:rPr lang="en-US" b="0" i="0" dirty="0">
                <a:solidFill>
                  <a:srgbClr val="5D5E60"/>
                </a:solidFill>
                <a:effectLst/>
                <a:latin typeface="arial" panose="020B0604020202020204" pitchFamily="34" charset="0"/>
              </a:rPr>
              <a:t>an association executive with over 25 years of experience in workforce certification, training and competency modeling, to become the organization’s first Chief Learning Officer. According to the announcement released by the CAS, Jennifer will plan, direct, develop, and execute strategies in credentialing and professional education to build learning and assessment vehicles that are cutting edge, innovative, and leverage the most highly regarded cognitive and advanced learning and competency tools in today’s market.</a:t>
            </a:r>
            <a:r>
              <a:rPr lang="en-US" dirty="0"/>
              <a:t> </a:t>
            </a:r>
          </a:p>
          <a:p>
            <a:endParaRPr lang="en-US" dirty="0"/>
          </a:p>
          <a:p>
            <a:r>
              <a:rPr lang="en-US" dirty="0"/>
              <a:t>A couple of things that Jennifer is focused on in her first few months on the job, besides the Fall exam sitting, is the development of the admissions road map and the job task analysis.</a:t>
            </a:r>
          </a:p>
          <a:p>
            <a:endParaRPr lang="en-US" dirty="0"/>
          </a:p>
          <a:p>
            <a:r>
              <a:rPr lang="en-US" dirty="0"/>
              <a:t>The road map </a:t>
            </a:r>
            <a:r>
              <a:rPr lang="en-US" sz="1800" dirty="0">
                <a:effectLst/>
                <a:latin typeface="Times New Roman" panose="02020603050405020304" pitchFamily="18" charset="0"/>
                <a:ea typeface="Calibri" panose="020F0502020204030204" pitchFamily="34" charset="0"/>
              </a:rPr>
              <a:t>is a multi-year plan for the admissions/education function. The intent of the roadmap is to articulate goals to external stakeholders to allow them to more effectively anticipate and plan for changes that are to occur.</a:t>
            </a:r>
            <a:r>
              <a:rPr lang="en-US" dirty="0"/>
              <a:t> </a:t>
            </a:r>
          </a:p>
          <a:p>
            <a:endParaRPr lang="en-US" dirty="0"/>
          </a:p>
          <a:p>
            <a:r>
              <a:rPr lang="en-US" dirty="0"/>
              <a:t>The core of the job task analysis was a </a:t>
            </a:r>
            <a:r>
              <a:rPr lang="en-US" sz="1800" dirty="0">
                <a:solidFill>
                  <a:srgbClr val="606060"/>
                </a:solidFill>
                <a:effectLst/>
                <a:latin typeface="Tahoma" panose="020B0604030504040204" pitchFamily="34" charset="0"/>
                <a:ea typeface="Calibri" panose="020F0502020204030204" pitchFamily="34" charset="0"/>
              </a:rPr>
              <a:t>survey that seeks to define the key competencies required of Associates and Fellows and asked about tasks involved in members day-to-day actuarial work. The JTA </a:t>
            </a:r>
            <a:r>
              <a:rPr lang="en-US" b="0" i="0" dirty="0">
                <a:solidFill>
                  <a:srgbClr val="5D5E60"/>
                </a:solidFill>
                <a:effectLst/>
                <a:latin typeface="arial" panose="020B0604020202020204" pitchFamily="34" charset="0"/>
              </a:rPr>
              <a:t>is critical to the CAS's future admissions efforts — the answers we received will help ensure the relevance of CAS's credentialing curriculum for future actuaries.</a:t>
            </a:r>
          </a:p>
          <a:p>
            <a:endParaRPr lang="en-US" b="0" i="0" dirty="0">
              <a:solidFill>
                <a:srgbClr val="5D5E60"/>
              </a:solidFill>
              <a:effectLst/>
              <a:latin typeface="arial" panose="020B0604020202020204" pitchFamily="34" charset="0"/>
            </a:endParaRPr>
          </a:p>
          <a:p>
            <a:r>
              <a:rPr lang="en-US" b="0" i="0" dirty="0">
                <a:solidFill>
                  <a:srgbClr val="5D5E60"/>
                </a:solidFill>
                <a:effectLst/>
                <a:latin typeface="arial" panose="020B0604020202020204" pitchFamily="34" charset="0"/>
              </a:rPr>
              <a:t>Much more detail on these two projects will be shared in 2021.</a:t>
            </a:r>
            <a:endParaRPr lang="en-US" dirty="0"/>
          </a:p>
          <a:p>
            <a:endParaRPr lang="en-US" dirty="0"/>
          </a:p>
        </p:txBody>
      </p:sp>
      <p:sp>
        <p:nvSpPr>
          <p:cNvPr id="4" name="Slide Number Placeholder 3"/>
          <p:cNvSpPr>
            <a:spLocks noGrp="1"/>
          </p:cNvSpPr>
          <p:nvPr>
            <p:ph type="sldNum" sz="quarter" idx="5"/>
          </p:nvPr>
        </p:nvSpPr>
        <p:spPr/>
        <p:txBody>
          <a:bodyPr/>
          <a:lstStyle/>
          <a:p>
            <a:fld id="{877EEDF8-E2A0-4C66-BB2C-E0401324FA66}" type="slidenum">
              <a:rPr lang="en-US" smtClean="0"/>
              <a:t>37</a:t>
            </a:fld>
            <a:endParaRPr lang="en-US"/>
          </a:p>
        </p:txBody>
      </p:sp>
    </p:spTree>
    <p:extLst>
      <p:ext uri="{BB962C8B-B14F-4D97-AF65-F5344CB8AC3E}">
        <p14:creationId xmlns:p14="http://schemas.microsoft.com/office/powerpoint/2010/main" val="31019996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r>
              <a:rPr lang="en-US" dirty="0"/>
              <a:t>As was evidenced by the topics just discussed, a core principle of the CAS education system is that it needs to continue to evolve and be refreshed over time. </a:t>
            </a:r>
          </a:p>
          <a:p>
            <a:endParaRPr lang="en-US" dirty="0"/>
          </a:p>
          <a:p>
            <a:r>
              <a:rPr lang="en-US" dirty="0"/>
              <a:t>-The economy continues to evolve in new ways, and insurance and risk management is critical to that evolution. Therefore, we need to equip our new actuaries with the right skills and business context to be able to help solve those problems. </a:t>
            </a:r>
          </a:p>
          <a:p>
            <a:endParaRPr lang="en-US" dirty="0"/>
          </a:p>
          <a:p>
            <a:r>
              <a:rPr lang="en-US" dirty="0"/>
              <a:t>-We have more data than ever, and tools more powerful than we could have imagined. They enable the actuary to dig deeper than ever before in search of insights to drive business decisions.</a:t>
            </a:r>
          </a:p>
          <a:p>
            <a:endParaRPr lang="en-US" dirty="0">
              <a:cs typeface="Calibri"/>
            </a:endParaRPr>
          </a:p>
          <a:p>
            <a:r>
              <a:rPr lang="en-US" dirty="0"/>
              <a:t>-The candidates of today have grown up learning in different ways. Our one size fits all approach from the past is no longer as relevant and needs to move forward. </a:t>
            </a:r>
          </a:p>
          <a:p>
            <a:endParaRPr lang="en-US" dirty="0">
              <a:cs typeface="Calibri"/>
            </a:endParaRPr>
          </a:p>
          <a:p>
            <a:r>
              <a:rPr lang="en-US" dirty="0"/>
              <a:t>-Competition is hotter than ever – not just from other actuarial organizations but from adjacent industries and disciplines looking for smart, motivated analytical talent. Keeping on top of trends and how to best prepare candidates needs to be at the forefront to ensure we have a vibrant pipeline of actuaries in the CAS going forward. </a:t>
            </a:r>
          </a:p>
          <a:p>
            <a:endParaRPr lang="en-US" dirty="0">
              <a:cs typeface="Calibri"/>
            </a:endParaRPr>
          </a:p>
        </p:txBody>
      </p:sp>
      <p:sp>
        <p:nvSpPr>
          <p:cNvPr id="106500"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490560-2277-4E32-86C5-039F283ADA00}" type="slidenum">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97448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CEAE5-8B9A-46F1-B7DE-1C46045E798A}"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dirty="0"/>
              <a:t>And how are we expanding globally? Here is an overview of our international initiatives….</a:t>
            </a:r>
          </a:p>
        </p:txBody>
      </p:sp>
    </p:spTree>
    <p:extLst>
      <p:ext uri="{BB962C8B-B14F-4D97-AF65-F5344CB8AC3E}">
        <p14:creationId xmlns:p14="http://schemas.microsoft.com/office/powerpoint/2010/main" val="22188150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420688" y="703263"/>
            <a:ext cx="6256337" cy="3519487"/>
          </a:xfrm>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800" dirty="0"/>
              <a:t>Exam 6-International</a:t>
            </a:r>
          </a:p>
          <a:p>
            <a:pPr lvl="1"/>
            <a:r>
              <a:rPr lang="en-US" sz="2000" dirty="0"/>
              <a:t>Developing an international version of the nation-specific regulatory exam, so that international students are not required to sit for either the US or Canadian versions</a:t>
            </a:r>
          </a:p>
          <a:p>
            <a:r>
              <a:rPr lang="en-US" sz="2800" dirty="0"/>
              <a:t>International Events</a:t>
            </a:r>
          </a:p>
          <a:p>
            <a:pPr lvl="1"/>
            <a:r>
              <a:rPr lang="en-US" sz="2000" dirty="0"/>
              <a:t>Sponsoring or contributing speakers to an increasing number of events, particularly in developing markets such as Asia and Latin America</a:t>
            </a:r>
          </a:p>
          <a:p>
            <a:r>
              <a:rPr lang="en-US" sz="2800" dirty="0"/>
              <a:t>International Webinars</a:t>
            </a:r>
          </a:p>
          <a:p>
            <a:pPr lvl="1"/>
            <a:r>
              <a:rPr lang="en-US" sz="2000" dirty="0"/>
              <a:t>Offering free webinars to CAS members working internationally, with the first one hosted on 30 April on IFRS 17</a:t>
            </a:r>
          </a:p>
          <a:p>
            <a:pPr lvl="0"/>
            <a:r>
              <a:rPr lang="en-US" sz="2800" dirty="0"/>
              <a:t>China-Based Staff Actuary</a:t>
            </a:r>
          </a:p>
          <a:p>
            <a:pPr lvl="1"/>
            <a:r>
              <a:rPr lang="en-US" sz="2000" dirty="0"/>
              <a:t>Hired Ran Guo, FCAS, as Director of International Relations, to strengthen and engage the community of actuaries in China and the Asia region.</a:t>
            </a:r>
          </a:p>
          <a:p>
            <a:r>
              <a:rPr lang="en-US" dirty="0"/>
              <a:t> </a:t>
            </a:r>
          </a:p>
          <a:p>
            <a:endParaRPr lang="en-US" altLang="en-US" dirty="0">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MS PGothic" panose="020B0600070205080204" pitchFamily="34" charset="-128"/>
              </a:defRPr>
            </a:lvl1pPr>
            <a:lvl2pPr marL="765079" indent="-294261">
              <a:defRPr>
                <a:solidFill>
                  <a:schemeClr val="tx1"/>
                </a:solidFill>
                <a:latin typeface="Garamond" panose="02020404030301010803" pitchFamily="18" charset="0"/>
                <a:ea typeface="MS PGothic" panose="020B0600070205080204" pitchFamily="34" charset="-128"/>
              </a:defRPr>
            </a:lvl2pPr>
            <a:lvl3pPr marL="1178681" indent="-235409">
              <a:defRPr>
                <a:solidFill>
                  <a:schemeClr val="tx1"/>
                </a:solidFill>
                <a:latin typeface="Garamond" panose="02020404030301010803" pitchFamily="18" charset="0"/>
                <a:ea typeface="MS PGothic" panose="020B0600070205080204" pitchFamily="34" charset="-128"/>
              </a:defRPr>
            </a:lvl3pPr>
            <a:lvl4pPr marL="1649498" indent="-235409">
              <a:defRPr>
                <a:solidFill>
                  <a:schemeClr val="tx1"/>
                </a:solidFill>
                <a:latin typeface="Garamond" panose="02020404030301010803" pitchFamily="18" charset="0"/>
                <a:ea typeface="MS PGothic" panose="020B0600070205080204" pitchFamily="34" charset="-128"/>
              </a:defRPr>
            </a:lvl4pPr>
            <a:lvl5pPr marL="2120316" indent="-235409">
              <a:defRPr>
                <a:solidFill>
                  <a:schemeClr val="tx1"/>
                </a:solidFill>
                <a:latin typeface="Garamond" panose="02020404030301010803" pitchFamily="18" charset="0"/>
                <a:ea typeface="MS PGothic" panose="020B0600070205080204" pitchFamily="34" charset="-128"/>
              </a:defRPr>
            </a:lvl5pPr>
            <a:lvl6pPr marL="2591133" indent="-235409"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3061952" indent="-235409"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532769" indent="-235409"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4003587" indent="-235409"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35E50B1-E666-4DD9-8B4F-37EAD20E471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636939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Board has had discussions over the past year on our international strategy going forward, and there is a bit of a shift taking place.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Whereas in the past we’ve been focused on being good global citizens by responding to requests for assistance, without an explicit goal to grow in specific regions and instead allowing that to happen organically, the Board has now directed a more proactive approach.</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Board has provided the direction you see here:</a:t>
            </a:r>
          </a:p>
          <a:p>
            <a:pPr marL="171450" lvl="0" indent="-171450">
              <a:buFont typeface="Arial" panose="020B0604020202020204" pitchFamily="34" charset="0"/>
              <a:buChar char="•"/>
            </a:pPr>
            <a:r>
              <a:rPr lang="en-US" dirty="0"/>
              <a:t>Target member, candidate, and/or revenue growth where we have the best opportunities for success.</a:t>
            </a:r>
          </a:p>
          <a:p>
            <a:pPr marL="171450" lvl="0" indent="-171450">
              <a:buFont typeface="Arial" panose="020B0604020202020204" pitchFamily="34" charset="0"/>
              <a:buChar char="•"/>
            </a:pPr>
            <a:r>
              <a:rPr lang="en-US" dirty="0"/>
              <a:t>Identify a small number of countries and develop tactics to grow there, and develop scorecards to ensure we’re meeting our objectives.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EA17505-36FF-4230-80FD-5F3CCC97A0CC}" type="slidenum">
              <a:rPr lang="en-US">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2959431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Finally, I wanted to provide an update on The CAS Institute…</a:t>
            </a:r>
          </a:p>
        </p:txBody>
      </p:sp>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D78B873-AD34-4C35-BAB0-0581BC106FA4}" type="slidenum">
              <a:rPr kumimoji="0" lang="en-US" sz="11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1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4507814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D8F05CC-507F-45B1-80CD-E67A8D7C40B2}" type="slidenum">
              <a:rPr kumimoji="0" lang="en-US" sz="1100" b="0" i="0" u="none" strike="noStrike" kern="1200" cap="none" spc="0" normalizeH="0" baseline="0" noProof="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1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62994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D78B873-AD34-4C35-BAB0-0581BC106FA4}" type="slidenum">
              <a:rPr kumimoji="0" lang="en-US" sz="11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1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4024483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D78B873-AD34-4C35-BAB0-0581BC106FA4}" type="slidenum">
              <a:rPr kumimoji="0" lang="en-US" sz="11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1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710016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There is no doubt that we are a growing society.  </a:t>
            </a:r>
            <a:r>
              <a:rPr lang="en-CA" sz="1200" kern="1200" dirty="0">
                <a:solidFill>
                  <a:schemeClr val="tx1"/>
                </a:solidFill>
                <a:effectLst/>
                <a:latin typeface="+mn-lt"/>
                <a:ea typeface="+mn-ea"/>
                <a:cs typeface="+mn-cs"/>
              </a:rPr>
              <a:t>As you can see here, the CAS has enjoyed a 5% annual membership growth rate over the past decade</a:t>
            </a:r>
            <a:r>
              <a:rPr lang="en-CA" sz="1200" kern="1200" baseline="0" dirty="0">
                <a:solidFill>
                  <a:schemeClr val="tx1"/>
                </a:solidFill>
                <a:effectLst/>
                <a:latin typeface="+mn-lt"/>
                <a:ea typeface="+mn-ea"/>
                <a:cs typeface="+mn-cs"/>
              </a:rPr>
              <a:t> and more.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CA"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note that we’re adding about 1,000 members every four years. That’s tremendous growth! We currently have over 9,000 members, which makes the CAS the third-largest actuarial organization in the world among those who credential actuaries through examinations.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7D8F05CC-507F-45B1-80CD-E67A8D7C40B2}" type="slidenum">
              <a:rPr lang="en-US" smtClean="0"/>
              <a:pPr>
                <a:defRPr/>
              </a:pPr>
              <a:t>4</a:t>
            </a:fld>
            <a:endParaRPr lang="en-US"/>
          </a:p>
        </p:txBody>
      </p:sp>
    </p:spTree>
    <p:extLst>
      <p:ext uri="{BB962C8B-B14F-4D97-AF65-F5344CB8AC3E}">
        <p14:creationId xmlns:p14="http://schemas.microsoft.com/office/powerpoint/2010/main" val="28711106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dirty="0">
                <a:cs typeface="Calibri"/>
              </a:rPr>
              <a:t>These two levels were designed to acknowledge the skills and work experience required to distinguish working knowledge to understand &amp; use Catastrophe models appropriately within underwriting, actuarial and risk management functions.    </a:t>
            </a:r>
          </a:p>
          <a:p>
            <a:endParaRPr lang="en-US" dirty="0">
              <a:cs typeface="Calibri"/>
            </a:endParaRPr>
          </a:p>
          <a:p>
            <a:r>
              <a:rPr lang="en-US" dirty="0">
                <a:cs typeface="Calibri"/>
              </a:rPr>
              <a:t>The first level is intended to recognize those individuals who have hands on experience working with using CAT exposure data and  model results for either insurers, reinsurers and/or brokers.  </a:t>
            </a:r>
          </a:p>
          <a:p>
            <a:endParaRPr lang="en-US" dirty="0">
              <a:cs typeface="Calibri"/>
            </a:endParaRPr>
          </a:p>
          <a:p>
            <a:r>
              <a:rPr lang="en-US" dirty="0">
                <a:cs typeface="Calibri"/>
              </a:rPr>
              <a:t>The second tier is intended to recognize advanced skills and experience through more detailed use of CAT models, managerial responsibilities of running CAT analytics units and senior risk management responsibilities within an organization. </a:t>
            </a:r>
          </a:p>
          <a:p>
            <a:endParaRPr lang="en-US" dirty="0">
              <a:cs typeface="Calibri"/>
            </a:endParaRPr>
          </a:p>
          <a:p>
            <a:r>
              <a:rPr lang="en-US" dirty="0">
                <a:cs typeface="Calibri"/>
              </a:rPr>
              <a:t>As we’ll discuss later in the presentation, Exams for Tier 1 credential are being developed.  Once Tier one exams are finished, work will begin on Tier 2 exams.  Until the tier 2 exams are finalized, experienced industry practitioners will have an interim pathway to obtain a tier 2 credential which will be outlined in more detail in a subsequent slide. </a:t>
            </a:r>
          </a:p>
          <a:p>
            <a:endParaRPr lang="en-US" dirty="0">
              <a:cs typeface="Calibri"/>
            </a:endParaRPr>
          </a:p>
          <a:p>
            <a:r>
              <a:rPr lang="en-US" dirty="0">
                <a:cs typeface="Calibri"/>
              </a:rPr>
              <a:t>While the initial 2 credentials are focused on the practice of CAT Risk Management, we’ve also made an allowance for a similar, advanced credential to recognize experts within our profession who may not practice CAT Risk Management functions directly.  Discussions are in the early stages for the placeholder designation noted here as Certified Catastrophe Risk Model Builder.   </a:t>
            </a:r>
          </a:p>
          <a:p>
            <a:endParaRPr lang="en-US" dirty="0">
              <a:cs typeface="Calibri"/>
            </a:endParaRPr>
          </a:p>
          <a:p>
            <a:r>
              <a:rPr lang="en-US" dirty="0">
                <a:cs typeface="Calibri"/>
              </a:rPr>
              <a:t>Once the high level syllabus for the CAT Risk Management credentials was adopted, both the ISCM and iCAS began soliciting subject matter experts to develop more detailed learning objectives related to each exam.</a:t>
            </a:r>
          </a:p>
          <a:p>
            <a:endParaRPr lang="en-US" dirty="0">
              <a:cs typeface="Calibri"/>
            </a:endParaRPr>
          </a:p>
          <a:p>
            <a:r>
              <a:rPr lang="en-US" dirty="0">
                <a:cs typeface="Calibri"/>
              </a:rPr>
              <a:t>Stephen Mildenhall from iCAS and St. John’s university began training seminars for the first subject matter experts.  We’ll discuss the subject matter specialists more a little later in the presentation. </a:t>
            </a:r>
          </a:p>
          <a:p>
            <a:endParaRPr lang="en-US" dirty="0">
              <a:cs typeface="Calibri"/>
            </a:endParaRPr>
          </a:p>
          <a:p>
            <a:r>
              <a:rPr lang="en-US" dirty="0">
                <a:cs typeface="Calibri"/>
              </a:rPr>
              <a:t>In closing, it’s important to note that the curriculum was established and intended to be model agnostic and the subject matter specialists have included employees from cat modeling companies.   As the exams mature, the focus will expand to address more worldwide perils and world wide insurance market issues.</a:t>
            </a:r>
          </a:p>
          <a:p>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D8F05CC-507F-45B1-80CD-E67A8D7C40B2}" type="slidenum">
              <a:rPr kumimoji="0" lang="en-US" sz="11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1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7663067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D8F05CC-507F-45B1-80CD-E67A8D7C40B2}" type="slidenum">
              <a:rPr kumimoji="0" lang="en-US" sz="11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1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8765322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D8F05CC-507F-45B1-80CD-E67A8D7C40B2}" type="slidenum">
              <a:rPr kumimoji="0" lang="en-US" sz="11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1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8383580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D78B873-AD34-4C35-BAB0-0581BC106FA4}" type="slidenum">
              <a:rPr kumimoji="0" lang="en-US" sz="11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1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3591551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Now,</a:t>
            </a:r>
            <a:r>
              <a:rPr lang="en-US" baseline="0" dirty="0"/>
              <a:t> what additional questions do you have?</a:t>
            </a:r>
          </a:p>
          <a:p>
            <a:endParaRPr lang="en-US" baseline="0" dirty="0"/>
          </a:p>
          <a:p>
            <a:r>
              <a:rPr lang="en-US" baseline="0" dirty="0"/>
              <a:t>I’m also very interested in your comments on our 2020 strategic priorities. What else should we be focused on?</a:t>
            </a:r>
          </a:p>
          <a:p>
            <a:endParaRPr lang="en-US" baseline="0" dirty="0"/>
          </a:p>
          <a:p>
            <a:pPr marL="0" indent="0" defTabSz="924916">
              <a:buFont typeface="Arial" panose="020B0604020202020204" pitchFamily="34" charset="0"/>
              <a:buNone/>
            </a:pPr>
            <a:r>
              <a:rPr lang="en-US" baseline="0" dirty="0"/>
              <a:t>And with that, I’ll open it up to the audience for questions.</a:t>
            </a:r>
            <a:endParaRPr lang="en-US" dirty="0"/>
          </a:p>
          <a:p>
            <a:endParaRPr lang="en-US" dirty="0"/>
          </a:p>
        </p:txBody>
      </p:sp>
      <p:sp>
        <p:nvSpPr>
          <p:cNvPr id="4" name="Slide Number Placeholder 3"/>
          <p:cNvSpPr>
            <a:spLocks noGrp="1"/>
          </p:cNvSpPr>
          <p:nvPr>
            <p:ph type="sldNum" sz="quarter" idx="10"/>
          </p:nvPr>
        </p:nvSpPr>
        <p:spPr/>
        <p:txBody>
          <a:bodyPr/>
          <a:lstStyle/>
          <a:p>
            <a:fld id="{CEA17505-36FF-4230-80FD-5F3CCC97A0CC}" type="slidenum">
              <a:rPr lang="en-US">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2968448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6F66725B-78BF-4100-8CE5-E11ECFB35E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MS PGothic" panose="020B0600070205080204" pitchFamily="34" charset="-128"/>
              </a:defRPr>
            </a:lvl1pPr>
            <a:lvl2pPr marL="742950" indent="-285750">
              <a:defRPr>
                <a:solidFill>
                  <a:schemeClr val="tx1"/>
                </a:solidFill>
                <a:latin typeface="Garamond" panose="02020404030301010803" pitchFamily="18" charset="0"/>
                <a:ea typeface="MS PGothic" panose="020B0600070205080204" pitchFamily="34" charset="-128"/>
              </a:defRPr>
            </a:lvl2pPr>
            <a:lvl3pPr marL="1143000" indent="-228600">
              <a:defRPr>
                <a:solidFill>
                  <a:schemeClr val="tx1"/>
                </a:solidFill>
                <a:latin typeface="Garamond" panose="02020404030301010803" pitchFamily="18" charset="0"/>
                <a:ea typeface="MS PGothic" panose="020B0600070205080204" pitchFamily="34" charset="-128"/>
              </a:defRPr>
            </a:lvl3pPr>
            <a:lvl4pPr marL="1600200" indent="-228600">
              <a:defRPr>
                <a:solidFill>
                  <a:schemeClr val="tx1"/>
                </a:solidFill>
                <a:latin typeface="Garamond" panose="02020404030301010803" pitchFamily="18" charset="0"/>
                <a:ea typeface="MS PGothic" panose="020B0600070205080204" pitchFamily="34" charset="-128"/>
              </a:defRPr>
            </a:lvl4pPr>
            <a:lvl5pPr marL="2057400" indent="-228600">
              <a:defRPr>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fld id="{3B64EA2C-5B4F-490C-B4A1-9BA25401E113}" type="slidenum">
              <a:rPr lang="en-US" altLang="en-US">
                <a:latin typeface="Arial" panose="020B0604020202020204" pitchFamily="34" charset="0"/>
              </a:rPr>
              <a:pPr/>
              <a:t>51</a:t>
            </a:fld>
            <a:endParaRPr lang="en-US" altLang="en-US">
              <a:latin typeface="Arial" panose="020B0604020202020204" pitchFamily="34" charset="0"/>
            </a:endParaRPr>
          </a:p>
        </p:txBody>
      </p:sp>
      <p:sp>
        <p:nvSpPr>
          <p:cNvPr id="14339" name="Rectangle 2">
            <a:extLst>
              <a:ext uri="{FF2B5EF4-FFF2-40B4-BE49-F238E27FC236}">
                <a16:creationId xmlns:a16="http://schemas.microsoft.com/office/drawing/2014/main" id="{1BECFCBD-5A7E-48AE-B651-2A6B99D2FE94}"/>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BA76FAC-5932-4E05-9A0B-47D27173A8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With our strong recent membership growth, our demographics are changing, as you’d expect, and we thought you’d be interested in seeing how the CAS is growing younger. This chart compares the ages of CAS members from 2015 to 2020, and you can see that CAS membership has grown younger, on average, over the past five years.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does this mean for the CAS? You will start to see the changing demographics across the CAS, including at the leadership level. In fact, last year we elected one of the youngest Board members to serve on the CAS Board. We also see this within our committees, with new members jumping into our rich volunteer culture and bringing fresh ideas to our committees. We even have formed a New Members Advisory Committee to ensure we serve the needs of the younger demographic, and we’ve developed a New Members Award to recognize new members who are making significant volunteer contributions.</a:t>
            </a:r>
          </a:p>
        </p:txBody>
      </p:sp>
      <p:sp>
        <p:nvSpPr>
          <p:cNvPr id="4" name="Slide Number Placeholder 3"/>
          <p:cNvSpPr>
            <a:spLocks noGrp="1"/>
          </p:cNvSpPr>
          <p:nvPr>
            <p:ph type="sldNum" sz="quarter" idx="10"/>
          </p:nvPr>
        </p:nvSpPr>
        <p:spPr/>
        <p:txBody>
          <a:bodyPr/>
          <a:lstStyle/>
          <a:p>
            <a:pPr>
              <a:defRPr/>
            </a:pPr>
            <a:fld id="{7D8F05CC-507F-45B1-80CD-E67A8D7C40B2}" type="slidenum">
              <a:rPr lang="en-US" smtClean="0"/>
              <a:pPr>
                <a:defRPr/>
              </a:pPr>
              <a:t>5</a:t>
            </a:fld>
            <a:endParaRPr lang="en-US"/>
          </a:p>
        </p:txBody>
      </p:sp>
    </p:spTree>
    <p:extLst>
      <p:ext uri="{BB962C8B-B14F-4D97-AF65-F5344CB8AC3E}">
        <p14:creationId xmlns:p14="http://schemas.microsoft.com/office/powerpoint/2010/main" val="324991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So where are all of these new members coming from? They’re coming through our exam system, of course. So it should not surprise you to see the year-after-year growth in the number of candidates sitting for CAS examinations. There was one slight dip, in 2016, with fewer candidates sitting for exams during the transition from Exams LC and ST to Exam 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2018, we administered over 7,000 exams, the first time we ever exceeded that threshold, and in 2019, we exceeded 8,000, another record.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year, of course, with the cancellation of our Spring Exams, our numbers are down.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D8F05CC-507F-45B1-80CD-E67A8D7C40B2}" type="slidenum">
              <a:rPr lang="en-US" smtClean="0"/>
              <a:pPr>
                <a:defRPr/>
              </a:pPr>
              <a:t>6</a:t>
            </a:fld>
            <a:endParaRPr lang="en-US"/>
          </a:p>
        </p:txBody>
      </p:sp>
    </p:spTree>
    <p:extLst>
      <p:ext uri="{BB962C8B-B14F-4D97-AF65-F5344CB8AC3E}">
        <p14:creationId xmlns:p14="http://schemas.microsoft.com/office/powerpoint/2010/main" val="3198370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D5079F7-D10A-4A99-A07E-FF128F413031}" type="slidenum">
              <a:rPr lang="en-US" smtClean="0"/>
              <a:pPr/>
              <a:t>7</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CA" sz="1200" kern="1200" dirty="0">
                <a:solidFill>
                  <a:schemeClr val="tx1"/>
                </a:solidFill>
                <a:effectLst/>
                <a:latin typeface="+mn-lt"/>
                <a:ea typeface="+mn-ea"/>
                <a:cs typeface="+mn-cs"/>
              </a:rPr>
              <a:t>The CAS is increasing its global reach – while 82% of CAS members live in the United States and 12% in Canada, the remaining 6% are distributed across the rest of the world. </a:t>
            </a:r>
            <a:r>
              <a:rPr lang="en-US" sz="1200" kern="1200" dirty="0">
                <a:solidFill>
                  <a:schemeClr val="tx1"/>
                </a:solidFill>
                <a:effectLst/>
                <a:latin typeface="+mn-lt"/>
                <a:ea typeface="+mn-ea"/>
                <a:cs typeface="+mn-cs"/>
              </a:rPr>
              <a:t>Of the members who are outside North America, you can see that the majority of them are not in any one country, but spread over a lot of different countries, mostly in the Asia-Pacific region, with 1.4% of our members in China.</a:t>
            </a:r>
          </a:p>
          <a:p>
            <a:r>
              <a:rPr lang="en-US" sz="1200" kern="1200" dirty="0">
                <a:solidFill>
                  <a:schemeClr val="tx1"/>
                </a:solidFill>
                <a:effectLst/>
                <a:latin typeface="+mn-lt"/>
                <a:ea typeface="+mn-ea"/>
                <a:cs typeface="+mn-cs"/>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effectLst/>
            </a:endParaRPr>
          </a:p>
          <a:p>
            <a:endParaRPr lang="en-US" dirty="0"/>
          </a:p>
        </p:txBody>
      </p:sp>
    </p:spTree>
    <p:extLst>
      <p:ext uri="{BB962C8B-B14F-4D97-AF65-F5344CB8AC3E}">
        <p14:creationId xmlns:p14="http://schemas.microsoft.com/office/powerpoint/2010/main" val="3863908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D5079F7-D10A-4A99-A07E-FF128F413031}" type="slidenum">
              <a:rPr lang="en-US" smtClean="0"/>
              <a:pPr/>
              <a:t>8</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sz="1200" kern="1200" dirty="0">
                <a:solidFill>
                  <a:schemeClr val="tx1"/>
                </a:solidFill>
                <a:effectLst/>
                <a:latin typeface="+mn-lt"/>
                <a:ea typeface="+mn-ea"/>
                <a:cs typeface="+mn-cs"/>
              </a:rPr>
              <a:t>To that point, I’d like to share two additional charts that demonstrate our growth in the Asia-Pacific region. This first chart shows our membership growth. </a:t>
            </a:r>
            <a:r>
              <a:rPr lang="en-CA" sz="1200" kern="1200" dirty="0">
                <a:solidFill>
                  <a:schemeClr val="tx1"/>
                </a:solidFill>
                <a:effectLst/>
                <a:latin typeface="+mn-lt"/>
                <a:ea typeface="+mn-ea"/>
                <a:cs typeface="+mn-cs"/>
              </a:rPr>
              <a:t>In Asia-Pacific, our membership has grown from 58 members in 2004 to 299 in 2020.</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043515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D5079F7-D10A-4A99-A07E-FF128F413031}" type="slidenum">
              <a:rPr lang="en-US" smtClean="0"/>
              <a:pPr/>
              <a:t>9</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sz="1200" kern="1200" dirty="0">
                <a:solidFill>
                  <a:schemeClr val="tx1"/>
                </a:solidFill>
                <a:effectLst/>
                <a:latin typeface="+mn-lt"/>
                <a:ea typeface="+mn-ea"/>
                <a:cs typeface="+mn-cs"/>
              </a:rPr>
              <a:t>And finally, exam registrations in Asia have also shown strong growth. Furthermore, in 2019, while 3% of our Members were in Asia, 11% of our exam registrations were in Asia, indicating that the pipeline is bringing along significant numbers of future members.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please note, these numbers are only the CAS-specific exams, and do not include students taking the preliminary </a:t>
            </a:r>
            <a:r>
              <a:rPr lang="en-US" sz="1200" kern="1200" dirty="0" err="1">
                <a:solidFill>
                  <a:schemeClr val="tx1"/>
                </a:solidFill>
                <a:effectLst/>
                <a:latin typeface="+mn-lt"/>
                <a:ea typeface="+mn-ea"/>
                <a:cs typeface="+mn-cs"/>
              </a:rPr>
              <a:t>SoA</a:t>
            </a:r>
            <a:r>
              <a:rPr lang="en-US" sz="1200" kern="1200" dirty="0">
                <a:solidFill>
                  <a:schemeClr val="tx1"/>
                </a:solidFill>
                <a:effectLst/>
                <a:latin typeface="+mn-lt"/>
                <a:ea typeface="+mn-ea"/>
                <a:cs typeface="+mn-cs"/>
              </a:rPr>
              <a:t> exams.</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769235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ctr"/>
          <a:lstStyle>
            <a:lvl1pPr algn="l">
              <a:defRPr sz="6000" b="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682625"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A264A6E4-CFA0-4B2D-8F32-633E0859C1D1}" type="datetimeFigureOut">
              <a:rPr lang="en-US" smtClean="0"/>
              <a:t>10/30/20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E7623-BBEB-4428-BB2F-61EF81B76904}" type="slidenum">
              <a:rPr lang="en-US" smtClean="0"/>
              <a:t>‹#›</a:t>
            </a:fld>
            <a:endParaRPr lang="en-US"/>
          </a:p>
        </p:txBody>
      </p:sp>
      <p:sp>
        <p:nvSpPr>
          <p:cNvPr id="7" name="Pentagon 14"/>
          <p:cNvSpPr/>
          <p:nvPr userDrawn="1"/>
        </p:nvSpPr>
        <p:spPr>
          <a:xfrm rot="5400000">
            <a:off x="538544" y="2107819"/>
            <a:ext cx="2387600" cy="416688"/>
          </a:xfrm>
          <a:custGeom>
            <a:avLst/>
            <a:gdLst>
              <a:gd name="connsiteX0" fmla="*/ 0 w 1556270"/>
              <a:gd name="connsiteY0" fmla="*/ 0 h 416688"/>
              <a:gd name="connsiteX1" fmla="*/ 1347926 w 1556270"/>
              <a:gd name="connsiteY1" fmla="*/ 0 h 416688"/>
              <a:gd name="connsiteX2" fmla="*/ 1556270 w 1556270"/>
              <a:gd name="connsiteY2" fmla="*/ 208344 h 416688"/>
              <a:gd name="connsiteX3" fmla="*/ 1347926 w 1556270"/>
              <a:gd name="connsiteY3" fmla="*/ 416688 h 416688"/>
              <a:gd name="connsiteX4" fmla="*/ 0 w 1556270"/>
              <a:gd name="connsiteY4" fmla="*/ 416688 h 416688"/>
              <a:gd name="connsiteX5" fmla="*/ 0 w 1556270"/>
              <a:gd name="connsiteY5" fmla="*/ 0 h 416688"/>
              <a:gd name="connsiteX0" fmla="*/ 0 w 1347926"/>
              <a:gd name="connsiteY0" fmla="*/ 0 h 416688"/>
              <a:gd name="connsiteX1" fmla="*/ 1347926 w 1347926"/>
              <a:gd name="connsiteY1" fmla="*/ 0 h 416688"/>
              <a:gd name="connsiteX2" fmla="*/ 1251470 w 1347926"/>
              <a:gd name="connsiteY2" fmla="*/ 203582 h 416688"/>
              <a:gd name="connsiteX3" fmla="*/ 1347926 w 1347926"/>
              <a:gd name="connsiteY3" fmla="*/ 416688 h 416688"/>
              <a:gd name="connsiteX4" fmla="*/ 0 w 1347926"/>
              <a:gd name="connsiteY4" fmla="*/ 416688 h 416688"/>
              <a:gd name="connsiteX5" fmla="*/ 0 w 1347926"/>
              <a:gd name="connsiteY5" fmla="*/ 0 h 4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926" h="416688">
                <a:moveTo>
                  <a:pt x="0" y="0"/>
                </a:moveTo>
                <a:lnTo>
                  <a:pt x="1347926" y="0"/>
                </a:lnTo>
                <a:lnTo>
                  <a:pt x="1251470" y="203582"/>
                </a:lnTo>
                <a:lnTo>
                  <a:pt x="1347926" y="416688"/>
                </a:lnTo>
                <a:lnTo>
                  <a:pt x="0" y="416688"/>
                </a:lnTo>
                <a:lnTo>
                  <a:pt x="0" y="0"/>
                </a:lnTo>
                <a:close/>
              </a:path>
            </a:pathLst>
          </a:custGeom>
          <a:gradFill flip="none" rotWithShape="0">
            <a:gsLst>
              <a:gs pos="0">
                <a:srgbClr val="0072BC"/>
              </a:gs>
              <a:gs pos="58000">
                <a:srgbClr val="005093"/>
              </a:gs>
              <a:gs pos="100000">
                <a:srgbClr val="001C5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8950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64A6E4-CFA0-4B2D-8F32-633E0859C1D1}" type="datetimeFigureOut">
              <a:rPr lang="en-US" smtClean="0"/>
              <a:t>10/30/20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E7623-BBEB-4428-BB2F-61EF81B76904}" type="slidenum">
              <a:rPr lang="en-US" smtClean="0"/>
              <a:t>‹#›</a:t>
            </a:fld>
            <a:endParaRPr lang="en-US"/>
          </a:p>
        </p:txBody>
      </p:sp>
    </p:spTree>
    <p:extLst>
      <p:ext uri="{BB962C8B-B14F-4D97-AF65-F5344CB8AC3E}">
        <p14:creationId xmlns:p14="http://schemas.microsoft.com/office/powerpoint/2010/main" val="30056412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F3357DB-99F3-4B82-88A2-FDEBFC6DDDFE}" type="datetimeFigureOut">
              <a:rPr lang="en-US" smtClean="0">
                <a:solidFill>
                  <a:prstClr val="black">
                    <a:tint val="75000"/>
                  </a:prstClr>
                </a:solidFill>
              </a:rPr>
              <a:pPr/>
              <a:t>10/30/20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5EB45FA-97C4-4A1C-8EE2-0452332638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12982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F3357DB-99F3-4B82-88A2-FDEBFC6DDDFE}" type="datetimeFigureOut">
              <a:rPr lang="en-US" smtClean="0">
                <a:solidFill>
                  <a:prstClr val="black">
                    <a:tint val="75000"/>
                  </a:prstClr>
                </a:solidFill>
              </a:rPr>
              <a:pPr/>
              <a:t>10/30/20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5EB45FA-97C4-4A1C-8EE2-0452332638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178289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3357DB-99F3-4B82-88A2-FDEBFC6DDDFE}" type="datetimeFigureOut">
              <a:rPr lang="en-US" smtClean="0">
                <a:solidFill>
                  <a:prstClr val="black">
                    <a:tint val="75000"/>
                  </a:prstClr>
                </a:solidFill>
              </a:rPr>
              <a:pPr/>
              <a:t>10/30/20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EB45FA-97C4-4A1C-8EE2-0452332638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615520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3357DB-99F3-4B82-88A2-FDEBFC6DDDFE}" type="datetimeFigureOut">
              <a:rPr lang="en-US" smtClean="0">
                <a:solidFill>
                  <a:prstClr val="black">
                    <a:tint val="75000"/>
                  </a:prstClr>
                </a:solidFill>
              </a:rPr>
              <a:pPr/>
              <a:t>10/30/20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EB45FA-97C4-4A1C-8EE2-0452332638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2374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64A6E4-CFA0-4B2D-8F32-633E0859C1D1}" type="datetimeFigureOut">
              <a:rPr lang="en-US" smtClean="0"/>
              <a:t>10/30/20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E7623-BBEB-4428-BB2F-61EF81B76904}" type="slidenum">
              <a:rPr lang="en-US" smtClean="0"/>
              <a:t>‹#›</a:t>
            </a:fld>
            <a:endParaRPr lang="en-US"/>
          </a:p>
        </p:txBody>
      </p:sp>
    </p:spTree>
    <p:extLst>
      <p:ext uri="{BB962C8B-B14F-4D97-AF65-F5344CB8AC3E}">
        <p14:creationId xmlns:p14="http://schemas.microsoft.com/office/powerpoint/2010/main" val="3242926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91AB61E-2E6B-44C9-AA85-BEFCC1C9B2A8}" type="datetimeFigureOut">
              <a:rPr lang="en-US" smtClean="0"/>
              <a:t>10/30/20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64EB1-AA73-4F06-AC58-EA3ED7859B38}" type="slidenum">
              <a:rPr lang="en-US" smtClean="0"/>
              <a:t>‹#›</a:t>
            </a:fld>
            <a:endParaRPr lang="en-US"/>
          </a:p>
        </p:txBody>
      </p:sp>
    </p:spTree>
    <p:extLst>
      <p:ext uri="{BB962C8B-B14F-4D97-AF65-F5344CB8AC3E}">
        <p14:creationId xmlns:p14="http://schemas.microsoft.com/office/powerpoint/2010/main" val="2921822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1AB61E-2E6B-44C9-AA85-BEFCC1C9B2A8}" type="datetimeFigureOut">
              <a:rPr lang="en-US" smtClean="0"/>
              <a:t>10/30/20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64EB1-AA73-4F06-AC58-EA3ED7859B38}" type="slidenum">
              <a:rPr lang="en-US" smtClean="0"/>
              <a:t>‹#›</a:t>
            </a:fld>
            <a:endParaRPr lang="en-US"/>
          </a:p>
        </p:txBody>
      </p:sp>
    </p:spTree>
    <p:extLst>
      <p:ext uri="{BB962C8B-B14F-4D97-AF65-F5344CB8AC3E}">
        <p14:creationId xmlns:p14="http://schemas.microsoft.com/office/powerpoint/2010/main" val="3007470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1AB61E-2E6B-44C9-AA85-BEFCC1C9B2A8}" type="datetimeFigureOut">
              <a:rPr lang="en-US" smtClean="0"/>
              <a:t>10/30/20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64EB1-AA73-4F06-AC58-EA3ED7859B38}" type="slidenum">
              <a:rPr lang="en-US" smtClean="0"/>
              <a:t>‹#›</a:t>
            </a:fld>
            <a:endParaRPr lang="en-US"/>
          </a:p>
        </p:txBody>
      </p:sp>
    </p:spTree>
    <p:extLst>
      <p:ext uri="{BB962C8B-B14F-4D97-AF65-F5344CB8AC3E}">
        <p14:creationId xmlns:p14="http://schemas.microsoft.com/office/powerpoint/2010/main" val="1771125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1AB61E-2E6B-44C9-AA85-BEFCC1C9B2A8}" type="datetimeFigureOut">
              <a:rPr lang="en-US" smtClean="0"/>
              <a:t>10/30/20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64EB1-AA73-4F06-AC58-EA3ED7859B38}" type="slidenum">
              <a:rPr lang="en-US" smtClean="0"/>
              <a:t>‹#›</a:t>
            </a:fld>
            <a:endParaRPr lang="en-US"/>
          </a:p>
        </p:txBody>
      </p:sp>
    </p:spTree>
    <p:extLst>
      <p:ext uri="{BB962C8B-B14F-4D97-AF65-F5344CB8AC3E}">
        <p14:creationId xmlns:p14="http://schemas.microsoft.com/office/powerpoint/2010/main" val="3278781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1AB61E-2E6B-44C9-AA85-BEFCC1C9B2A8}" type="datetimeFigureOut">
              <a:rPr lang="en-US" smtClean="0"/>
              <a:t>10/30/20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064EB1-AA73-4F06-AC58-EA3ED7859B38}" type="slidenum">
              <a:rPr lang="en-US" smtClean="0"/>
              <a:t>‹#›</a:t>
            </a:fld>
            <a:endParaRPr lang="en-US"/>
          </a:p>
        </p:txBody>
      </p:sp>
    </p:spTree>
    <p:extLst>
      <p:ext uri="{BB962C8B-B14F-4D97-AF65-F5344CB8AC3E}">
        <p14:creationId xmlns:p14="http://schemas.microsoft.com/office/powerpoint/2010/main" val="1363661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1AB61E-2E6B-44C9-AA85-BEFCC1C9B2A8}" type="datetimeFigureOut">
              <a:rPr lang="en-US" smtClean="0"/>
              <a:t>10/30/20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064EB1-AA73-4F06-AC58-EA3ED7859B38}" type="slidenum">
              <a:rPr lang="en-US" smtClean="0"/>
              <a:t>‹#›</a:t>
            </a:fld>
            <a:endParaRPr lang="en-US"/>
          </a:p>
        </p:txBody>
      </p:sp>
    </p:spTree>
    <p:extLst>
      <p:ext uri="{BB962C8B-B14F-4D97-AF65-F5344CB8AC3E}">
        <p14:creationId xmlns:p14="http://schemas.microsoft.com/office/powerpoint/2010/main" val="41974480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1AB61E-2E6B-44C9-AA85-BEFCC1C9B2A8}" type="datetimeFigureOut">
              <a:rPr lang="en-US" smtClean="0"/>
              <a:t>10/30/20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064EB1-AA73-4F06-AC58-EA3ED7859B38}" type="slidenum">
              <a:rPr lang="en-US" smtClean="0"/>
              <a:t>‹#›</a:t>
            </a:fld>
            <a:endParaRPr lang="en-US"/>
          </a:p>
        </p:txBody>
      </p:sp>
    </p:spTree>
    <p:extLst>
      <p:ext uri="{BB962C8B-B14F-4D97-AF65-F5344CB8AC3E}">
        <p14:creationId xmlns:p14="http://schemas.microsoft.com/office/powerpoint/2010/main" val="32768478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1AB61E-2E6B-44C9-AA85-BEFCC1C9B2A8}" type="datetimeFigureOut">
              <a:rPr lang="en-US" smtClean="0"/>
              <a:t>10/30/20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64EB1-AA73-4F06-AC58-EA3ED7859B38}" type="slidenum">
              <a:rPr lang="en-US" smtClean="0"/>
              <a:t>‹#›</a:t>
            </a:fld>
            <a:endParaRPr lang="en-US"/>
          </a:p>
        </p:txBody>
      </p:sp>
    </p:spTree>
    <p:extLst>
      <p:ext uri="{BB962C8B-B14F-4D97-AF65-F5344CB8AC3E}">
        <p14:creationId xmlns:p14="http://schemas.microsoft.com/office/powerpoint/2010/main" val="2253423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64A6E4-CFA0-4B2D-8F32-633E0859C1D1}" type="datetimeFigureOut">
              <a:rPr lang="en-US" smtClean="0"/>
              <a:t>10/30/20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E7623-BBEB-4428-BB2F-61EF81B76904}" type="slidenum">
              <a:rPr lang="en-US" smtClean="0"/>
              <a:t>‹#›</a:t>
            </a:fld>
            <a:endParaRPr lang="en-US"/>
          </a:p>
        </p:txBody>
      </p:sp>
      <p:sp>
        <p:nvSpPr>
          <p:cNvPr id="7" name="Pentagon 14"/>
          <p:cNvSpPr/>
          <p:nvPr userDrawn="1"/>
        </p:nvSpPr>
        <p:spPr>
          <a:xfrm rot="5400000">
            <a:off x="372581" y="830746"/>
            <a:ext cx="1347926" cy="416688"/>
          </a:xfrm>
          <a:custGeom>
            <a:avLst/>
            <a:gdLst>
              <a:gd name="connsiteX0" fmla="*/ 0 w 1556270"/>
              <a:gd name="connsiteY0" fmla="*/ 0 h 416688"/>
              <a:gd name="connsiteX1" fmla="*/ 1347926 w 1556270"/>
              <a:gd name="connsiteY1" fmla="*/ 0 h 416688"/>
              <a:gd name="connsiteX2" fmla="*/ 1556270 w 1556270"/>
              <a:gd name="connsiteY2" fmla="*/ 208344 h 416688"/>
              <a:gd name="connsiteX3" fmla="*/ 1347926 w 1556270"/>
              <a:gd name="connsiteY3" fmla="*/ 416688 h 416688"/>
              <a:gd name="connsiteX4" fmla="*/ 0 w 1556270"/>
              <a:gd name="connsiteY4" fmla="*/ 416688 h 416688"/>
              <a:gd name="connsiteX5" fmla="*/ 0 w 1556270"/>
              <a:gd name="connsiteY5" fmla="*/ 0 h 416688"/>
              <a:gd name="connsiteX0" fmla="*/ 0 w 1347926"/>
              <a:gd name="connsiteY0" fmla="*/ 0 h 416688"/>
              <a:gd name="connsiteX1" fmla="*/ 1347926 w 1347926"/>
              <a:gd name="connsiteY1" fmla="*/ 0 h 416688"/>
              <a:gd name="connsiteX2" fmla="*/ 1251470 w 1347926"/>
              <a:gd name="connsiteY2" fmla="*/ 203582 h 416688"/>
              <a:gd name="connsiteX3" fmla="*/ 1347926 w 1347926"/>
              <a:gd name="connsiteY3" fmla="*/ 416688 h 416688"/>
              <a:gd name="connsiteX4" fmla="*/ 0 w 1347926"/>
              <a:gd name="connsiteY4" fmla="*/ 416688 h 416688"/>
              <a:gd name="connsiteX5" fmla="*/ 0 w 1347926"/>
              <a:gd name="connsiteY5" fmla="*/ 0 h 4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926" h="416688">
                <a:moveTo>
                  <a:pt x="0" y="0"/>
                </a:moveTo>
                <a:lnTo>
                  <a:pt x="1347926" y="0"/>
                </a:lnTo>
                <a:lnTo>
                  <a:pt x="1251470" y="203582"/>
                </a:lnTo>
                <a:lnTo>
                  <a:pt x="1347926" y="416688"/>
                </a:lnTo>
                <a:lnTo>
                  <a:pt x="0" y="416688"/>
                </a:lnTo>
                <a:lnTo>
                  <a:pt x="0" y="0"/>
                </a:lnTo>
                <a:close/>
              </a:path>
            </a:pathLst>
          </a:custGeom>
          <a:gradFill flip="none" rotWithShape="0">
            <a:gsLst>
              <a:gs pos="0">
                <a:srgbClr val="0072BC"/>
              </a:gs>
              <a:gs pos="58000">
                <a:srgbClr val="005093"/>
              </a:gs>
              <a:gs pos="100000">
                <a:srgbClr val="001C5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0096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1AB61E-2E6B-44C9-AA85-BEFCC1C9B2A8}" type="datetimeFigureOut">
              <a:rPr lang="en-US" smtClean="0"/>
              <a:t>10/30/20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64EB1-AA73-4F06-AC58-EA3ED7859B38}" type="slidenum">
              <a:rPr lang="en-US" smtClean="0"/>
              <a:t>‹#›</a:t>
            </a:fld>
            <a:endParaRPr lang="en-US"/>
          </a:p>
        </p:txBody>
      </p:sp>
    </p:spTree>
    <p:extLst>
      <p:ext uri="{BB962C8B-B14F-4D97-AF65-F5344CB8AC3E}">
        <p14:creationId xmlns:p14="http://schemas.microsoft.com/office/powerpoint/2010/main" val="2465117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1AB61E-2E6B-44C9-AA85-BEFCC1C9B2A8}" type="datetimeFigureOut">
              <a:rPr lang="en-US" smtClean="0"/>
              <a:t>10/30/20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64EB1-AA73-4F06-AC58-EA3ED7859B38}" type="slidenum">
              <a:rPr lang="en-US" smtClean="0"/>
              <a:t>‹#›</a:t>
            </a:fld>
            <a:endParaRPr lang="en-US"/>
          </a:p>
        </p:txBody>
      </p:sp>
    </p:spTree>
    <p:extLst>
      <p:ext uri="{BB962C8B-B14F-4D97-AF65-F5344CB8AC3E}">
        <p14:creationId xmlns:p14="http://schemas.microsoft.com/office/powerpoint/2010/main" val="39098704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1AB61E-2E6B-44C9-AA85-BEFCC1C9B2A8}" type="datetimeFigureOut">
              <a:rPr lang="en-US" smtClean="0"/>
              <a:t>10/30/20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64EB1-AA73-4F06-AC58-EA3ED7859B38}" type="slidenum">
              <a:rPr lang="en-US" smtClean="0"/>
              <a:t>‹#›</a:t>
            </a:fld>
            <a:endParaRPr lang="en-US"/>
          </a:p>
        </p:txBody>
      </p:sp>
    </p:spTree>
    <p:extLst>
      <p:ext uri="{BB962C8B-B14F-4D97-AF65-F5344CB8AC3E}">
        <p14:creationId xmlns:p14="http://schemas.microsoft.com/office/powerpoint/2010/main" val="1623090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marL="914400" indent="-914400" algn="l">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50E76A-FAF2-4A6E-A83D-83CD6FB7B52C}" type="datetimeFigureOut">
              <a:rPr lang="en-US" smtClean="0"/>
              <a:t>10/30/20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7BCBB-6C30-4328-AAD0-446EE83A25AA}" type="slidenum">
              <a:rPr lang="en-US" smtClean="0"/>
              <a:t>‹#›</a:t>
            </a:fld>
            <a:endParaRPr lang="en-US"/>
          </a:p>
        </p:txBody>
      </p:sp>
    </p:spTree>
    <p:extLst>
      <p:ext uri="{BB962C8B-B14F-4D97-AF65-F5344CB8AC3E}">
        <p14:creationId xmlns:p14="http://schemas.microsoft.com/office/powerpoint/2010/main" val="9662735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50E76A-FAF2-4A6E-A83D-83CD6FB7B52C}" type="datetimeFigureOut">
              <a:rPr lang="en-US" smtClean="0"/>
              <a:t>10/30/20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7BCBB-6C30-4328-AAD0-446EE83A25AA}" type="slidenum">
              <a:rPr lang="en-US" smtClean="0"/>
              <a:t>‹#›</a:t>
            </a:fld>
            <a:endParaRPr lang="en-US"/>
          </a:p>
        </p:txBody>
      </p:sp>
    </p:spTree>
    <p:extLst>
      <p:ext uri="{BB962C8B-B14F-4D97-AF65-F5344CB8AC3E}">
        <p14:creationId xmlns:p14="http://schemas.microsoft.com/office/powerpoint/2010/main" val="24322383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50E76A-FAF2-4A6E-A83D-83CD6FB7B52C}" type="datetimeFigureOut">
              <a:rPr lang="en-US" smtClean="0"/>
              <a:t>10/30/20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7BCBB-6C30-4328-AAD0-446EE83A25AA}" type="slidenum">
              <a:rPr lang="en-US" smtClean="0"/>
              <a:t>‹#›</a:t>
            </a:fld>
            <a:endParaRPr lang="en-US"/>
          </a:p>
        </p:txBody>
      </p:sp>
    </p:spTree>
    <p:extLst>
      <p:ext uri="{BB962C8B-B14F-4D97-AF65-F5344CB8AC3E}">
        <p14:creationId xmlns:p14="http://schemas.microsoft.com/office/powerpoint/2010/main" val="1248028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50E76A-FAF2-4A6E-A83D-83CD6FB7B52C}" type="datetimeFigureOut">
              <a:rPr lang="en-US" smtClean="0"/>
              <a:t>10/30/20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7BCBB-6C30-4328-AAD0-446EE83A25AA}" type="slidenum">
              <a:rPr lang="en-US" smtClean="0"/>
              <a:t>‹#›</a:t>
            </a:fld>
            <a:endParaRPr lang="en-US"/>
          </a:p>
        </p:txBody>
      </p:sp>
    </p:spTree>
    <p:extLst>
      <p:ext uri="{BB962C8B-B14F-4D97-AF65-F5344CB8AC3E}">
        <p14:creationId xmlns:p14="http://schemas.microsoft.com/office/powerpoint/2010/main" val="23968900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50E76A-FAF2-4A6E-A83D-83CD6FB7B52C}" type="datetimeFigureOut">
              <a:rPr lang="en-US" smtClean="0"/>
              <a:t>10/30/20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57BCBB-6C30-4328-AAD0-446EE83A25AA}" type="slidenum">
              <a:rPr lang="en-US" smtClean="0"/>
              <a:t>‹#›</a:t>
            </a:fld>
            <a:endParaRPr lang="en-US"/>
          </a:p>
        </p:txBody>
      </p:sp>
    </p:spTree>
    <p:extLst>
      <p:ext uri="{BB962C8B-B14F-4D97-AF65-F5344CB8AC3E}">
        <p14:creationId xmlns:p14="http://schemas.microsoft.com/office/powerpoint/2010/main" val="37103375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50E76A-FAF2-4A6E-A83D-83CD6FB7B52C}" type="datetimeFigureOut">
              <a:rPr lang="en-US" smtClean="0"/>
              <a:t>10/30/20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57BCBB-6C30-4328-AAD0-446EE83A25AA}" type="slidenum">
              <a:rPr lang="en-US" smtClean="0"/>
              <a:t>‹#›</a:t>
            </a:fld>
            <a:endParaRPr lang="en-US"/>
          </a:p>
        </p:txBody>
      </p:sp>
    </p:spTree>
    <p:extLst>
      <p:ext uri="{BB962C8B-B14F-4D97-AF65-F5344CB8AC3E}">
        <p14:creationId xmlns:p14="http://schemas.microsoft.com/office/powerpoint/2010/main" val="20412642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50E76A-FAF2-4A6E-A83D-83CD6FB7B52C}" type="datetimeFigureOut">
              <a:rPr lang="en-US" smtClean="0"/>
              <a:t>10/30/20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57BCBB-6C30-4328-AAD0-446EE83A25AA}" type="slidenum">
              <a:rPr lang="en-US" smtClean="0"/>
              <a:t>‹#›</a:t>
            </a:fld>
            <a:endParaRPr lang="en-US"/>
          </a:p>
        </p:txBody>
      </p:sp>
    </p:spTree>
    <p:extLst>
      <p:ext uri="{BB962C8B-B14F-4D97-AF65-F5344CB8AC3E}">
        <p14:creationId xmlns:p14="http://schemas.microsoft.com/office/powerpoint/2010/main" val="3838678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64A6E4-CFA0-4B2D-8F32-633E0859C1D1}" type="datetimeFigureOut">
              <a:rPr lang="en-US" smtClean="0"/>
              <a:t>10/30/20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E7623-BBEB-4428-BB2F-61EF81B76904}" type="slidenum">
              <a:rPr lang="en-US" smtClean="0"/>
              <a:t>‹#›</a:t>
            </a:fld>
            <a:endParaRPr lang="en-US"/>
          </a:p>
        </p:txBody>
      </p:sp>
    </p:spTree>
    <p:extLst>
      <p:ext uri="{BB962C8B-B14F-4D97-AF65-F5344CB8AC3E}">
        <p14:creationId xmlns:p14="http://schemas.microsoft.com/office/powerpoint/2010/main" val="35071220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50E76A-FAF2-4A6E-A83D-83CD6FB7B52C}" type="datetimeFigureOut">
              <a:rPr lang="en-US" smtClean="0"/>
              <a:t>10/30/20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7BCBB-6C30-4328-AAD0-446EE83A25AA}" type="slidenum">
              <a:rPr lang="en-US" smtClean="0"/>
              <a:t>‹#›</a:t>
            </a:fld>
            <a:endParaRPr lang="en-US"/>
          </a:p>
        </p:txBody>
      </p:sp>
    </p:spTree>
    <p:extLst>
      <p:ext uri="{BB962C8B-B14F-4D97-AF65-F5344CB8AC3E}">
        <p14:creationId xmlns:p14="http://schemas.microsoft.com/office/powerpoint/2010/main" val="28702232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50E76A-FAF2-4A6E-A83D-83CD6FB7B52C}" type="datetimeFigureOut">
              <a:rPr lang="en-US" smtClean="0"/>
              <a:t>10/30/20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7BCBB-6C30-4328-AAD0-446EE83A25AA}" type="slidenum">
              <a:rPr lang="en-US" smtClean="0"/>
              <a:t>‹#›</a:t>
            </a:fld>
            <a:endParaRPr lang="en-US"/>
          </a:p>
        </p:txBody>
      </p:sp>
    </p:spTree>
    <p:extLst>
      <p:ext uri="{BB962C8B-B14F-4D97-AF65-F5344CB8AC3E}">
        <p14:creationId xmlns:p14="http://schemas.microsoft.com/office/powerpoint/2010/main" val="7528408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50E76A-FAF2-4A6E-A83D-83CD6FB7B52C}" type="datetimeFigureOut">
              <a:rPr lang="en-US" smtClean="0"/>
              <a:t>10/30/20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7BCBB-6C30-4328-AAD0-446EE83A25AA}" type="slidenum">
              <a:rPr lang="en-US" smtClean="0"/>
              <a:t>‹#›</a:t>
            </a:fld>
            <a:endParaRPr lang="en-US"/>
          </a:p>
        </p:txBody>
      </p:sp>
    </p:spTree>
    <p:extLst>
      <p:ext uri="{BB962C8B-B14F-4D97-AF65-F5344CB8AC3E}">
        <p14:creationId xmlns:p14="http://schemas.microsoft.com/office/powerpoint/2010/main" val="32898405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50E76A-FAF2-4A6E-A83D-83CD6FB7B52C}" type="datetimeFigureOut">
              <a:rPr lang="en-US" smtClean="0"/>
              <a:t>10/30/20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7BCBB-6C30-4328-AAD0-446EE83A25AA}" type="slidenum">
              <a:rPr lang="en-US" smtClean="0"/>
              <a:t>‹#›</a:t>
            </a:fld>
            <a:endParaRPr lang="en-US"/>
          </a:p>
        </p:txBody>
      </p:sp>
    </p:spTree>
    <p:extLst>
      <p:ext uri="{BB962C8B-B14F-4D97-AF65-F5344CB8AC3E}">
        <p14:creationId xmlns:p14="http://schemas.microsoft.com/office/powerpoint/2010/main" val="31124106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91AB61E-2E6B-44C9-AA85-BEFCC1C9B2A8}" type="datetimeFigureOut">
              <a:rPr lang="en-US" smtClean="0"/>
              <a:t>10/30/20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64EB1-AA73-4F06-AC58-EA3ED7859B38}" type="slidenum">
              <a:rPr lang="en-US" smtClean="0"/>
              <a:t>‹#›</a:t>
            </a:fld>
            <a:endParaRPr lang="en-US"/>
          </a:p>
        </p:txBody>
      </p:sp>
    </p:spTree>
    <p:extLst>
      <p:ext uri="{BB962C8B-B14F-4D97-AF65-F5344CB8AC3E}">
        <p14:creationId xmlns:p14="http://schemas.microsoft.com/office/powerpoint/2010/main" val="37303595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1AB61E-2E6B-44C9-AA85-BEFCC1C9B2A8}" type="datetimeFigureOut">
              <a:rPr lang="en-US" smtClean="0"/>
              <a:t>10/30/20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64EB1-AA73-4F06-AC58-EA3ED7859B38}" type="slidenum">
              <a:rPr lang="en-US" smtClean="0"/>
              <a:t>‹#›</a:t>
            </a:fld>
            <a:endParaRPr lang="en-US"/>
          </a:p>
        </p:txBody>
      </p:sp>
    </p:spTree>
    <p:extLst>
      <p:ext uri="{BB962C8B-B14F-4D97-AF65-F5344CB8AC3E}">
        <p14:creationId xmlns:p14="http://schemas.microsoft.com/office/powerpoint/2010/main" val="28297205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1AB61E-2E6B-44C9-AA85-BEFCC1C9B2A8}" type="datetimeFigureOut">
              <a:rPr lang="en-US" smtClean="0"/>
              <a:t>10/30/20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64EB1-AA73-4F06-AC58-EA3ED7859B38}" type="slidenum">
              <a:rPr lang="en-US" smtClean="0"/>
              <a:t>‹#›</a:t>
            </a:fld>
            <a:endParaRPr lang="en-US"/>
          </a:p>
        </p:txBody>
      </p:sp>
    </p:spTree>
    <p:extLst>
      <p:ext uri="{BB962C8B-B14F-4D97-AF65-F5344CB8AC3E}">
        <p14:creationId xmlns:p14="http://schemas.microsoft.com/office/powerpoint/2010/main" val="42128440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1AB61E-2E6B-44C9-AA85-BEFCC1C9B2A8}" type="datetimeFigureOut">
              <a:rPr lang="en-US" smtClean="0"/>
              <a:t>10/30/20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64EB1-AA73-4F06-AC58-EA3ED7859B38}" type="slidenum">
              <a:rPr lang="en-US" smtClean="0"/>
              <a:t>‹#›</a:t>
            </a:fld>
            <a:endParaRPr lang="en-US"/>
          </a:p>
        </p:txBody>
      </p:sp>
    </p:spTree>
    <p:extLst>
      <p:ext uri="{BB962C8B-B14F-4D97-AF65-F5344CB8AC3E}">
        <p14:creationId xmlns:p14="http://schemas.microsoft.com/office/powerpoint/2010/main" val="8876353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1AB61E-2E6B-44C9-AA85-BEFCC1C9B2A8}" type="datetimeFigureOut">
              <a:rPr lang="en-US" smtClean="0"/>
              <a:t>10/30/20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064EB1-AA73-4F06-AC58-EA3ED7859B38}" type="slidenum">
              <a:rPr lang="en-US" smtClean="0"/>
              <a:t>‹#›</a:t>
            </a:fld>
            <a:endParaRPr lang="en-US"/>
          </a:p>
        </p:txBody>
      </p:sp>
    </p:spTree>
    <p:extLst>
      <p:ext uri="{BB962C8B-B14F-4D97-AF65-F5344CB8AC3E}">
        <p14:creationId xmlns:p14="http://schemas.microsoft.com/office/powerpoint/2010/main" val="32177289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1AB61E-2E6B-44C9-AA85-BEFCC1C9B2A8}" type="datetimeFigureOut">
              <a:rPr lang="en-US" smtClean="0"/>
              <a:t>10/30/20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064EB1-AA73-4F06-AC58-EA3ED7859B38}" type="slidenum">
              <a:rPr lang="en-US" smtClean="0"/>
              <a:t>‹#›</a:t>
            </a:fld>
            <a:endParaRPr lang="en-US"/>
          </a:p>
        </p:txBody>
      </p:sp>
    </p:spTree>
    <p:extLst>
      <p:ext uri="{BB962C8B-B14F-4D97-AF65-F5344CB8AC3E}">
        <p14:creationId xmlns:p14="http://schemas.microsoft.com/office/powerpoint/2010/main" val="2293518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64A6E4-CFA0-4B2D-8F32-633E0859C1D1}" type="datetimeFigureOut">
              <a:rPr lang="en-US" smtClean="0"/>
              <a:t>10/30/20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3E7623-BBEB-4428-BB2F-61EF81B76904}" type="slidenum">
              <a:rPr lang="en-US" smtClean="0"/>
              <a:t>‹#›</a:t>
            </a:fld>
            <a:endParaRPr lang="en-US"/>
          </a:p>
        </p:txBody>
      </p:sp>
    </p:spTree>
    <p:extLst>
      <p:ext uri="{BB962C8B-B14F-4D97-AF65-F5344CB8AC3E}">
        <p14:creationId xmlns:p14="http://schemas.microsoft.com/office/powerpoint/2010/main" val="9466723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1AB61E-2E6B-44C9-AA85-BEFCC1C9B2A8}" type="datetimeFigureOut">
              <a:rPr lang="en-US" smtClean="0"/>
              <a:t>10/30/20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064EB1-AA73-4F06-AC58-EA3ED7859B38}" type="slidenum">
              <a:rPr lang="en-US" smtClean="0"/>
              <a:t>‹#›</a:t>
            </a:fld>
            <a:endParaRPr lang="en-US"/>
          </a:p>
        </p:txBody>
      </p:sp>
    </p:spTree>
    <p:extLst>
      <p:ext uri="{BB962C8B-B14F-4D97-AF65-F5344CB8AC3E}">
        <p14:creationId xmlns:p14="http://schemas.microsoft.com/office/powerpoint/2010/main" val="30943821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1AB61E-2E6B-44C9-AA85-BEFCC1C9B2A8}" type="datetimeFigureOut">
              <a:rPr lang="en-US" smtClean="0"/>
              <a:t>10/30/20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64EB1-AA73-4F06-AC58-EA3ED7859B38}" type="slidenum">
              <a:rPr lang="en-US" smtClean="0"/>
              <a:t>‹#›</a:t>
            </a:fld>
            <a:endParaRPr lang="en-US"/>
          </a:p>
        </p:txBody>
      </p:sp>
    </p:spTree>
    <p:extLst>
      <p:ext uri="{BB962C8B-B14F-4D97-AF65-F5344CB8AC3E}">
        <p14:creationId xmlns:p14="http://schemas.microsoft.com/office/powerpoint/2010/main" val="3900184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1AB61E-2E6B-44C9-AA85-BEFCC1C9B2A8}" type="datetimeFigureOut">
              <a:rPr lang="en-US" smtClean="0"/>
              <a:t>10/30/20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64EB1-AA73-4F06-AC58-EA3ED7859B38}" type="slidenum">
              <a:rPr lang="en-US" smtClean="0"/>
              <a:t>‹#›</a:t>
            </a:fld>
            <a:endParaRPr lang="en-US"/>
          </a:p>
        </p:txBody>
      </p:sp>
    </p:spTree>
    <p:extLst>
      <p:ext uri="{BB962C8B-B14F-4D97-AF65-F5344CB8AC3E}">
        <p14:creationId xmlns:p14="http://schemas.microsoft.com/office/powerpoint/2010/main" val="1582418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1AB61E-2E6B-44C9-AA85-BEFCC1C9B2A8}" type="datetimeFigureOut">
              <a:rPr lang="en-US" smtClean="0"/>
              <a:t>10/30/20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64EB1-AA73-4F06-AC58-EA3ED7859B38}" type="slidenum">
              <a:rPr lang="en-US" smtClean="0"/>
              <a:t>‹#›</a:t>
            </a:fld>
            <a:endParaRPr lang="en-US"/>
          </a:p>
        </p:txBody>
      </p:sp>
    </p:spTree>
    <p:extLst>
      <p:ext uri="{BB962C8B-B14F-4D97-AF65-F5344CB8AC3E}">
        <p14:creationId xmlns:p14="http://schemas.microsoft.com/office/powerpoint/2010/main" val="28134287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1AB61E-2E6B-44C9-AA85-BEFCC1C9B2A8}" type="datetimeFigureOut">
              <a:rPr lang="en-US" smtClean="0"/>
              <a:t>10/30/20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64EB1-AA73-4F06-AC58-EA3ED7859B38}" type="slidenum">
              <a:rPr lang="en-US" smtClean="0"/>
              <a:t>‹#›</a:t>
            </a:fld>
            <a:endParaRPr lang="en-US"/>
          </a:p>
        </p:txBody>
      </p:sp>
    </p:spTree>
    <p:extLst>
      <p:ext uri="{BB962C8B-B14F-4D97-AF65-F5344CB8AC3E}">
        <p14:creationId xmlns:p14="http://schemas.microsoft.com/office/powerpoint/2010/main" val="14729302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7" name="Title 6"/>
          <p:cNvSpPr>
            <a:spLocks noGrp="1"/>
          </p:cNvSpPr>
          <p:nvPr>
            <p:ph type="title"/>
          </p:nvPr>
        </p:nvSpPr>
        <p:spPr/>
        <p:txBody>
          <a:bodyPr/>
          <a:lstStyle/>
          <a:p>
            <a:r>
              <a:rPr lang="en-US"/>
              <a:t>Click to edit Master title style</a:t>
            </a:r>
          </a:p>
        </p:txBody>
      </p:sp>
      <p:sp>
        <p:nvSpPr>
          <p:cNvPr id="8" name="Date Placeholder 7"/>
          <p:cNvSpPr>
            <a:spLocks noGrp="1"/>
          </p:cNvSpPr>
          <p:nvPr>
            <p:ph type="dt" sz="half" idx="10"/>
          </p:nvPr>
        </p:nvSpPr>
        <p:spPr/>
        <p:txBody>
          <a:bodyPr/>
          <a:lstStyle/>
          <a:p>
            <a:pPr>
              <a:defRPr/>
            </a:pPr>
            <a:fld id="{F71C724E-0CD6-4A6B-8C57-288A3EF60ED1}" type="datetime1">
              <a:rPr lang="en-US" smtClean="0"/>
              <a:t>10/30/20</a:t>
            </a:fld>
            <a:endParaRPr lang="en-US" dirty="0"/>
          </a:p>
        </p:txBody>
      </p:sp>
      <p:sp>
        <p:nvSpPr>
          <p:cNvPr id="9" name="Footer Placeholder 8"/>
          <p:cNvSpPr>
            <a:spLocks noGrp="1"/>
          </p:cNvSpPr>
          <p:nvPr>
            <p:ph type="ftr" sz="quarter" idx="11"/>
          </p:nvPr>
        </p:nvSpPr>
        <p:spPr/>
        <p:txBody>
          <a:bodyPr/>
          <a:lstStyle/>
          <a:p>
            <a:pPr>
              <a:defRPr/>
            </a:pPr>
            <a:endParaRPr lang="en-US" dirty="0"/>
          </a:p>
        </p:txBody>
      </p:sp>
      <p:sp>
        <p:nvSpPr>
          <p:cNvPr id="10" name="Slide Number Placeholder 9"/>
          <p:cNvSpPr>
            <a:spLocks noGrp="1"/>
          </p:cNvSpPr>
          <p:nvPr>
            <p:ph type="sldNum" sz="quarter" idx="12"/>
          </p:nvPr>
        </p:nvSpPr>
        <p:spPr/>
        <p:txBody>
          <a:bodyPr/>
          <a:lstStyle/>
          <a:p>
            <a:pPr>
              <a:defRPr/>
            </a:pPr>
            <a:endParaRPr lang="en-US" dirty="0"/>
          </a:p>
        </p:txBody>
      </p:sp>
    </p:spTree>
    <p:extLst>
      <p:ext uri="{BB962C8B-B14F-4D97-AF65-F5344CB8AC3E}">
        <p14:creationId xmlns:p14="http://schemas.microsoft.com/office/powerpoint/2010/main" val="37688870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7D3CBAA-C5B8-4701-89BE-84AC466D0F90}" type="datetime1">
              <a:rPr lang="en-US" smtClean="0"/>
              <a:t>10/30/20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6612001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C9F756B-2F13-48E4-B4E6-42DCBFF59FFC}" type="datetime1">
              <a:rPr lang="en-US" smtClean="0"/>
              <a:t>10/30/20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B7BD12-8101-4FF6-BCC9-28E8C7D87FF9}" type="slidenum">
              <a:rPr lang="en-US"/>
              <a:pPr>
                <a:defRPr/>
              </a:pPr>
              <a:t>‹#›</a:t>
            </a:fld>
            <a:endParaRPr lang="en-US" dirty="0"/>
          </a:p>
        </p:txBody>
      </p:sp>
    </p:spTree>
    <p:extLst>
      <p:ext uri="{BB962C8B-B14F-4D97-AF65-F5344CB8AC3E}">
        <p14:creationId xmlns:p14="http://schemas.microsoft.com/office/powerpoint/2010/main" val="13088907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DE16C8E-1FCA-4AD6-82CE-862F5733110B}" type="datetime1">
              <a:rPr lang="en-US" smtClean="0"/>
              <a:t>10/30/20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5857755-3970-4EA0-83E4-B07F5F4BEB8B}" type="slidenum">
              <a:rPr lang="en-US"/>
              <a:pPr>
                <a:defRPr/>
              </a:pPr>
              <a:t>‹#›</a:t>
            </a:fld>
            <a:endParaRPr lang="en-US" dirty="0"/>
          </a:p>
        </p:txBody>
      </p:sp>
    </p:spTree>
    <p:extLst>
      <p:ext uri="{BB962C8B-B14F-4D97-AF65-F5344CB8AC3E}">
        <p14:creationId xmlns:p14="http://schemas.microsoft.com/office/powerpoint/2010/main" val="12453885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774C2E5-E230-4B55-B06F-79E8F425876F}" type="datetime1">
              <a:rPr lang="en-US" smtClean="0"/>
              <a:t>10/30/20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E657BEB-ABE4-4C8D-BCA8-504FC11FC237}" type="slidenum">
              <a:rPr lang="en-US"/>
              <a:pPr>
                <a:defRPr/>
              </a:pPr>
              <a:t>‹#›</a:t>
            </a:fld>
            <a:endParaRPr lang="en-US" dirty="0"/>
          </a:p>
        </p:txBody>
      </p:sp>
    </p:spTree>
    <p:extLst>
      <p:ext uri="{BB962C8B-B14F-4D97-AF65-F5344CB8AC3E}">
        <p14:creationId xmlns:p14="http://schemas.microsoft.com/office/powerpoint/2010/main" val="1158828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64A6E4-CFA0-4B2D-8F32-633E0859C1D1}" type="datetimeFigureOut">
              <a:rPr lang="en-US" smtClean="0"/>
              <a:t>10/30/20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3E7623-BBEB-4428-BB2F-61EF81B76904}" type="slidenum">
              <a:rPr lang="en-US" smtClean="0"/>
              <a:t>‹#›</a:t>
            </a:fld>
            <a:endParaRPr lang="en-US"/>
          </a:p>
        </p:txBody>
      </p:sp>
    </p:spTree>
    <p:extLst>
      <p:ext uri="{BB962C8B-B14F-4D97-AF65-F5344CB8AC3E}">
        <p14:creationId xmlns:p14="http://schemas.microsoft.com/office/powerpoint/2010/main" val="13163634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58EBC52-FF9A-4F02-920B-C51DA55D8CBF}" type="datetime1">
              <a:rPr lang="en-US" smtClean="0"/>
              <a:t>10/30/20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2299BD2-A646-46A2-9ACD-691196FB7378}" type="slidenum">
              <a:rPr lang="en-US"/>
              <a:pPr>
                <a:defRPr/>
              </a:pPr>
              <a:t>‹#›</a:t>
            </a:fld>
            <a:endParaRPr lang="en-US" dirty="0"/>
          </a:p>
        </p:txBody>
      </p:sp>
    </p:spTree>
    <p:extLst>
      <p:ext uri="{BB962C8B-B14F-4D97-AF65-F5344CB8AC3E}">
        <p14:creationId xmlns:p14="http://schemas.microsoft.com/office/powerpoint/2010/main" val="33192752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FD787C5-F9F7-4F4B-ACA7-ECB85179BA94}" type="datetime1">
              <a:rPr lang="en-US" smtClean="0"/>
              <a:t>10/30/20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7DC2309-0854-4E00-9745-730F40AA6665}" type="slidenum">
              <a:rPr lang="en-US"/>
              <a:pPr>
                <a:defRPr/>
              </a:pPr>
              <a:t>‹#›</a:t>
            </a:fld>
            <a:endParaRPr lang="en-US" dirty="0"/>
          </a:p>
        </p:txBody>
      </p:sp>
    </p:spTree>
    <p:extLst>
      <p:ext uri="{BB962C8B-B14F-4D97-AF65-F5344CB8AC3E}">
        <p14:creationId xmlns:p14="http://schemas.microsoft.com/office/powerpoint/2010/main" val="13516135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9988704-B722-40E5-A5A8-53A08ECAC55A}" type="datetime1">
              <a:rPr lang="en-US" smtClean="0"/>
              <a:t>10/30/20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BA8244F-335E-4694-97D3-89552C094922}" type="slidenum">
              <a:rPr lang="en-US"/>
              <a:pPr>
                <a:defRPr/>
              </a:pPr>
              <a:t>‹#›</a:t>
            </a:fld>
            <a:endParaRPr lang="en-US" dirty="0"/>
          </a:p>
        </p:txBody>
      </p:sp>
    </p:spTree>
    <p:extLst>
      <p:ext uri="{BB962C8B-B14F-4D97-AF65-F5344CB8AC3E}">
        <p14:creationId xmlns:p14="http://schemas.microsoft.com/office/powerpoint/2010/main" val="5984429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BD2E08F-C972-48A6-85D1-2AF963845CDE}" type="datetime1">
              <a:rPr lang="en-US" smtClean="0"/>
              <a:t>10/30/20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316A61D-8618-458F-A456-3A2FCDC19A44}" type="slidenum">
              <a:rPr lang="en-US"/>
              <a:pPr>
                <a:defRPr/>
              </a:pPr>
              <a:t>‹#›</a:t>
            </a:fld>
            <a:endParaRPr lang="en-US" dirty="0"/>
          </a:p>
        </p:txBody>
      </p:sp>
    </p:spTree>
    <p:extLst>
      <p:ext uri="{BB962C8B-B14F-4D97-AF65-F5344CB8AC3E}">
        <p14:creationId xmlns:p14="http://schemas.microsoft.com/office/powerpoint/2010/main" val="25716604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B381101-7F28-40AC-B724-EBE52D798D14}" type="datetime1">
              <a:rPr lang="en-US" smtClean="0"/>
              <a:t>10/30/20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CF84E19-BDB4-4B2E-A294-12BEF7322455}" type="slidenum">
              <a:rPr lang="en-US"/>
              <a:pPr>
                <a:defRPr/>
              </a:pPr>
              <a:t>‹#›</a:t>
            </a:fld>
            <a:endParaRPr lang="en-US" dirty="0"/>
          </a:p>
        </p:txBody>
      </p:sp>
    </p:spTree>
    <p:extLst>
      <p:ext uri="{BB962C8B-B14F-4D97-AF65-F5344CB8AC3E}">
        <p14:creationId xmlns:p14="http://schemas.microsoft.com/office/powerpoint/2010/main" val="33194346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7AE3D4D-FCE1-44BC-9A67-F2D1AA383F8A}" type="datetime1">
              <a:rPr lang="en-US" smtClean="0"/>
              <a:t>10/30/20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7F62D37-1C08-4CF4-A2BA-6677F6B78539}" type="slidenum">
              <a:rPr lang="en-US"/>
              <a:pPr>
                <a:defRPr/>
              </a:pPr>
              <a:t>‹#›</a:t>
            </a:fld>
            <a:endParaRPr lang="en-US" dirty="0"/>
          </a:p>
        </p:txBody>
      </p:sp>
    </p:spTree>
    <p:extLst>
      <p:ext uri="{BB962C8B-B14F-4D97-AF65-F5344CB8AC3E}">
        <p14:creationId xmlns:p14="http://schemas.microsoft.com/office/powerpoint/2010/main" val="12030790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0BACD98-77ED-4B5F-BB6F-A1507560C58F}" type="datetime1">
              <a:rPr lang="en-US" smtClean="0"/>
              <a:t>10/30/20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5DE8E92-E59F-4C7A-928F-313A1B0BC6CD}" type="slidenum">
              <a:rPr lang="en-US"/>
              <a:pPr>
                <a:defRPr/>
              </a:pPr>
              <a:t>‹#›</a:t>
            </a:fld>
            <a:endParaRPr lang="en-US" dirty="0"/>
          </a:p>
        </p:txBody>
      </p:sp>
    </p:spTree>
    <p:extLst>
      <p:ext uri="{BB962C8B-B14F-4D97-AF65-F5344CB8AC3E}">
        <p14:creationId xmlns:p14="http://schemas.microsoft.com/office/powerpoint/2010/main" val="26395614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05933"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271A18FB-A5E7-441C-B2A7-95FD6CCB8B28}" type="datetime1">
              <a:rPr lang="en-US" smtClean="0"/>
              <a:t>10/30/20</a:t>
            </a:fld>
            <a:endParaRPr lang="en-US" dirty="0"/>
          </a:p>
        </p:txBody>
      </p:sp>
      <p:sp>
        <p:nvSpPr>
          <p:cNvPr id="5" name="Footer Placeholder 4"/>
          <p:cNvSpPr>
            <a:spLocks noGrp="1"/>
          </p:cNvSpPr>
          <p:nvPr>
            <p:ph type="ftr" sz="quarter" idx="11"/>
          </p:nvPr>
        </p:nvSpPr>
        <p:spPr/>
        <p:txBody>
          <a:bodyPr/>
          <a:lstStyle>
            <a:lvl1pPr algn="ctr">
              <a:defRPr/>
            </a:lvl1pPr>
          </a:lstStyle>
          <a:p>
            <a:pPr>
              <a:defRPr/>
            </a:pPr>
            <a:endParaRPr lang="en-US" dirty="0"/>
          </a:p>
        </p:txBody>
      </p:sp>
      <p:sp>
        <p:nvSpPr>
          <p:cNvPr id="6" name="Slide Number Placeholder 5"/>
          <p:cNvSpPr>
            <a:spLocks noGrp="1"/>
          </p:cNvSpPr>
          <p:nvPr>
            <p:ph type="sldNum" sz="quarter" idx="12"/>
          </p:nvPr>
        </p:nvSpPr>
        <p:spPr>
          <a:xfrm>
            <a:off x="4792133" y="6356350"/>
            <a:ext cx="2743200" cy="365125"/>
          </a:xfrm>
        </p:spPr>
        <p:txBody>
          <a:bodyPr/>
          <a:lstStyle>
            <a:lvl1pPr algn="ctr">
              <a:defRPr/>
            </a:lvl1pPr>
          </a:lstStyle>
          <a:p>
            <a:pPr>
              <a:defRPr/>
            </a:pPr>
            <a:fld id="{DEA69283-C907-444C-A676-2C1B9D2FCFBB}" type="slidenum">
              <a:rPr lang="en-US" smtClean="0"/>
              <a:pPr>
                <a:defRPr/>
              </a:pPr>
              <a:t>‹#›</a:t>
            </a:fld>
            <a:endParaRPr lang="en-US" dirty="0"/>
          </a:p>
        </p:txBody>
      </p:sp>
    </p:spTree>
    <p:extLst>
      <p:ext uri="{BB962C8B-B14F-4D97-AF65-F5344CB8AC3E}">
        <p14:creationId xmlns:p14="http://schemas.microsoft.com/office/powerpoint/2010/main" val="12878367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6960679-39C3-4DED-A8FE-2382BA1127CC}" type="datetime1">
              <a:rPr lang="en-US" smtClean="0"/>
              <a:t>10/30/20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86D8614-CE8D-48A2-A6CD-51B16F988675}" type="slidenum">
              <a:rPr lang="en-US"/>
              <a:pPr>
                <a:defRPr/>
              </a:pPr>
              <a:t>‹#›</a:t>
            </a:fld>
            <a:endParaRPr lang="en-US" dirty="0"/>
          </a:p>
        </p:txBody>
      </p:sp>
    </p:spTree>
    <p:extLst>
      <p:ext uri="{BB962C8B-B14F-4D97-AF65-F5344CB8AC3E}">
        <p14:creationId xmlns:p14="http://schemas.microsoft.com/office/powerpoint/2010/main" val="29257556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BE5D275-CE01-4DC2-82BD-F06D0E578FCD}" type="datetime1">
              <a:rPr lang="en-US" smtClean="0"/>
              <a:t>10/30/20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143552F-2ABE-4244-ACDB-71B78461A38C}" type="slidenum">
              <a:rPr lang="en-US"/>
              <a:pPr>
                <a:defRPr/>
              </a:pPr>
              <a:t>‹#›</a:t>
            </a:fld>
            <a:endParaRPr lang="en-US" dirty="0"/>
          </a:p>
        </p:txBody>
      </p:sp>
    </p:spTree>
    <p:extLst>
      <p:ext uri="{BB962C8B-B14F-4D97-AF65-F5344CB8AC3E}">
        <p14:creationId xmlns:p14="http://schemas.microsoft.com/office/powerpoint/2010/main" val="2334373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64A6E4-CFA0-4B2D-8F32-633E0859C1D1}" type="datetimeFigureOut">
              <a:rPr lang="en-US" smtClean="0"/>
              <a:t>10/30/20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3E7623-BBEB-4428-BB2F-61EF81B76904}" type="slidenum">
              <a:rPr lang="en-US" smtClean="0"/>
              <a:t>‹#›</a:t>
            </a:fld>
            <a:endParaRPr lang="en-US"/>
          </a:p>
        </p:txBody>
      </p:sp>
    </p:spTree>
    <p:extLst>
      <p:ext uri="{BB962C8B-B14F-4D97-AF65-F5344CB8AC3E}">
        <p14:creationId xmlns:p14="http://schemas.microsoft.com/office/powerpoint/2010/main" val="21476461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F7F7377-26B9-4B43-9621-A6F226A61E57}" type="datetime1">
              <a:rPr lang="en-US" smtClean="0"/>
              <a:t>10/30/20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EA645E2-150D-4E4E-9CBF-26D6957347B8}" type="slidenum">
              <a:rPr lang="en-US"/>
              <a:pPr>
                <a:defRPr/>
              </a:pPr>
              <a:t>‹#›</a:t>
            </a:fld>
            <a:endParaRPr lang="en-US" dirty="0"/>
          </a:p>
        </p:txBody>
      </p:sp>
    </p:spTree>
    <p:extLst>
      <p:ext uri="{BB962C8B-B14F-4D97-AF65-F5344CB8AC3E}">
        <p14:creationId xmlns:p14="http://schemas.microsoft.com/office/powerpoint/2010/main" val="21937831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A078134-391D-48EB-887C-0FF30152692A}" type="datetime1">
              <a:rPr lang="en-US" smtClean="0"/>
              <a:t>10/30/20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05A8823-25F5-4495-A4D8-BC3BCEDEA313}" type="slidenum">
              <a:rPr lang="en-US"/>
              <a:pPr>
                <a:defRPr/>
              </a:pPr>
              <a:t>‹#›</a:t>
            </a:fld>
            <a:endParaRPr lang="en-US" dirty="0"/>
          </a:p>
        </p:txBody>
      </p:sp>
    </p:spTree>
    <p:extLst>
      <p:ext uri="{BB962C8B-B14F-4D97-AF65-F5344CB8AC3E}">
        <p14:creationId xmlns:p14="http://schemas.microsoft.com/office/powerpoint/2010/main" val="22961161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58E15DD-A5AB-4631-8DA0-E87EDBE361DE}" type="datetime1">
              <a:rPr lang="en-US" smtClean="0"/>
              <a:t>10/30/20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248FF84-84C3-4A29-AC91-0393DDFFA116}" type="slidenum">
              <a:rPr lang="en-US"/>
              <a:pPr>
                <a:defRPr/>
              </a:pPr>
              <a:t>‹#›</a:t>
            </a:fld>
            <a:endParaRPr lang="en-US" dirty="0"/>
          </a:p>
        </p:txBody>
      </p:sp>
    </p:spTree>
    <p:extLst>
      <p:ext uri="{BB962C8B-B14F-4D97-AF65-F5344CB8AC3E}">
        <p14:creationId xmlns:p14="http://schemas.microsoft.com/office/powerpoint/2010/main" val="16563266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1702320-BAFC-4C33-A5E2-2AFB05F18F1E}" type="datetime1">
              <a:rPr lang="en-US" smtClean="0"/>
              <a:t>10/30/20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89E58DA-E42E-4934-AD38-3BAD20BB14C3}" type="slidenum">
              <a:rPr lang="en-US"/>
              <a:pPr>
                <a:defRPr/>
              </a:pPr>
              <a:t>‹#›</a:t>
            </a:fld>
            <a:endParaRPr lang="en-US" dirty="0"/>
          </a:p>
        </p:txBody>
      </p:sp>
    </p:spTree>
    <p:extLst>
      <p:ext uri="{BB962C8B-B14F-4D97-AF65-F5344CB8AC3E}">
        <p14:creationId xmlns:p14="http://schemas.microsoft.com/office/powerpoint/2010/main" val="38191028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5CF7BBD-B109-41CB-BC7A-FE8F8239A252}" type="datetime1">
              <a:rPr lang="en-US" smtClean="0"/>
              <a:t>10/30/20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F4C9A92-0214-4E53-8977-9667F54EAA21}" type="slidenum">
              <a:rPr lang="en-US"/>
              <a:pPr>
                <a:defRPr/>
              </a:pPr>
              <a:t>‹#›</a:t>
            </a:fld>
            <a:endParaRPr lang="en-US" dirty="0"/>
          </a:p>
        </p:txBody>
      </p:sp>
    </p:spTree>
    <p:extLst>
      <p:ext uri="{BB962C8B-B14F-4D97-AF65-F5344CB8AC3E}">
        <p14:creationId xmlns:p14="http://schemas.microsoft.com/office/powerpoint/2010/main" val="6511978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A40393C-4E4D-435F-93F5-094C7DE85240}" type="datetime1">
              <a:rPr lang="en-US" smtClean="0"/>
              <a:t>10/30/20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C0D151C-A470-4AB7-9AB0-ED2D1E71C79D}" type="slidenum">
              <a:rPr lang="en-US"/>
              <a:pPr>
                <a:defRPr/>
              </a:pPr>
              <a:t>‹#›</a:t>
            </a:fld>
            <a:endParaRPr lang="en-US" dirty="0"/>
          </a:p>
        </p:txBody>
      </p:sp>
    </p:spTree>
    <p:extLst>
      <p:ext uri="{BB962C8B-B14F-4D97-AF65-F5344CB8AC3E}">
        <p14:creationId xmlns:p14="http://schemas.microsoft.com/office/powerpoint/2010/main" val="25712147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12583C8-AECD-4573-84EF-7CD8148A8291}" type="datetime1">
              <a:rPr lang="en-US" smtClean="0"/>
              <a:t>10/30/20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EEBDECC-6A53-4ACD-BC83-FCF9A66BDBEA}" type="slidenum">
              <a:rPr lang="en-US"/>
              <a:pPr>
                <a:defRPr/>
              </a:pPr>
              <a:t>‹#›</a:t>
            </a:fld>
            <a:endParaRPr lang="en-US" dirty="0"/>
          </a:p>
        </p:txBody>
      </p:sp>
    </p:spTree>
    <p:extLst>
      <p:ext uri="{BB962C8B-B14F-4D97-AF65-F5344CB8AC3E}">
        <p14:creationId xmlns:p14="http://schemas.microsoft.com/office/powerpoint/2010/main" val="16191786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590800"/>
            <a:ext cx="10972800" cy="1143000"/>
          </a:xfrm>
          <a:prstGeom prst="rect">
            <a:avLst/>
          </a:prstGeom>
        </p:spPr>
        <p:txBody>
          <a:bodyPr/>
          <a:lstStyle>
            <a:lvl1pPr>
              <a:defRPr sz="3300" baseline="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0353926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ctr"/>
          <a:lstStyle>
            <a:lvl1pPr algn="l">
              <a:defRPr sz="6000" b="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682625"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E7623-BBEB-4428-BB2F-61EF81B76904}" type="slidenum">
              <a:rPr lang="en-US" smtClean="0"/>
              <a:t>‹#›</a:t>
            </a:fld>
            <a:endParaRPr lang="en-US"/>
          </a:p>
        </p:txBody>
      </p:sp>
      <p:sp>
        <p:nvSpPr>
          <p:cNvPr id="7" name="Pentagon 14"/>
          <p:cNvSpPr/>
          <p:nvPr userDrawn="1"/>
        </p:nvSpPr>
        <p:spPr>
          <a:xfrm rot="5400000">
            <a:off x="538544" y="2107819"/>
            <a:ext cx="2387600" cy="416688"/>
          </a:xfrm>
          <a:custGeom>
            <a:avLst/>
            <a:gdLst>
              <a:gd name="connsiteX0" fmla="*/ 0 w 1556270"/>
              <a:gd name="connsiteY0" fmla="*/ 0 h 416688"/>
              <a:gd name="connsiteX1" fmla="*/ 1347926 w 1556270"/>
              <a:gd name="connsiteY1" fmla="*/ 0 h 416688"/>
              <a:gd name="connsiteX2" fmla="*/ 1556270 w 1556270"/>
              <a:gd name="connsiteY2" fmla="*/ 208344 h 416688"/>
              <a:gd name="connsiteX3" fmla="*/ 1347926 w 1556270"/>
              <a:gd name="connsiteY3" fmla="*/ 416688 h 416688"/>
              <a:gd name="connsiteX4" fmla="*/ 0 w 1556270"/>
              <a:gd name="connsiteY4" fmla="*/ 416688 h 416688"/>
              <a:gd name="connsiteX5" fmla="*/ 0 w 1556270"/>
              <a:gd name="connsiteY5" fmla="*/ 0 h 416688"/>
              <a:gd name="connsiteX0" fmla="*/ 0 w 1347926"/>
              <a:gd name="connsiteY0" fmla="*/ 0 h 416688"/>
              <a:gd name="connsiteX1" fmla="*/ 1347926 w 1347926"/>
              <a:gd name="connsiteY1" fmla="*/ 0 h 416688"/>
              <a:gd name="connsiteX2" fmla="*/ 1251470 w 1347926"/>
              <a:gd name="connsiteY2" fmla="*/ 203582 h 416688"/>
              <a:gd name="connsiteX3" fmla="*/ 1347926 w 1347926"/>
              <a:gd name="connsiteY3" fmla="*/ 416688 h 416688"/>
              <a:gd name="connsiteX4" fmla="*/ 0 w 1347926"/>
              <a:gd name="connsiteY4" fmla="*/ 416688 h 416688"/>
              <a:gd name="connsiteX5" fmla="*/ 0 w 1347926"/>
              <a:gd name="connsiteY5" fmla="*/ 0 h 4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926" h="416688">
                <a:moveTo>
                  <a:pt x="0" y="0"/>
                </a:moveTo>
                <a:lnTo>
                  <a:pt x="1347926" y="0"/>
                </a:lnTo>
                <a:lnTo>
                  <a:pt x="1251470" y="203582"/>
                </a:lnTo>
                <a:lnTo>
                  <a:pt x="1347926" y="416688"/>
                </a:lnTo>
                <a:lnTo>
                  <a:pt x="0" y="416688"/>
                </a:lnTo>
                <a:lnTo>
                  <a:pt x="0" y="0"/>
                </a:lnTo>
                <a:close/>
              </a:path>
            </a:pathLst>
          </a:custGeom>
          <a:gradFill flip="none" rotWithShape="0">
            <a:gsLst>
              <a:gs pos="57000">
                <a:srgbClr val="EE9D18"/>
              </a:gs>
              <a:gs pos="0">
                <a:srgbClr val="FCB315"/>
              </a:gs>
              <a:gs pos="100000">
                <a:srgbClr val="E0861A"/>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99743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
                <a:srgbClr val="FCB315"/>
              </a:buClr>
              <a:buSzTx/>
              <a:buFont typeface="Arial" panose="020B0604020202020204" pitchFamily="34" charset="0"/>
              <a:buChar char="•"/>
              <a:tabLst/>
              <a:defRPr/>
            </a:lvl1pPr>
            <a:lvl2pPr marL="685800" marR="0" indent="-228600" algn="l" defTabSz="914400" rtl="0" eaLnBrk="1" fontAlgn="auto" latinLnBrk="0" hangingPunct="1">
              <a:lnSpc>
                <a:spcPct val="90000"/>
              </a:lnSpc>
              <a:spcBef>
                <a:spcPts val="500"/>
              </a:spcBef>
              <a:spcAft>
                <a:spcPts val="0"/>
              </a:spcAft>
              <a:buClrTx/>
              <a:buSzTx/>
              <a:buFont typeface="Univers LT Std 55" panose="020B0603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Univers LT Std 55" panose="020B0603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lvl5pPr>
          </a:lstStyle>
          <a:p>
            <a:pPr marL="228600" marR="0" lvl="0" indent="-228600" algn="l" defTabSz="914400" rtl="0" eaLnBrk="1" fontAlgn="auto" latinLnBrk="0" hangingPunct="1">
              <a:lnSpc>
                <a:spcPct val="90000"/>
              </a:lnSpc>
              <a:spcBef>
                <a:spcPts val="1000"/>
              </a:spcBef>
              <a:spcAft>
                <a:spcPts val="0"/>
              </a:spcAft>
              <a:buClr>
                <a:srgbClr val="FCB315"/>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72BC"/>
                </a:solidFill>
                <a:effectLst/>
                <a:uLnTx/>
                <a:uFillTx/>
                <a:latin typeface="Univers LT Std 55" panose="020B0603020202020204" pitchFamily="34" charset="0"/>
                <a:ea typeface="+mn-ea"/>
                <a:cs typeface="+mn-cs"/>
              </a:rPr>
              <a:t>Click to edit Master text styles</a:t>
            </a:r>
          </a:p>
          <a:p>
            <a:pPr marL="685800" marR="0" lvl="1" indent="-228600" algn="l" defTabSz="914400" rtl="0" eaLnBrk="1" fontAlgn="auto" latinLnBrk="0" hangingPunct="1">
              <a:lnSpc>
                <a:spcPct val="90000"/>
              </a:lnSpc>
              <a:spcBef>
                <a:spcPts val="500"/>
              </a:spcBef>
              <a:spcAft>
                <a:spcPts val="0"/>
              </a:spcAft>
              <a:buClrTx/>
              <a:buSzTx/>
              <a:buFont typeface="Univers LT Std 55" panose="020B0603020202020204" pitchFamily="34" charset="0"/>
              <a:buChar char="–"/>
              <a:tabLst/>
              <a:defRPr/>
            </a:pPr>
            <a:r>
              <a:rPr kumimoji="0" lang="en-US" sz="2400" b="0" i="0" u="none" strike="noStrike" kern="1200" cap="none" spc="0" normalizeH="0" baseline="0" noProof="0" dirty="0">
                <a:ln>
                  <a:noFill/>
                </a:ln>
                <a:solidFill>
                  <a:srgbClr val="001C59"/>
                </a:solidFill>
                <a:effectLst/>
                <a:uLnTx/>
                <a:uFillTx/>
                <a:latin typeface="Univers LT Std 55" panose="020B0603020202020204" pitchFamily="34" charset="0"/>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5093"/>
                </a:solidFill>
                <a:effectLst/>
                <a:uLnTx/>
                <a:uFillTx/>
                <a:latin typeface="Univers LT Std 55" panose="020B0603020202020204" pitchFamily="34" charset="0"/>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Univers LT Std 55" panose="020B0603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Univers LT Std 55" panose="020B0603020202020204" pitchFamily="34" charset="0"/>
                <a:ea typeface="+mn-ea"/>
                <a:cs typeface="+mn-cs"/>
              </a:rPr>
              <a:t>Fourth level</a:t>
            </a:r>
          </a:p>
          <a:p>
            <a:pPr marL="2057400" marR="0" lvl="4"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Univers LT Std 55" panose="020B0603020202020204" pitchFamily="34" charset="0"/>
                <a:ea typeface="+mn-ea"/>
                <a:cs typeface="+mn-cs"/>
              </a:rPr>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E7623-BBEB-4428-BB2F-61EF81B76904}" type="slidenum">
              <a:rPr lang="en-US" smtClean="0"/>
              <a:t>‹#›</a:t>
            </a:fld>
            <a:endParaRPr lang="en-US"/>
          </a:p>
        </p:txBody>
      </p:sp>
      <p:sp>
        <p:nvSpPr>
          <p:cNvPr id="7" name="Pentagon 14"/>
          <p:cNvSpPr/>
          <p:nvPr userDrawn="1"/>
        </p:nvSpPr>
        <p:spPr>
          <a:xfrm rot="5400000">
            <a:off x="372581" y="830746"/>
            <a:ext cx="1347926" cy="416688"/>
          </a:xfrm>
          <a:custGeom>
            <a:avLst/>
            <a:gdLst>
              <a:gd name="connsiteX0" fmla="*/ 0 w 1556270"/>
              <a:gd name="connsiteY0" fmla="*/ 0 h 416688"/>
              <a:gd name="connsiteX1" fmla="*/ 1347926 w 1556270"/>
              <a:gd name="connsiteY1" fmla="*/ 0 h 416688"/>
              <a:gd name="connsiteX2" fmla="*/ 1556270 w 1556270"/>
              <a:gd name="connsiteY2" fmla="*/ 208344 h 416688"/>
              <a:gd name="connsiteX3" fmla="*/ 1347926 w 1556270"/>
              <a:gd name="connsiteY3" fmla="*/ 416688 h 416688"/>
              <a:gd name="connsiteX4" fmla="*/ 0 w 1556270"/>
              <a:gd name="connsiteY4" fmla="*/ 416688 h 416688"/>
              <a:gd name="connsiteX5" fmla="*/ 0 w 1556270"/>
              <a:gd name="connsiteY5" fmla="*/ 0 h 416688"/>
              <a:gd name="connsiteX0" fmla="*/ 0 w 1347926"/>
              <a:gd name="connsiteY0" fmla="*/ 0 h 416688"/>
              <a:gd name="connsiteX1" fmla="*/ 1347926 w 1347926"/>
              <a:gd name="connsiteY1" fmla="*/ 0 h 416688"/>
              <a:gd name="connsiteX2" fmla="*/ 1251470 w 1347926"/>
              <a:gd name="connsiteY2" fmla="*/ 203582 h 416688"/>
              <a:gd name="connsiteX3" fmla="*/ 1347926 w 1347926"/>
              <a:gd name="connsiteY3" fmla="*/ 416688 h 416688"/>
              <a:gd name="connsiteX4" fmla="*/ 0 w 1347926"/>
              <a:gd name="connsiteY4" fmla="*/ 416688 h 416688"/>
              <a:gd name="connsiteX5" fmla="*/ 0 w 1347926"/>
              <a:gd name="connsiteY5" fmla="*/ 0 h 4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926" h="416688">
                <a:moveTo>
                  <a:pt x="0" y="0"/>
                </a:moveTo>
                <a:lnTo>
                  <a:pt x="1347926" y="0"/>
                </a:lnTo>
                <a:lnTo>
                  <a:pt x="1251470" y="203582"/>
                </a:lnTo>
                <a:lnTo>
                  <a:pt x="1347926" y="416688"/>
                </a:lnTo>
                <a:lnTo>
                  <a:pt x="0" y="416688"/>
                </a:lnTo>
                <a:lnTo>
                  <a:pt x="0" y="0"/>
                </a:lnTo>
                <a:close/>
              </a:path>
            </a:pathLst>
          </a:custGeom>
          <a:gradFill flip="none" rotWithShape="0">
            <a:gsLst>
              <a:gs pos="57000">
                <a:srgbClr val="FCB315"/>
              </a:gs>
              <a:gs pos="0">
                <a:srgbClr val="FCB315"/>
              </a:gs>
              <a:gs pos="100000">
                <a:srgbClr val="E0861A"/>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346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64A6E4-CFA0-4B2D-8F32-633E0859C1D1}" type="datetimeFigureOut">
              <a:rPr lang="en-US" smtClean="0"/>
              <a:t>10/30/20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3E7623-BBEB-4428-BB2F-61EF81B76904}" type="slidenum">
              <a:rPr lang="en-US" smtClean="0"/>
              <a:t>‹#›</a:t>
            </a:fld>
            <a:endParaRPr lang="en-US"/>
          </a:p>
        </p:txBody>
      </p:sp>
    </p:spTree>
    <p:extLst>
      <p:ext uri="{BB962C8B-B14F-4D97-AF65-F5344CB8AC3E}">
        <p14:creationId xmlns:p14="http://schemas.microsoft.com/office/powerpoint/2010/main" val="8756300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E7623-BBEB-4428-BB2F-61EF81B76904}" type="slidenum">
              <a:rPr lang="en-US" smtClean="0"/>
              <a:t>‹#›</a:t>
            </a:fld>
            <a:endParaRPr lang="en-US"/>
          </a:p>
        </p:txBody>
      </p:sp>
    </p:spTree>
    <p:extLst>
      <p:ext uri="{BB962C8B-B14F-4D97-AF65-F5344CB8AC3E}">
        <p14:creationId xmlns:p14="http://schemas.microsoft.com/office/powerpoint/2010/main" val="5576410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
                <a:srgbClr val="FCB315"/>
              </a:buClr>
              <a:buSzTx/>
              <a:buFont typeface="Arial" panose="020B0604020202020204" pitchFamily="34" charset="0"/>
              <a:buChar char="•"/>
              <a:tabLst/>
              <a:defRPr/>
            </a:lvl1pPr>
            <a:lvl2pPr marL="685800" marR="0" indent="-228600" algn="l" defTabSz="914400" rtl="0" eaLnBrk="1" fontAlgn="auto" latinLnBrk="0" hangingPunct="1">
              <a:lnSpc>
                <a:spcPct val="90000"/>
              </a:lnSpc>
              <a:spcBef>
                <a:spcPts val="500"/>
              </a:spcBef>
              <a:spcAft>
                <a:spcPts val="0"/>
              </a:spcAft>
              <a:buClrTx/>
              <a:buSzTx/>
              <a:buFont typeface="Univers LT Std 55" panose="020B0603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Univers LT Std 55" panose="020B0603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lvl5pPr>
          </a:lstStyle>
          <a:p>
            <a:pPr marL="228600" marR="0" lvl="0" indent="-228600" algn="l" defTabSz="914400" rtl="0" eaLnBrk="1" fontAlgn="auto" latinLnBrk="0" hangingPunct="1">
              <a:lnSpc>
                <a:spcPct val="90000"/>
              </a:lnSpc>
              <a:spcBef>
                <a:spcPts val="1000"/>
              </a:spcBef>
              <a:spcAft>
                <a:spcPts val="0"/>
              </a:spcAft>
              <a:buClr>
                <a:srgbClr val="FCB315"/>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72BC"/>
                </a:solidFill>
                <a:effectLst/>
                <a:uLnTx/>
                <a:uFillTx/>
                <a:latin typeface="Univers LT Std 55" panose="020B0603020202020204" pitchFamily="34" charset="0"/>
                <a:ea typeface="+mn-ea"/>
                <a:cs typeface="+mn-cs"/>
              </a:rPr>
              <a:t>Click to edit Master text styles</a:t>
            </a:r>
          </a:p>
          <a:p>
            <a:pPr marL="685800" marR="0" lvl="1" indent="-228600" algn="l" defTabSz="914400" rtl="0" eaLnBrk="1" fontAlgn="auto" latinLnBrk="0" hangingPunct="1">
              <a:lnSpc>
                <a:spcPct val="90000"/>
              </a:lnSpc>
              <a:spcBef>
                <a:spcPts val="500"/>
              </a:spcBef>
              <a:spcAft>
                <a:spcPts val="0"/>
              </a:spcAft>
              <a:buClrTx/>
              <a:buSzTx/>
              <a:buFont typeface="Univers LT Std 55" panose="020B0603020202020204" pitchFamily="34" charset="0"/>
              <a:buChar char="–"/>
              <a:tabLst/>
              <a:defRPr/>
            </a:pPr>
            <a:r>
              <a:rPr kumimoji="0" lang="en-US" sz="2400" b="0" i="0" u="none" strike="noStrike" kern="1200" cap="none" spc="0" normalizeH="0" baseline="0" noProof="0" dirty="0">
                <a:ln>
                  <a:noFill/>
                </a:ln>
                <a:solidFill>
                  <a:srgbClr val="001C59"/>
                </a:solidFill>
                <a:effectLst/>
                <a:uLnTx/>
                <a:uFillTx/>
                <a:latin typeface="Univers LT Std 55" panose="020B0603020202020204" pitchFamily="34" charset="0"/>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5093"/>
                </a:solidFill>
                <a:effectLst/>
                <a:uLnTx/>
                <a:uFillTx/>
                <a:latin typeface="Univers LT Std 55" panose="020B0603020202020204" pitchFamily="34" charset="0"/>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Univers LT Std 55" panose="020B0603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Univers LT Std 55" panose="020B0603020202020204" pitchFamily="34" charset="0"/>
                <a:ea typeface="+mn-ea"/>
                <a:cs typeface="+mn-cs"/>
              </a:rPr>
              <a:t>Fourth level</a:t>
            </a:r>
          </a:p>
          <a:p>
            <a:pPr marL="2057400" marR="0" lvl="4"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Univers LT Std 55" panose="020B0603020202020204" pitchFamily="34" charset="0"/>
                <a:ea typeface="+mn-ea"/>
                <a:cs typeface="+mn-cs"/>
              </a:rPr>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
                <a:srgbClr val="FCB315"/>
              </a:buClr>
              <a:buSzTx/>
              <a:buFont typeface="Arial" panose="020B0604020202020204" pitchFamily="34" charset="0"/>
              <a:buChar char="•"/>
              <a:tabLst/>
              <a:defRPr/>
            </a:lvl1pPr>
            <a:lvl2pPr marL="685800" marR="0" indent="-228600" algn="l" defTabSz="914400" rtl="0" eaLnBrk="1" fontAlgn="auto" latinLnBrk="0" hangingPunct="1">
              <a:lnSpc>
                <a:spcPct val="90000"/>
              </a:lnSpc>
              <a:spcBef>
                <a:spcPts val="500"/>
              </a:spcBef>
              <a:spcAft>
                <a:spcPts val="0"/>
              </a:spcAft>
              <a:buClrTx/>
              <a:buSzTx/>
              <a:buFont typeface="Univers LT Std 55" panose="020B0603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Univers LT Std 55" panose="020B0603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lvl5pPr>
          </a:lstStyle>
          <a:p>
            <a:pPr marL="228600" marR="0" lvl="0" indent="-228600" algn="l" defTabSz="914400" rtl="0" eaLnBrk="1" fontAlgn="auto" latinLnBrk="0" hangingPunct="1">
              <a:lnSpc>
                <a:spcPct val="90000"/>
              </a:lnSpc>
              <a:spcBef>
                <a:spcPts val="1000"/>
              </a:spcBef>
              <a:spcAft>
                <a:spcPts val="0"/>
              </a:spcAft>
              <a:buClr>
                <a:srgbClr val="FCB315"/>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72BC"/>
                </a:solidFill>
                <a:effectLst/>
                <a:uLnTx/>
                <a:uFillTx/>
                <a:latin typeface="Univers LT Std 55" panose="020B0603020202020204" pitchFamily="34" charset="0"/>
                <a:ea typeface="+mn-ea"/>
                <a:cs typeface="+mn-cs"/>
              </a:rPr>
              <a:t>Click to edit Master text styles</a:t>
            </a:r>
          </a:p>
          <a:p>
            <a:pPr marL="685800" marR="0" lvl="1" indent="-228600" algn="l" defTabSz="914400" rtl="0" eaLnBrk="1" fontAlgn="auto" latinLnBrk="0" hangingPunct="1">
              <a:lnSpc>
                <a:spcPct val="90000"/>
              </a:lnSpc>
              <a:spcBef>
                <a:spcPts val="500"/>
              </a:spcBef>
              <a:spcAft>
                <a:spcPts val="0"/>
              </a:spcAft>
              <a:buClrTx/>
              <a:buSzTx/>
              <a:buFont typeface="Univers LT Std 55" panose="020B0603020202020204" pitchFamily="34" charset="0"/>
              <a:buChar char="–"/>
              <a:tabLst/>
              <a:defRPr/>
            </a:pPr>
            <a:r>
              <a:rPr kumimoji="0" lang="en-US" sz="2400" b="0" i="0" u="none" strike="noStrike" kern="1200" cap="none" spc="0" normalizeH="0" baseline="0" noProof="0" dirty="0">
                <a:ln>
                  <a:noFill/>
                </a:ln>
                <a:solidFill>
                  <a:srgbClr val="001C59"/>
                </a:solidFill>
                <a:effectLst/>
                <a:uLnTx/>
                <a:uFillTx/>
                <a:latin typeface="Univers LT Std 55" panose="020B0603020202020204" pitchFamily="34" charset="0"/>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5093"/>
                </a:solidFill>
                <a:effectLst/>
                <a:uLnTx/>
                <a:uFillTx/>
                <a:latin typeface="Univers LT Std 55" panose="020B0603020202020204" pitchFamily="34" charset="0"/>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Univers LT Std 55" panose="020B0603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Univers LT Std 55" panose="020B0603020202020204" pitchFamily="34" charset="0"/>
                <a:ea typeface="+mn-ea"/>
                <a:cs typeface="+mn-cs"/>
              </a:rPr>
              <a:t>Fourth level</a:t>
            </a:r>
          </a:p>
          <a:p>
            <a:pPr marL="2057400" marR="0" lvl="4"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Univers LT Std 55" panose="020B0603020202020204" pitchFamily="34" charset="0"/>
                <a:ea typeface="+mn-ea"/>
                <a:cs typeface="+mn-cs"/>
              </a:rPr>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3E7623-BBEB-4428-BB2F-61EF81B76904}" type="slidenum">
              <a:rPr lang="en-US" smtClean="0"/>
              <a:t>‹#›</a:t>
            </a:fld>
            <a:endParaRPr lang="en-US"/>
          </a:p>
        </p:txBody>
      </p:sp>
      <p:sp>
        <p:nvSpPr>
          <p:cNvPr id="9" name="Pentagon 14">
            <a:extLst>
              <a:ext uri="{FF2B5EF4-FFF2-40B4-BE49-F238E27FC236}">
                <a16:creationId xmlns:a16="http://schemas.microsoft.com/office/drawing/2014/main" id="{C0B252AE-29B0-4563-911F-7827CAC6EEBF}"/>
              </a:ext>
            </a:extLst>
          </p:cNvPr>
          <p:cNvSpPr/>
          <p:nvPr userDrawn="1"/>
        </p:nvSpPr>
        <p:spPr>
          <a:xfrm rot="5400000">
            <a:off x="372581" y="830746"/>
            <a:ext cx="1347926" cy="416688"/>
          </a:xfrm>
          <a:custGeom>
            <a:avLst/>
            <a:gdLst>
              <a:gd name="connsiteX0" fmla="*/ 0 w 1556270"/>
              <a:gd name="connsiteY0" fmla="*/ 0 h 416688"/>
              <a:gd name="connsiteX1" fmla="*/ 1347926 w 1556270"/>
              <a:gd name="connsiteY1" fmla="*/ 0 h 416688"/>
              <a:gd name="connsiteX2" fmla="*/ 1556270 w 1556270"/>
              <a:gd name="connsiteY2" fmla="*/ 208344 h 416688"/>
              <a:gd name="connsiteX3" fmla="*/ 1347926 w 1556270"/>
              <a:gd name="connsiteY3" fmla="*/ 416688 h 416688"/>
              <a:gd name="connsiteX4" fmla="*/ 0 w 1556270"/>
              <a:gd name="connsiteY4" fmla="*/ 416688 h 416688"/>
              <a:gd name="connsiteX5" fmla="*/ 0 w 1556270"/>
              <a:gd name="connsiteY5" fmla="*/ 0 h 416688"/>
              <a:gd name="connsiteX0" fmla="*/ 0 w 1347926"/>
              <a:gd name="connsiteY0" fmla="*/ 0 h 416688"/>
              <a:gd name="connsiteX1" fmla="*/ 1347926 w 1347926"/>
              <a:gd name="connsiteY1" fmla="*/ 0 h 416688"/>
              <a:gd name="connsiteX2" fmla="*/ 1251470 w 1347926"/>
              <a:gd name="connsiteY2" fmla="*/ 203582 h 416688"/>
              <a:gd name="connsiteX3" fmla="*/ 1347926 w 1347926"/>
              <a:gd name="connsiteY3" fmla="*/ 416688 h 416688"/>
              <a:gd name="connsiteX4" fmla="*/ 0 w 1347926"/>
              <a:gd name="connsiteY4" fmla="*/ 416688 h 416688"/>
              <a:gd name="connsiteX5" fmla="*/ 0 w 1347926"/>
              <a:gd name="connsiteY5" fmla="*/ 0 h 4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926" h="416688">
                <a:moveTo>
                  <a:pt x="0" y="0"/>
                </a:moveTo>
                <a:lnTo>
                  <a:pt x="1347926" y="0"/>
                </a:lnTo>
                <a:lnTo>
                  <a:pt x="1251470" y="203582"/>
                </a:lnTo>
                <a:lnTo>
                  <a:pt x="1347926" y="416688"/>
                </a:lnTo>
                <a:lnTo>
                  <a:pt x="0" y="416688"/>
                </a:lnTo>
                <a:lnTo>
                  <a:pt x="0" y="0"/>
                </a:lnTo>
                <a:close/>
              </a:path>
            </a:pathLst>
          </a:custGeom>
          <a:gradFill flip="none" rotWithShape="0">
            <a:gsLst>
              <a:gs pos="57000">
                <a:srgbClr val="FCB315"/>
              </a:gs>
              <a:gs pos="0">
                <a:srgbClr val="FCB315"/>
              </a:gs>
              <a:gs pos="100000">
                <a:srgbClr val="E0861A"/>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72617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solidFill>
                  <a:srgbClr val="001C5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
                <a:srgbClr val="FCB315"/>
              </a:buClr>
              <a:buSzTx/>
              <a:buFont typeface="Arial" panose="020B0604020202020204" pitchFamily="34" charset="0"/>
              <a:buChar char="•"/>
              <a:tabLst/>
              <a:defRPr/>
            </a:lvl1pPr>
            <a:lvl2pPr marL="685800" marR="0" indent="-228600" algn="l" defTabSz="914400" rtl="0" eaLnBrk="1" fontAlgn="auto" latinLnBrk="0" hangingPunct="1">
              <a:lnSpc>
                <a:spcPct val="90000"/>
              </a:lnSpc>
              <a:spcBef>
                <a:spcPts val="500"/>
              </a:spcBef>
              <a:spcAft>
                <a:spcPts val="0"/>
              </a:spcAft>
              <a:buClrTx/>
              <a:buSzTx/>
              <a:buFont typeface="Univers LT Std 55" panose="020B0603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Univers LT Std 55" panose="020B0603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lvl5pPr>
          </a:lstStyle>
          <a:p>
            <a:pPr marL="228600" marR="0" lvl="0" indent="-228600" algn="l" defTabSz="914400" rtl="0" eaLnBrk="1" fontAlgn="auto" latinLnBrk="0" hangingPunct="1">
              <a:lnSpc>
                <a:spcPct val="90000"/>
              </a:lnSpc>
              <a:spcBef>
                <a:spcPts val="1000"/>
              </a:spcBef>
              <a:spcAft>
                <a:spcPts val="0"/>
              </a:spcAft>
              <a:buClr>
                <a:srgbClr val="FCB315"/>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72BC"/>
                </a:solidFill>
                <a:effectLst/>
                <a:uLnTx/>
                <a:uFillTx/>
                <a:latin typeface="Univers LT Std 55" panose="020B0603020202020204" pitchFamily="34" charset="0"/>
                <a:ea typeface="+mn-ea"/>
                <a:cs typeface="+mn-cs"/>
              </a:rPr>
              <a:t>Click to edit Master text styles</a:t>
            </a:r>
          </a:p>
          <a:p>
            <a:pPr marL="685800" marR="0" lvl="1" indent="-228600" algn="l" defTabSz="914400" rtl="0" eaLnBrk="1" fontAlgn="auto" latinLnBrk="0" hangingPunct="1">
              <a:lnSpc>
                <a:spcPct val="90000"/>
              </a:lnSpc>
              <a:spcBef>
                <a:spcPts val="500"/>
              </a:spcBef>
              <a:spcAft>
                <a:spcPts val="0"/>
              </a:spcAft>
              <a:buClrTx/>
              <a:buSzTx/>
              <a:buFont typeface="Univers LT Std 55" panose="020B0603020202020204" pitchFamily="34" charset="0"/>
              <a:buChar char="–"/>
              <a:tabLst/>
              <a:defRPr/>
            </a:pPr>
            <a:r>
              <a:rPr kumimoji="0" lang="en-US" sz="2400" b="0" i="0" u="none" strike="noStrike" kern="1200" cap="none" spc="0" normalizeH="0" baseline="0" noProof="0" dirty="0">
                <a:ln>
                  <a:noFill/>
                </a:ln>
                <a:solidFill>
                  <a:srgbClr val="001C59"/>
                </a:solidFill>
                <a:effectLst/>
                <a:uLnTx/>
                <a:uFillTx/>
                <a:latin typeface="Univers LT Std 55" panose="020B0603020202020204" pitchFamily="34" charset="0"/>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5093"/>
                </a:solidFill>
                <a:effectLst/>
                <a:uLnTx/>
                <a:uFillTx/>
                <a:latin typeface="Univers LT Std 55" panose="020B0603020202020204" pitchFamily="34" charset="0"/>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Univers LT Std 55" panose="020B0603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Univers LT Std 55" panose="020B0603020202020204" pitchFamily="34" charset="0"/>
                <a:ea typeface="+mn-ea"/>
                <a:cs typeface="+mn-cs"/>
              </a:rPr>
              <a:t>Fourth level</a:t>
            </a:r>
          </a:p>
          <a:p>
            <a:pPr marL="2057400" marR="0" lvl="4"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Univers LT Std 55" panose="020B0603020202020204" pitchFamily="34" charset="0"/>
                <a:ea typeface="+mn-ea"/>
                <a:cs typeface="+mn-cs"/>
              </a:rPr>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rgbClr val="001C5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
                <a:srgbClr val="FCB315"/>
              </a:buClr>
              <a:buSzTx/>
              <a:buFont typeface="Arial" panose="020B0604020202020204" pitchFamily="34" charset="0"/>
              <a:buChar char="•"/>
              <a:tabLst/>
              <a:defRPr/>
            </a:lvl1pPr>
            <a:lvl2pPr marL="685800" marR="0" indent="-228600" algn="l" defTabSz="914400" rtl="0" eaLnBrk="1" fontAlgn="auto" latinLnBrk="0" hangingPunct="1">
              <a:lnSpc>
                <a:spcPct val="90000"/>
              </a:lnSpc>
              <a:spcBef>
                <a:spcPts val="500"/>
              </a:spcBef>
              <a:spcAft>
                <a:spcPts val="0"/>
              </a:spcAft>
              <a:buClrTx/>
              <a:buSzTx/>
              <a:buFont typeface="Univers LT Std 55" panose="020B0603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Univers LT Std 55" panose="020B0603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lvl5pPr>
          </a:lstStyle>
          <a:p>
            <a:pPr marL="228600" marR="0" lvl="0" indent="-228600" algn="l" defTabSz="914400" rtl="0" eaLnBrk="1" fontAlgn="auto" latinLnBrk="0" hangingPunct="1">
              <a:lnSpc>
                <a:spcPct val="90000"/>
              </a:lnSpc>
              <a:spcBef>
                <a:spcPts val="1000"/>
              </a:spcBef>
              <a:spcAft>
                <a:spcPts val="0"/>
              </a:spcAft>
              <a:buClr>
                <a:srgbClr val="FCB315"/>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72BC"/>
                </a:solidFill>
                <a:effectLst/>
                <a:uLnTx/>
                <a:uFillTx/>
                <a:latin typeface="Univers LT Std 55" panose="020B0603020202020204" pitchFamily="34" charset="0"/>
                <a:ea typeface="+mn-ea"/>
                <a:cs typeface="+mn-cs"/>
              </a:rPr>
              <a:t>Click to edit Master text styles</a:t>
            </a:r>
          </a:p>
          <a:p>
            <a:pPr marL="685800" marR="0" lvl="1" indent="-228600" algn="l" defTabSz="914400" rtl="0" eaLnBrk="1" fontAlgn="auto" latinLnBrk="0" hangingPunct="1">
              <a:lnSpc>
                <a:spcPct val="90000"/>
              </a:lnSpc>
              <a:spcBef>
                <a:spcPts val="500"/>
              </a:spcBef>
              <a:spcAft>
                <a:spcPts val="0"/>
              </a:spcAft>
              <a:buClrTx/>
              <a:buSzTx/>
              <a:buFont typeface="Univers LT Std 55" panose="020B0603020202020204" pitchFamily="34" charset="0"/>
              <a:buChar char="–"/>
              <a:tabLst/>
              <a:defRPr/>
            </a:pPr>
            <a:r>
              <a:rPr kumimoji="0" lang="en-US" sz="2400" b="0" i="0" u="none" strike="noStrike" kern="1200" cap="none" spc="0" normalizeH="0" baseline="0" noProof="0" dirty="0">
                <a:ln>
                  <a:noFill/>
                </a:ln>
                <a:solidFill>
                  <a:srgbClr val="001C59"/>
                </a:solidFill>
                <a:effectLst/>
                <a:uLnTx/>
                <a:uFillTx/>
                <a:latin typeface="Univers LT Std 55" panose="020B0603020202020204" pitchFamily="34" charset="0"/>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5093"/>
                </a:solidFill>
                <a:effectLst/>
                <a:uLnTx/>
                <a:uFillTx/>
                <a:latin typeface="Univers LT Std 55" panose="020B0603020202020204" pitchFamily="34" charset="0"/>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Univers LT Std 55" panose="020B0603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Univers LT Std 55" panose="020B0603020202020204" pitchFamily="34" charset="0"/>
                <a:ea typeface="+mn-ea"/>
                <a:cs typeface="+mn-cs"/>
              </a:rPr>
              <a:t>Fourth level</a:t>
            </a:r>
          </a:p>
          <a:p>
            <a:pPr marL="2057400" marR="0" lvl="4"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Univers LT Std 55" panose="020B0603020202020204" pitchFamily="34" charset="0"/>
                <a:ea typeface="+mn-ea"/>
                <a:cs typeface="+mn-cs"/>
              </a:rPr>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3E7623-BBEB-4428-BB2F-61EF81B76904}" type="slidenum">
              <a:rPr lang="en-US" smtClean="0"/>
              <a:t>‹#›</a:t>
            </a:fld>
            <a:endParaRPr lang="en-US"/>
          </a:p>
        </p:txBody>
      </p:sp>
      <p:sp>
        <p:nvSpPr>
          <p:cNvPr id="10" name="Pentagon 14">
            <a:extLst>
              <a:ext uri="{FF2B5EF4-FFF2-40B4-BE49-F238E27FC236}">
                <a16:creationId xmlns:a16="http://schemas.microsoft.com/office/drawing/2014/main" id="{C7DFC52E-9D5E-475B-9323-6298DC47EE49}"/>
              </a:ext>
            </a:extLst>
          </p:cNvPr>
          <p:cNvSpPr/>
          <p:nvPr userDrawn="1"/>
        </p:nvSpPr>
        <p:spPr>
          <a:xfrm rot="5400000">
            <a:off x="372581" y="830746"/>
            <a:ext cx="1347926" cy="416688"/>
          </a:xfrm>
          <a:custGeom>
            <a:avLst/>
            <a:gdLst>
              <a:gd name="connsiteX0" fmla="*/ 0 w 1556270"/>
              <a:gd name="connsiteY0" fmla="*/ 0 h 416688"/>
              <a:gd name="connsiteX1" fmla="*/ 1347926 w 1556270"/>
              <a:gd name="connsiteY1" fmla="*/ 0 h 416688"/>
              <a:gd name="connsiteX2" fmla="*/ 1556270 w 1556270"/>
              <a:gd name="connsiteY2" fmla="*/ 208344 h 416688"/>
              <a:gd name="connsiteX3" fmla="*/ 1347926 w 1556270"/>
              <a:gd name="connsiteY3" fmla="*/ 416688 h 416688"/>
              <a:gd name="connsiteX4" fmla="*/ 0 w 1556270"/>
              <a:gd name="connsiteY4" fmla="*/ 416688 h 416688"/>
              <a:gd name="connsiteX5" fmla="*/ 0 w 1556270"/>
              <a:gd name="connsiteY5" fmla="*/ 0 h 416688"/>
              <a:gd name="connsiteX0" fmla="*/ 0 w 1347926"/>
              <a:gd name="connsiteY0" fmla="*/ 0 h 416688"/>
              <a:gd name="connsiteX1" fmla="*/ 1347926 w 1347926"/>
              <a:gd name="connsiteY1" fmla="*/ 0 h 416688"/>
              <a:gd name="connsiteX2" fmla="*/ 1251470 w 1347926"/>
              <a:gd name="connsiteY2" fmla="*/ 203582 h 416688"/>
              <a:gd name="connsiteX3" fmla="*/ 1347926 w 1347926"/>
              <a:gd name="connsiteY3" fmla="*/ 416688 h 416688"/>
              <a:gd name="connsiteX4" fmla="*/ 0 w 1347926"/>
              <a:gd name="connsiteY4" fmla="*/ 416688 h 416688"/>
              <a:gd name="connsiteX5" fmla="*/ 0 w 1347926"/>
              <a:gd name="connsiteY5" fmla="*/ 0 h 4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926" h="416688">
                <a:moveTo>
                  <a:pt x="0" y="0"/>
                </a:moveTo>
                <a:lnTo>
                  <a:pt x="1347926" y="0"/>
                </a:lnTo>
                <a:lnTo>
                  <a:pt x="1251470" y="203582"/>
                </a:lnTo>
                <a:lnTo>
                  <a:pt x="1347926" y="416688"/>
                </a:lnTo>
                <a:lnTo>
                  <a:pt x="0" y="416688"/>
                </a:lnTo>
                <a:lnTo>
                  <a:pt x="0" y="0"/>
                </a:lnTo>
                <a:close/>
              </a:path>
            </a:pathLst>
          </a:custGeom>
          <a:gradFill flip="none" rotWithShape="0">
            <a:gsLst>
              <a:gs pos="57000">
                <a:srgbClr val="FCB315"/>
              </a:gs>
              <a:gs pos="0">
                <a:srgbClr val="FCB315"/>
              </a:gs>
              <a:gs pos="100000">
                <a:srgbClr val="E0861A"/>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70144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3E7623-BBEB-4428-BB2F-61EF81B76904}" type="slidenum">
              <a:rPr lang="en-US" smtClean="0"/>
              <a:t>‹#›</a:t>
            </a:fld>
            <a:endParaRPr lang="en-US"/>
          </a:p>
        </p:txBody>
      </p:sp>
      <p:sp>
        <p:nvSpPr>
          <p:cNvPr id="6" name="Pentagon 14">
            <a:extLst>
              <a:ext uri="{FF2B5EF4-FFF2-40B4-BE49-F238E27FC236}">
                <a16:creationId xmlns:a16="http://schemas.microsoft.com/office/drawing/2014/main" id="{CAC1D207-EEBE-4A4E-BDE5-F3677BAA16B8}"/>
              </a:ext>
            </a:extLst>
          </p:cNvPr>
          <p:cNvSpPr/>
          <p:nvPr userDrawn="1"/>
        </p:nvSpPr>
        <p:spPr>
          <a:xfrm rot="5400000">
            <a:off x="372581" y="830746"/>
            <a:ext cx="1347926" cy="416688"/>
          </a:xfrm>
          <a:custGeom>
            <a:avLst/>
            <a:gdLst>
              <a:gd name="connsiteX0" fmla="*/ 0 w 1556270"/>
              <a:gd name="connsiteY0" fmla="*/ 0 h 416688"/>
              <a:gd name="connsiteX1" fmla="*/ 1347926 w 1556270"/>
              <a:gd name="connsiteY1" fmla="*/ 0 h 416688"/>
              <a:gd name="connsiteX2" fmla="*/ 1556270 w 1556270"/>
              <a:gd name="connsiteY2" fmla="*/ 208344 h 416688"/>
              <a:gd name="connsiteX3" fmla="*/ 1347926 w 1556270"/>
              <a:gd name="connsiteY3" fmla="*/ 416688 h 416688"/>
              <a:gd name="connsiteX4" fmla="*/ 0 w 1556270"/>
              <a:gd name="connsiteY4" fmla="*/ 416688 h 416688"/>
              <a:gd name="connsiteX5" fmla="*/ 0 w 1556270"/>
              <a:gd name="connsiteY5" fmla="*/ 0 h 416688"/>
              <a:gd name="connsiteX0" fmla="*/ 0 w 1347926"/>
              <a:gd name="connsiteY0" fmla="*/ 0 h 416688"/>
              <a:gd name="connsiteX1" fmla="*/ 1347926 w 1347926"/>
              <a:gd name="connsiteY1" fmla="*/ 0 h 416688"/>
              <a:gd name="connsiteX2" fmla="*/ 1251470 w 1347926"/>
              <a:gd name="connsiteY2" fmla="*/ 203582 h 416688"/>
              <a:gd name="connsiteX3" fmla="*/ 1347926 w 1347926"/>
              <a:gd name="connsiteY3" fmla="*/ 416688 h 416688"/>
              <a:gd name="connsiteX4" fmla="*/ 0 w 1347926"/>
              <a:gd name="connsiteY4" fmla="*/ 416688 h 416688"/>
              <a:gd name="connsiteX5" fmla="*/ 0 w 1347926"/>
              <a:gd name="connsiteY5" fmla="*/ 0 h 4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926" h="416688">
                <a:moveTo>
                  <a:pt x="0" y="0"/>
                </a:moveTo>
                <a:lnTo>
                  <a:pt x="1347926" y="0"/>
                </a:lnTo>
                <a:lnTo>
                  <a:pt x="1251470" y="203582"/>
                </a:lnTo>
                <a:lnTo>
                  <a:pt x="1347926" y="416688"/>
                </a:lnTo>
                <a:lnTo>
                  <a:pt x="0" y="416688"/>
                </a:lnTo>
                <a:lnTo>
                  <a:pt x="0" y="0"/>
                </a:lnTo>
                <a:close/>
              </a:path>
            </a:pathLst>
          </a:custGeom>
          <a:gradFill flip="none" rotWithShape="0">
            <a:gsLst>
              <a:gs pos="57000">
                <a:srgbClr val="FCB315"/>
              </a:gs>
              <a:gs pos="0">
                <a:srgbClr val="FCB315"/>
              </a:gs>
              <a:gs pos="100000">
                <a:srgbClr val="E0861A"/>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74503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3E7623-BBEB-4428-BB2F-61EF81B76904}" type="slidenum">
              <a:rPr lang="en-US" smtClean="0"/>
              <a:t>‹#›</a:t>
            </a:fld>
            <a:endParaRPr lang="en-US"/>
          </a:p>
        </p:txBody>
      </p:sp>
    </p:spTree>
    <p:extLst>
      <p:ext uri="{BB962C8B-B14F-4D97-AF65-F5344CB8AC3E}">
        <p14:creationId xmlns:p14="http://schemas.microsoft.com/office/powerpoint/2010/main" val="10460608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
                <a:srgbClr val="FCB315"/>
              </a:buClr>
              <a:buSzTx/>
              <a:buFont typeface="Arial" panose="020B0604020202020204" pitchFamily="34" charset="0"/>
              <a:buChar char="•"/>
              <a:tabLst/>
              <a:defRPr sz="3200"/>
            </a:lvl1pPr>
            <a:lvl2pPr marL="685800" marR="0" indent="-228600" algn="l" defTabSz="914400" rtl="0" eaLnBrk="1" fontAlgn="auto" latinLnBrk="0" hangingPunct="1">
              <a:lnSpc>
                <a:spcPct val="90000"/>
              </a:lnSpc>
              <a:spcBef>
                <a:spcPts val="500"/>
              </a:spcBef>
              <a:spcAft>
                <a:spcPts val="0"/>
              </a:spcAft>
              <a:buClrTx/>
              <a:buSzTx/>
              <a:buFont typeface="Univers LT Std 55" panose="020B0603020202020204" pitchFamily="34" charset="0"/>
              <a:buChar char="–"/>
              <a:tabLst/>
              <a:defRPr sz="2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a:lvl3pPr>
            <a:lvl4pPr marL="1600200" marR="0" indent="-228600" algn="l" defTabSz="914400" rtl="0" eaLnBrk="1" fontAlgn="auto" latinLnBrk="0" hangingPunct="1">
              <a:lnSpc>
                <a:spcPct val="90000"/>
              </a:lnSpc>
              <a:spcBef>
                <a:spcPts val="500"/>
              </a:spcBef>
              <a:spcAft>
                <a:spcPts val="0"/>
              </a:spcAft>
              <a:buClrTx/>
              <a:buSzTx/>
              <a:buFont typeface="Univers LT Std 55" panose="020B0603020202020204" pitchFamily="34" charset="0"/>
              <a:buChar char="–"/>
              <a:tabLst/>
              <a:defRPr sz="2000"/>
            </a:lvl4pPr>
            <a:lvl5pPr marL="2057400" marR="0"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
                <a:srgbClr val="FCB315"/>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72BC"/>
                </a:solidFill>
                <a:effectLst/>
                <a:uLnTx/>
                <a:uFillTx/>
                <a:latin typeface="Univers LT Std 55" panose="020B0603020202020204" pitchFamily="34" charset="0"/>
                <a:ea typeface="+mn-ea"/>
                <a:cs typeface="+mn-cs"/>
              </a:rPr>
              <a:t>Click to edit Master text styles</a:t>
            </a:r>
          </a:p>
          <a:p>
            <a:pPr marL="685800" marR="0" lvl="1" indent="-228600" algn="l" defTabSz="914400" rtl="0" eaLnBrk="1" fontAlgn="auto" latinLnBrk="0" hangingPunct="1">
              <a:lnSpc>
                <a:spcPct val="90000"/>
              </a:lnSpc>
              <a:spcBef>
                <a:spcPts val="500"/>
              </a:spcBef>
              <a:spcAft>
                <a:spcPts val="0"/>
              </a:spcAft>
              <a:buClrTx/>
              <a:buSzTx/>
              <a:buFont typeface="Univers LT Std 55" panose="020B0603020202020204" pitchFamily="34" charset="0"/>
              <a:buChar char="–"/>
              <a:tabLst/>
              <a:defRPr/>
            </a:pPr>
            <a:r>
              <a:rPr kumimoji="0" lang="en-US" sz="2400" b="0" i="0" u="none" strike="noStrike" kern="1200" cap="none" spc="0" normalizeH="0" baseline="0" noProof="0" dirty="0">
                <a:ln>
                  <a:noFill/>
                </a:ln>
                <a:solidFill>
                  <a:srgbClr val="001C59"/>
                </a:solidFill>
                <a:effectLst/>
                <a:uLnTx/>
                <a:uFillTx/>
                <a:latin typeface="Univers LT Std 55" panose="020B0603020202020204" pitchFamily="34" charset="0"/>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5093"/>
                </a:solidFill>
                <a:effectLst/>
                <a:uLnTx/>
                <a:uFillTx/>
                <a:latin typeface="Univers LT Std 55" panose="020B0603020202020204" pitchFamily="34" charset="0"/>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Univers LT Std 55" panose="020B0603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Univers LT Std 55" panose="020B0603020202020204" pitchFamily="34" charset="0"/>
                <a:ea typeface="+mn-ea"/>
                <a:cs typeface="+mn-cs"/>
              </a:rPr>
              <a:t>Fourth level</a:t>
            </a:r>
          </a:p>
          <a:p>
            <a:pPr marL="2057400" marR="0" lvl="4"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Univers LT Std 55" panose="020B0603020202020204" pitchFamily="34" charset="0"/>
                <a:ea typeface="+mn-ea"/>
                <a:cs typeface="+mn-cs"/>
              </a:rPr>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3E7623-BBEB-4428-BB2F-61EF81B76904}" type="slidenum">
              <a:rPr lang="en-US" smtClean="0"/>
              <a:t>‹#›</a:t>
            </a:fld>
            <a:endParaRPr lang="en-US"/>
          </a:p>
        </p:txBody>
      </p:sp>
    </p:spTree>
    <p:extLst>
      <p:ext uri="{BB962C8B-B14F-4D97-AF65-F5344CB8AC3E}">
        <p14:creationId xmlns:p14="http://schemas.microsoft.com/office/powerpoint/2010/main" val="17936390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3E7623-BBEB-4428-BB2F-61EF81B76904}" type="slidenum">
              <a:rPr lang="en-US" smtClean="0"/>
              <a:t>‹#›</a:t>
            </a:fld>
            <a:endParaRPr lang="en-US"/>
          </a:p>
        </p:txBody>
      </p:sp>
    </p:spTree>
    <p:extLst>
      <p:ext uri="{BB962C8B-B14F-4D97-AF65-F5344CB8AC3E}">
        <p14:creationId xmlns:p14="http://schemas.microsoft.com/office/powerpoint/2010/main" val="24521354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lvl1pPr marL="228600" marR="0" indent="-228600" algn="l" defTabSz="914400" rtl="0" eaLnBrk="1" fontAlgn="auto" latinLnBrk="0" hangingPunct="1">
              <a:lnSpc>
                <a:spcPct val="90000"/>
              </a:lnSpc>
              <a:spcBef>
                <a:spcPts val="1000"/>
              </a:spcBef>
              <a:spcAft>
                <a:spcPts val="0"/>
              </a:spcAft>
              <a:buClr>
                <a:srgbClr val="FCB315"/>
              </a:buClr>
              <a:buSzTx/>
              <a:buFont typeface="Arial" panose="020B0604020202020204" pitchFamily="34" charset="0"/>
              <a:buChar char="•"/>
              <a:tabLst/>
              <a:defRPr/>
            </a:lvl1pPr>
            <a:lvl2pPr marL="685800" marR="0" indent="-228600" algn="l" defTabSz="914400" rtl="0" eaLnBrk="1" fontAlgn="auto" latinLnBrk="0" hangingPunct="1">
              <a:lnSpc>
                <a:spcPct val="90000"/>
              </a:lnSpc>
              <a:spcBef>
                <a:spcPts val="500"/>
              </a:spcBef>
              <a:spcAft>
                <a:spcPts val="0"/>
              </a:spcAft>
              <a:buClrTx/>
              <a:buSzTx/>
              <a:buFont typeface="Univers LT Std 55" panose="020B0603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Univers LT Std 55" panose="020B0603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lvl5pPr>
          </a:lstStyle>
          <a:p>
            <a:pPr marL="228600" marR="0" lvl="0" indent="-228600" algn="l" defTabSz="914400" rtl="0" eaLnBrk="1" fontAlgn="auto" latinLnBrk="0" hangingPunct="1">
              <a:lnSpc>
                <a:spcPct val="90000"/>
              </a:lnSpc>
              <a:spcBef>
                <a:spcPts val="1000"/>
              </a:spcBef>
              <a:spcAft>
                <a:spcPts val="0"/>
              </a:spcAft>
              <a:buClr>
                <a:srgbClr val="FCB315"/>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72BC"/>
                </a:solidFill>
                <a:effectLst/>
                <a:uLnTx/>
                <a:uFillTx/>
                <a:latin typeface="Univers LT Std 55" panose="020B0603020202020204" pitchFamily="34" charset="0"/>
                <a:ea typeface="+mn-ea"/>
                <a:cs typeface="+mn-cs"/>
              </a:rPr>
              <a:t>Click to edit Master text styles</a:t>
            </a:r>
          </a:p>
          <a:p>
            <a:pPr marL="685800" marR="0" lvl="1" indent="-228600" algn="l" defTabSz="914400" rtl="0" eaLnBrk="1" fontAlgn="auto" latinLnBrk="0" hangingPunct="1">
              <a:lnSpc>
                <a:spcPct val="90000"/>
              </a:lnSpc>
              <a:spcBef>
                <a:spcPts val="500"/>
              </a:spcBef>
              <a:spcAft>
                <a:spcPts val="0"/>
              </a:spcAft>
              <a:buClrTx/>
              <a:buSzTx/>
              <a:buFont typeface="Univers LT Std 55" panose="020B0603020202020204" pitchFamily="34" charset="0"/>
              <a:buChar char="–"/>
              <a:tabLst/>
              <a:defRPr/>
            </a:pPr>
            <a:r>
              <a:rPr kumimoji="0" lang="en-US" sz="2400" b="0" i="0" u="none" strike="noStrike" kern="1200" cap="none" spc="0" normalizeH="0" baseline="0" noProof="0" dirty="0">
                <a:ln>
                  <a:noFill/>
                </a:ln>
                <a:solidFill>
                  <a:srgbClr val="001C59"/>
                </a:solidFill>
                <a:effectLst/>
                <a:uLnTx/>
                <a:uFillTx/>
                <a:latin typeface="Univers LT Std 55" panose="020B0603020202020204" pitchFamily="34" charset="0"/>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5093"/>
                </a:solidFill>
                <a:effectLst/>
                <a:uLnTx/>
                <a:uFillTx/>
                <a:latin typeface="Univers LT Std 55" panose="020B0603020202020204" pitchFamily="34" charset="0"/>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Univers LT Std 55" panose="020B0603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Univers LT Std 55" panose="020B0603020202020204" pitchFamily="34" charset="0"/>
                <a:ea typeface="+mn-ea"/>
                <a:cs typeface="+mn-cs"/>
              </a:rPr>
              <a:t>Fourth level</a:t>
            </a:r>
          </a:p>
          <a:p>
            <a:pPr marL="2057400" marR="0" lvl="4"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Univers LT Std 55" panose="020B0603020202020204" pitchFamily="34" charset="0"/>
                <a:ea typeface="+mn-ea"/>
                <a:cs typeface="+mn-cs"/>
              </a:rPr>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E7623-BBEB-4428-BB2F-61EF81B76904}" type="slidenum">
              <a:rPr lang="en-US" smtClean="0"/>
              <a:t>‹#›</a:t>
            </a:fld>
            <a:endParaRPr lang="en-US"/>
          </a:p>
        </p:txBody>
      </p:sp>
      <p:sp>
        <p:nvSpPr>
          <p:cNvPr id="7" name="Pentagon 14">
            <a:extLst>
              <a:ext uri="{FF2B5EF4-FFF2-40B4-BE49-F238E27FC236}">
                <a16:creationId xmlns:a16="http://schemas.microsoft.com/office/drawing/2014/main" id="{A649EF92-E79F-4E02-B2D1-61BFA92E9E3A}"/>
              </a:ext>
            </a:extLst>
          </p:cNvPr>
          <p:cNvSpPr/>
          <p:nvPr userDrawn="1"/>
        </p:nvSpPr>
        <p:spPr>
          <a:xfrm rot="5400000">
            <a:off x="372581" y="830746"/>
            <a:ext cx="1347926" cy="416688"/>
          </a:xfrm>
          <a:custGeom>
            <a:avLst/>
            <a:gdLst>
              <a:gd name="connsiteX0" fmla="*/ 0 w 1556270"/>
              <a:gd name="connsiteY0" fmla="*/ 0 h 416688"/>
              <a:gd name="connsiteX1" fmla="*/ 1347926 w 1556270"/>
              <a:gd name="connsiteY1" fmla="*/ 0 h 416688"/>
              <a:gd name="connsiteX2" fmla="*/ 1556270 w 1556270"/>
              <a:gd name="connsiteY2" fmla="*/ 208344 h 416688"/>
              <a:gd name="connsiteX3" fmla="*/ 1347926 w 1556270"/>
              <a:gd name="connsiteY3" fmla="*/ 416688 h 416688"/>
              <a:gd name="connsiteX4" fmla="*/ 0 w 1556270"/>
              <a:gd name="connsiteY4" fmla="*/ 416688 h 416688"/>
              <a:gd name="connsiteX5" fmla="*/ 0 w 1556270"/>
              <a:gd name="connsiteY5" fmla="*/ 0 h 416688"/>
              <a:gd name="connsiteX0" fmla="*/ 0 w 1347926"/>
              <a:gd name="connsiteY0" fmla="*/ 0 h 416688"/>
              <a:gd name="connsiteX1" fmla="*/ 1347926 w 1347926"/>
              <a:gd name="connsiteY1" fmla="*/ 0 h 416688"/>
              <a:gd name="connsiteX2" fmla="*/ 1251470 w 1347926"/>
              <a:gd name="connsiteY2" fmla="*/ 203582 h 416688"/>
              <a:gd name="connsiteX3" fmla="*/ 1347926 w 1347926"/>
              <a:gd name="connsiteY3" fmla="*/ 416688 h 416688"/>
              <a:gd name="connsiteX4" fmla="*/ 0 w 1347926"/>
              <a:gd name="connsiteY4" fmla="*/ 416688 h 416688"/>
              <a:gd name="connsiteX5" fmla="*/ 0 w 1347926"/>
              <a:gd name="connsiteY5" fmla="*/ 0 h 4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926" h="416688">
                <a:moveTo>
                  <a:pt x="0" y="0"/>
                </a:moveTo>
                <a:lnTo>
                  <a:pt x="1347926" y="0"/>
                </a:lnTo>
                <a:lnTo>
                  <a:pt x="1251470" y="203582"/>
                </a:lnTo>
                <a:lnTo>
                  <a:pt x="1347926" y="416688"/>
                </a:lnTo>
                <a:lnTo>
                  <a:pt x="0" y="416688"/>
                </a:lnTo>
                <a:lnTo>
                  <a:pt x="0" y="0"/>
                </a:lnTo>
                <a:close/>
              </a:path>
            </a:pathLst>
          </a:custGeom>
          <a:gradFill flip="none" rotWithShape="0">
            <a:gsLst>
              <a:gs pos="57000">
                <a:srgbClr val="FCB315"/>
              </a:gs>
              <a:gs pos="0">
                <a:srgbClr val="FCB315"/>
              </a:gs>
              <a:gs pos="100000">
                <a:srgbClr val="E0861A"/>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6972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lvl1pPr marL="228600" marR="0" indent="-228600" algn="l" defTabSz="914400" rtl="0" eaLnBrk="1" fontAlgn="auto" latinLnBrk="0" hangingPunct="1">
              <a:lnSpc>
                <a:spcPct val="90000"/>
              </a:lnSpc>
              <a:spcBef>
                <a:spcPts val="1000"/>
              </a:spcBef>
              <a:spcAft>
                <a:spcPts val="0"/>
              </a:spcAft>
              <a:buClr>
                <a:srgbClr val="FCB315"/>
              </a:buClr>
              <a:buSzTx/>
              <a:buFont typeface="Arial" panose="020B0604020202020204" pitchFamily="34" charset="0"/>
              <a:buChar char="•"/>
              <a:tabLst/>
              <a:defRPr/>
            </a:lvl1pPr>
            <a:lvl2pPr marL="685800" marR="0" indent="-228600" algn="l" defTabSz="914400" rtl="0" eaLnBrk="1" fontAlgn="auto" latinLnBrk="0" hangingPunct="1">
              <a:lnSpc>
                <a:spcPct val="90000"/>
              </a:lnSpc>
              <a:spcBef>
                <a:spcPts val="500"/>
              </a:spcBef>
              <a:spcAft>
                <a:spcPts val="0"/>
              </a:spcAft>
              <a:buClrTx/>
              <a:buSzTx/>
              <a:buFont typeface="Univers LT Std 55" panose="020B0603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Univers LT Std 55" panose="020B0603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lvl5pPr>
          </a:lstStyle>
          <a:p>
            <a:pPr marL="228600" marR="0" lvl="0" indent="-228600" algn="l" defTabSz="914400" rtl="0" eaLnBrk="1" fontAlgn="auto" latinLnBrk="0" hangingPunct="1">
              <a:lnSpc>
                <a:spcPct val="90000"/>
              </a:lnSpc>
              <a:spcBef>
                <a:spcPts val="1000"/>
              </a:spcBef>
              <a:spcAft>
                <a:spcPts val="0"/>
              </a:spcAft>
              <a:buClr>
                <a:srgbClr val="FCB315"/>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72BC"/>
                </a:solidFill>
                <a:effectLst/>
                <a:uLnTx/>
                <a:uFillTx/>
                <a:latin typeface="Univers LT Std 55" panose="020B0603020202020204" pitchFamily="34" charset="0"/>
                <a:ea typeface="+mn-ea"/>
                <a:cs typeface="+mn-cs"/>
              </a:rPr>
              <a:t>Click to edit Master text styles</a:t>
            </a:r>
          </a:p>
          <a:p>
            <a:pPr marL="685800" marR="0" lvl="1" indent="-228600" algn="l" defTabSz="914400" rtl="0" eaLnBrk="1" fontAlgn="auto" latinLnBrk="0" hangingPunct="1">
              <a:lnSpc>
                <a:spcPct val="90000"/>
              </a:lnSpc>
              <a:spcBef>
                <a:spcPts val="500"/>
              </a:spcBef>
              <a:spcAft>
                <a:spcPts val="0"/>
              </a:spcAft>
              <a:buClrTx/>
              <a:buSzTx/>
              <a:buFont typeface="Univers LT Std 55" panose="020B0603020202020204" pitchFamily="34" charset="0"/>
              <a:buChar char="–"/>
              <a:tabLst/>
              <a:defRPr/>
            </a:pPr>
            <a:r>
              <a:rPr kumimoji="0" lang="en-US" sz="2400" b="0" i="0" u="none" strike="noStrike" kern="1200" cap="none" spc="0" normalizeH="0" baseline="0" noProof="0" dirty="0">
                <a:ln>
                  <a:noFill/>
                </a:ln>
                <a:solidFill>
                  <a:srgbClr val="001C59"/>
                </a:solidFill>
                <a:effectLst/>
                <a:uLnTx/>
                <a:uFillTx/>
                <a:latin typeface="Univers LT Std 55" panose="020B0603020202020204" pitchFamily="34" charset="0"/>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5093"/>
                </a:solidFill>
                <a:effectLst/>
                <a:uLnTx/>
                <a:uFillTx/>
                <a:latin typeface="Univers LT Std 55" panose="020B0603020202020204" pitchFamily="34" charset="0"/>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Univers LT Std 55" panose="020B0603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Univers LT Std 55" panose="020B0603020202020204" pitchFamily="34" charset="0"/>
                <a:ea typeface="+mn-ea"/>
                <a:cs typeface="+mn-cs"/>
              </a:rPr>
              <a:t>Fourth level</a:t>
            </a:r>
          </a:p>
          <a:p>
            <a:pPr marL="2057400" marR="0" lvl="4"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Univers LT Std 55" panose="020B0603020202020204" pitchFamily="34" charset="0"/>
                <a:ea typeface="+mn-ea"/>
                <a:cs typeface="+mn-cs"/>
              </a:rPr>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E7623-BBEB-4428-BB2F-61EF81B76904}" type="slidenum">
              <a:rPr lang="en-US" smtClean="0"/>
              <a:t>‹#›</a:t>
            </a:fld>
            <a:endParaRPr lang="en-US"/>
          </a:p>
        </p:txBody>
      </p:sp>
    </p:spTree>
    <p:extLst>
      <p:ext uri="{BB962C8B-B14F-4D97-AF65-F5344CB8AC3E}">
        <p14:creationId xmlns:p14="http://schemas.microsoft.com/office/powerpoint/2010/main" val="24058047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96FC3-2F14-4A9E-AD07-79D0AB596044}"/>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8108E567-0AD8-4480-BF91-F122747408E3}"/>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3486579C-9D66-4361-812E-6A8C0BF589BD}"/>
              </a:ext>
            </a:extLst>
          </p:cNvPr>
          <p:cNvSpPr>
            <a:spLocks noGrp="1"/>
          </p:cNvSpPr>
          <p:nvPr>
            <p:ph type="sldNum" sz="quarter" idx="11"/>
          </p:nvPr>
        </p:nvSpPr>
        <p:spPr/>
        <p:txBody>
          <a:bodyPr/>
          <a:lstStyle/>
          <a:p>
            <a:fld id="{273E7623-BBEB-4428-BB2F-61EF81B76904}" type="slidenum">
              <a:rPr lang="en-US" smtClean="0"/>
              <a:pPr/>
              <a:t>‹#›</a:t>
            </a:fld>
            <a:endParaRPr lang="en-US"/>
          </a:p>
        </p:txBody>
      </p:sp>
    </p:spTree>
    <p:extLst>
      <p:ext uri="{BB962C8B-B14F-4D97-AF65-F5344CB8AC3E}">
        <p14:creationId xmlns:p14="http://schemas.microsoft.com/office/powerpoint/2010/main" val="3051860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64A6E4-CFA0-4B2D-8F32-633E0859C1D1}" type="datetimeFigureOut">
              <a:rPr lang="en-US" smtClean="0"/>
              <a:t>10/30/20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3E7623-BBEB-4428-BB2F-61EF81B76904}" type="slidenum">
              <a:rPr lang="en-US" smtClean="0"/>
              <a:t>‹#›</a:t>
            </a:fld>
            <a:endParaRPr lang="en-US"/>
          </a:p>
        </p:txBody>
      </p:sp>
    </p:spTree>
    <p:extLst>
      <p:ext uri="{BB962C8B-B14F-4D97-AF65-F5344CB8AC3E}">
        <p14:creationId xmlns:p14="http://schemas.microsoft.com/office/powerpoint/2010/main" val="22212612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64EB1-AA73-4F06-AC58-EA3ED7859B38}" type="slidenum">
              <a:rPr lang="en-US" smtClean="0"/>
              <a:t>‹#›</a:t>
            </a:fld>
            <a:endParaRPr lang="en-US"/>
          </a:p>
        </p:txBody>
      </p:sp>
    </p:spTree>
    <p:extLst>
      <p:ext uri="{BB962C8B-B14F-4D97-AF65-F5344CB8AC3E}">
        <p14:creationId xmlns:p14="http://schemas.microsoft.com/office/powerpoint/2010/main" val="18433215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64EB1-AA73-4F06-AC58-EA3ED7859B38}" type="slidenum">
              <a:rPr lang="en-US" smtClean="0"/>
              <a:t>‹#›</a:t>
            </a:fld>
            <a:endParaRPr lang="en-US"/>
          </a:p>
        </p:txBody>
      </p:sp>
    </p:spTree>
    <p:extLst>
      <p:ext uri="{BB962C8B-B14F-4D97-AF65-F5344CB8AC3E}">
        <p14:creationId xmlns:p14="http://schemas.microsoft.com/office/powerpoint/2010/main" val="21855334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64EB1-AA73-4F06-AC58-EA3ED7859B38}" type="slidenum">
              <a:rPr lang="en-US" smtClean="0"/>
              <a:t>‹#›</a:t>
            </a:fld>
            <a:endParaRPr lang="en-US"/>
          </a:p>
        </p:txBody>
      </p:sp>
    </p:spTree>
    <p:extLst>
      <p:ext uri="{BB962C8B-B14F-4D97-AF65-F5344CB8AC3E}">
        <p14:creationId xmlns:p14="http://schemas.microsoft.com/office/powerpoint/2010/main" val="9072334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64EB1-AA73-4F06-AC58-EA3ED7859B38}" type="slidenum">
              <a:rPr lang="en-US" smtClean="0"/>
              <a:t>‹#›</a:t>
            </a:fld>
            <a:endParaRPr lang="en-US"/>
          </a:p>
        </p:txBody>
      </p:sp>
    </p:spTree>
    <p:extLst>
      <p:ext uri="{BB962C8B-B14F-4D97-AF65-F5344CB8AC3E}">
        <p14:creationId xmlns:p14="http://schemas.microsoft.com/office/powerpoint/2010/main" val="30562351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064EB1-AA73-4F06-AC58-EA3ED7859B38}" type="slidenum">
              <a:rPr lang="en-US" smtClean="0"/>
              <a:t>‹#›</a:t>
            </a:fld>
            <a:endParaRPr lang="en-US"/>
          </a:p>
        </p:txBody>
      </p:sp>
    </p:spTree>
    <p:extLst>
      <p:ext uri="{BB962C8B-B14F-4D97-AF65-F5344CB8AC3E}">
        <p14:creationId xmlns:p14="http://schemas.microsoft.com/office/powerpoint/2010/main" val="301805893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064EB1-AA73-4F06-AC58-EA3ED7859B38}" type="slidenum">
              <a:rPr lang="en-US" smtClean="0"/>
              <a:t>‹#›</a:t>
            </a:fld>
            <a:endParaRPr lang="en-US"/>
          </a:p>
        </p:txBody>
      </p:sp>
    </p:spTree>
    <p:extLst>
      <p:ext uri="{BB962C8B-B14F-4D97-AF65-F5344CB8AC3E}">
        <p14:creationId xmlns:p14="http://schemas.microsoft.com/office/powerpoint/2010/main" val="35209462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064EB1-AA73-4F06-AC58-EA3ED7859B38}" type="slidenum">
              <a:rPr lang="en-US" smtClean="0"/>
              <a:t>‹#›</a:t>
            </a:fld>
            <a:endParaRPr lang="en-US"/>
          </a:p>
        </p:txBody>
      </p:sp>
    </p:spTree>
    <p:extLst>
      <p:ext uri="{BB962C8B-B14F-4D97-AF65-F5344CB8AC3E}">
        <p14:creationId xmlns:p14="http://schemas.microsoft.com/office/powerpoint/2010/main" val="41639330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64EB1-AA73-4F06-AC58-EA3ED7859B38}" type="slidenum">
              <a:rPr lang="en-US" smtClean="0"/>
              <a:t>‹#›</a:t>
            </a:fld>
            <a:endParaRPr lang="en-US"/>
          </a:p>
        </p:txBody>
      </p:sp>
    </p:spTree>
    <p:extLst>
      <p:ext uri="{BB962C8B-B14F-4D97-AF65-F5344CB8AC3E}">
        <p14:creationId xmlns:p14="http://schemas.microsoft.com/office/powerpoint/2010/main" val="37426578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64EB1-AA73-4F06-AC58-EA3ED7859B38}" type="slidenum">
              <a:rPr lang="en-US" smtClean="0"/>
              <a:t>‹#›</a:t>
            </a:fld>
            <a:endParaRPr lang="en-US"/>
          </a:p>
        </p:txBody>
      </p:sp>
    </p:spTree>
    <p:extLst>
      <p:ext uri="{BB962C8B-B14F-4D97-AF65-F5344CB8AC3E}">
        <p14:creationId xmlns:p14="http://schemas.microsoft.com/office/powerpoint/2010/main" val="240731383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64EB1-AA73-4F06-AC58-EA3ED7859B38}" type="slidenum">
              <a:rPr lang="en-US" smtClean="0"/>
              <a:t>‹#›</a:t>
            </a:fld>
            <a:endParaRPr lang="en-US"/>
          </a:p>
        </p:txBody>
      </p:sp>
    </p:spTree>
    <p:extLst>
      <p:ext uri="{BB962C8B-B14F-4D97-AF65-F5344CB8AC3E}">
        <p14:creationId xmlns:p14="http://schemas.microsoft.com/office/powerpoint/2010/main" val="2948079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64A6E4-CFA0-4B2D-8F32-633E0859C1D1}" type="datetimeFigureOut">
              <a:rPr lang="en-US" smtClean="0"/>
              <a:t>10/30/20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3E7623-BBEB-4428-BB2F-61EF81B76904}" type="slidenum">
              <a:rPr lang="en-US" smtClean="0"/>
              <a:t>‹#›</a:t>
            </a:fld>
            <a:endParaRPr lang="en-US"/>
          </a:p>
        </p:txBody>
      </p:sp>
    </p:spTree>
    <p:extLst>
      <p:ext uri="{BB962C8B-B14F-4D97-AF65-F5344CB8AC3E}">
        <p14:creationId xmlns:p14="http://schemas.microsoft.com/office/powerpoint/2010/main" val="7445588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64EB1-AA73-4F06-AC58-EA3ED7859B38}" type="slidenum">
              <a:rPr lang="en-US" smtClean="0"/>
              <a:t>‹#›</a:t>
            </a:fld>
            <a:endParaRPr lang="en-US"/>
          </a:p>
        </p:txBody>
      </p:sp>
    </p:spTree>
    <p:extLst>
      <p:ext uri="{BB962C8B-B14F-4D97-AF65-F5344CB8AC3E}">
        <p14:creationId xmlns:p14="http://schemas.microsoft.com/office/powerpoint/2010/main" val="31765726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3357DB-99F3-4B82-88A2-FDEBFC6DDDFE}" type="datetimeFigureOut">
              <a:rPr lang="en-US" smtClean="0">
                <a:solidFill>
                  <a:prstClr val="black">
                    <a:tint val="75000"/>
                  </a:prstClr>
                </a:solidFill>
              </a:rPr>
              <a:pPr/>
              <a:t>10/30/20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EB45FA-97C4-4A1C-8EE2-0452332638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916001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3357DB-99F3-4B82-88A2-FDEBFC6DDDFE}" type="datetimeFigureOut">
              <a:rPr lang="en-US" smtClean="0">
                <a:solidFill>
                  <a:prstClr val="black">
                    <a:tint val="75000"/>
                  </a:prstClr>
                </a:solidFill>
              </a:rPr>
              <a:pPr/>
              <a:t>10/30/20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EB45FA-97C4-4A1C-8EE2-0452332638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4403549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F3357DB-99F3-4B82-88A2-FDEBFC6DDDFE}" type="datetimeFigureOut">
              <a:rPr lang="en-US" smtClean="0">
                <a:solidFill>
                  <a:prstClr val="black">
                    <a:tint val="75000"/>
                  </a:prstClr>
                </a:solidFill>
              </a:rPr>
              <a:pPr/>
              <a:t>10/30/20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EB45FA-97C4-4A1C-8EE2-0452332638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9000879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3357DB-99F3-4B82-88A2-FDEBFC6DDDFE}" type="datetimeFigureOut">
              <a:rPr lang="en-US" smtClean="0">
                <a:solidFill>
                  <a:prstClr val="black">
                    <a:tint val="75000"/>
                  </a:prstClr>
                </a:solidFill>
              </a:rPr>
              <a:pPr/>
              <a:t>10/30/20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EB45FA-97C4-4A1C-8EE2-0452332638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757404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3357DB-99F3-4B82-88A2-FDEBFC6DDDFE}" type="datetimeFigureOut">
              <a:rPr lang="en-US" smtClean="0">
                <a:solidFill>
                  <a:prstClr val="black">
                    <a:tint val="75000"/>
                  </a:prstClr>
                </a:solidFill>
              </a:rPr>
              <a:pPr/>
              <a:t>10/30/20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EB45FA-97C4-4A1C-8EE2-0452332638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20687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3357DB-99F3-4B82-88A2-FDEBFC6DDDFE}" type="datetimeFigureOut">
              <a:rPr lang="en-US" smtClean="0">
                <a:solidFill>
                  <a:prstClr val="black">
                    <a:tint val="75000"/>
                  </a:prstClr>
                </a:solidFill>
              </a:rPr>
              <a:pPr/>
              <a:t>10/30/20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5EB45FA-97C4-4A1C-8EE2-0452332638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51600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3357DB-99F3-4B82-88A2-FDEBFC6DDDFE}" type="datetimeFigureOut">
              <a:rPr lang="en-US" smtClean="0">
                <a:solidFill>
                  <a:prstClr val="black">
                    <a:tint val="75000"/>
                  </a:prstClr>
                </a:solidFill>
              </a:rPr>
              <a:pPr/>
              <a:t>10/30/20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5EB45FA-97C4-4A1C-8EE2-0452332638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297584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3357DB-99F3-4B82-88A2-FDEBFC6DDDFE}" type="datetimeFigureOut">
              <a:rPr lang="en-US" smtClean="0">
                <a:solidFill>
                  <a:prstClr val="black">
                    <a:tint val="75000"/>
                  </a:prstClr>
                </a:solidFill>
              </a:rPr>
              <a:pPr/>
              <a:t>10/30/20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5EB45FA-97C4-4A1C-8EE2-0452332638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832916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3357DB-99F3-4B82-88A2-FDEBFC6DDDFE}" type="datetimeFigureOut">
              <a:rPr lang="en-US" smtClean="0">
                <a:solidFill>
                  <a:prstClr val="black">
                    <a:tint val="75000"/>
                  </a:prstClr>
                </a:solidFill>
              </a:rPr>
              <a:pPr/>
              <a:t>10/30/20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5EB45FA-97C4-4A1C-8EE2-0452332638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7461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image" Target="../media/image8.jpg"/><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10.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5.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4.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6.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image" Target="../media/image7.jp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4" Type="http://schemas.openxmlformats.org/officeDocument/2006/relationships/image" Target="../media/image8.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CB31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Univers LT Std 55" panose="020B0603020202020204" pitchFamily="34" charset="0"/>
              </a:defRPr>
            </a:lvl1pPr>
          </a:lstStyle>
          <a:p>
            <a:fld id="{A264A6E4-CFA0-4B2D-8F32-633E0859C1D1}" type="datetimeFigureOut">
              <a:rPr lang="en-US" smtClean="0"/>
              <a:pPr/>
              <a:t>10/30/20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Univers LT Std 55"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Univers LT Std 55" panose="020B0603020202020204" pitchFamily="34" charset="0"/>
              </a:defRPr>
            </a:lvl1pPr>
          </a:lstStyle>
          <a:p>
            <a:fld id="{273E7623-BBEB-4428-BB2F-61EF81B76904}" type="slidenum">
              <a:rPr lang="en-US" smtClean="0"/>
              <a:pPr/>
              <a:t>‹#›</a:t>
            </a:fld>
            <a:endParaRPr lang="en-US"/>
          </a:p>
        </p:txBody>
      </p:sp>
      <p:pic>
        <p:nvPicPr>
          <p:cNvPr id="12" name="Picture 1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690299" y="5513462"/>
            <a:ext cx="1040784" cy="1040784"/>
          </a:xfrm>
          <a:prstGeom prst="rect">
            <a:avLst/>
          </a:prstGeom>
        </p:spPr>
      </p:pic>
    </p:spTree>
    <p:extLst>
      <p:ext uri="{BB962C8B-B14F-4D97-AF65-F5344CB8AC3E}">
        <p14:creationId xmlns:p14="http://schemas.microsoft.com/office/powerpoint/2010/main" val="1673218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682625" indent="0" algn="l" defTabSz="914400" rtl="0" eaLnBrk="1" latinLnBrk="0" hangingPunct="1">
        <a:lnSpc>
          <a:spcPct val="90000"/>
        </a:lnSpc>
        <a:spcBef>
          <a:spcPct val="0"/>
        </a:spcBef>
        <a:buNone/>
        <a:defRPr sz="4400" b="0" kern="1200">
          <a:solidFill>
            <a:srgbClr val="001C59"/>
          </a:solidFill>
          <a:latin typeface="Univers LT Std 45 Light" panose="020B04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Univers LT Std 55"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Univers LT Std 55"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nivers LT Std 55"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nivers LT Std 55"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nivers LT Std 55"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22000" b="-2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F3357DB-99F3-4B82-88A2-FDEBFC6DDDFE}" type="datetimeFigureOut">
              <a:rPr lang="en-US" smtClean="0">
                <a:solidFill>
                  <a:prstClr val="black">
                    <a:tint val="75000"/>
                  </a:prstClr>
                </a:solidFill>
              </a:rPr>
              <a:pPr/>
              <a:t>10/30/20</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5EB45FA-97C4-4A1C-8EE2-0452332638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1587362"/>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Univers LT Std 55" panose="020B0603020202020204" pitchFamily="34" charset="0"/>
              </a:defRPr>
            </a:lvl1pPr>
          </a:lstStyle>
          <a:p>
            <a:fld id="{791AB61E-2E6B-44C9-AA85-BEFCC1C9B2A8}" type="datetimeFigureOut">
              <a:rPr lang="en-US" smtClean="0"/>
              <a:pPr/>
              <a:t>10/30/20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Univers LT Std 55"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Univers LT Std 55" panose="020B0603020202020204" pitchFamily="34" charset="0"/>
              </a:defRPr>
            </a:lvl1pPr>
          </a:lstStyle>
          <a:p>
            <a:fld id="{9F064EB1-AA73-4F06-AC58-EA3ED7859B38}" type="slidenum">
              <a:rPr lang="en-US" smtClean="0"/>
              <a:pPr/>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690299" y="5513462"/>
            <a:ext cx="1040784" cy="1040784"/>
          </a:xfrm>
          <a:prstGeom prst="rect">
            <a:avLst/>
          </a:prstGeom>
        </p:spPr>
      </p:pic>
      <p:sp>
        <p:nvSpPr>
          <p:cNvPr id="8" name="Pentagon 14"/>
          <p:cNvSpPr/>
          <p:nvPr userDrawn="1"/>
        </p:nvSpPr>
        <p:spPr>
          <a:xfrm rot="5400000">
            <a:off x="372581" y="830746"/>
            <a:ext cx="1347926" cy="416688"/>
          </a:xfrm>
          <a:custGeom>
            <a:avLst/>
            <a:gdLst>
              <a:gd name="connsiteX0" fmla="*/ 0 w 1556270"/>
              <a:gd name="connsiteY0" fmla="*/ 0 h 416688"/>
              <a:gd name="connsiteX1" fmla="*/ 1347926 w 1556270"/>
              <a:gd name="connsiteY1" fmla="*/ 0 h 416688"/>
              <a:gd name="connsiteX2" fmla="*/ 1556270 w 1556270"/>
              <a:gd name="connsiteY2" fmla="*/ 208344 h 416688"/>
              <a:gd name="connsiteX3" fmla="*/ 1347926 w 1556270"/>
              <a:gd name="connsiteY3" fmla="*/ 416688 h 416688"/>
              <a:gd name="connsiteX4" fmla="*/ 0 w 1556270"/>
              <a:gd name="connsiteY4" fmla="*/ 416688 h 416688"/>
              <a:gd name="connsiteX5" fmla="*/ 0 w 1556270"/>
              <a:gd name="connsiteY5" fmla="*/ 0 h 416688"/>
              <a:gd name="connsiteX0" fmla="*/ 0 w 1347926"/>
              <a:gd name="connsiteY0" fmla="*/ 0 h 416688"/>
              <a:gd name="connsiteX1" fmla="*/ 1347926 w 1347926"/>
              <a:gd name="connsiteY1" fmla="*/ 0 h 416688"/>
              <a:gd name="connsiteX2" fmla="*/ 1251470 w 1347926"/>
              <a:gd name="connsiteY2" fmla="*/ 203582 h 416688"/>
              <a:gd name="connsiteX3" fmla="*/ 1347926 w 1347926"/>
              <a:gd name="connsiteY3" fmla="*/ 416688 h 416688"/>
              <a:gd name="connsiteX4" fmla="*/ 0 w 1347926"/>
              <a:gd name="connsiteY4" fmla="*/ 416688 h 416688"/>
              <a:gd name="connsiteX5" fmla="*/ 0 w 1347926"/>
              <a:gd name="connsiteY5" fmla="*/ 0 h 4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926" h="416688">
                <a:moveTo>
                  <a:pt x="0" y="0"/>
                </a:moveTo>
                <a:lnTo>
                  <a:pt x="1347926" y="0"/>
                </a:lnTo>
                <a:lnTo>
                  <a:pt x="1251470" y="203582"/>
                </a:lnTo>
                <a:lnTo>
                  <a:pt x="1347926" y="416688"/>
                </a:lnTo>
                <a:lnTo>
                  <a:pt x="0" y="416688"/>
                </a:lnTo>
                <a:lnTo>
                  <a:pt x="0" y="0"/>
                </a:lnTo>
                <a:close/>
              </a:path>
            </a:pathLst>
          </a:custGeom>
          <a:gradFill flip="none" rotWithShape="0">
            <a:gsLst>
              <a:gs pos="0">
                <a:srgbClr val="0072BC"/>
              </a:gs>
              <a:gs pos="58000">
                <a:srgbClr val="005093"/>
              </a:gs>
              <a:gs pos="100000">
                <a:srgbClr val="001C5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74273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682625" indent="0" algn="l" defTabSz="914400" rtl="0" eaLnBrk="1" latinLnBrk="0" hangingPunct="1">
        <a:lnSpc>
          <a:spcPct val="90000"/>
        </a:lnSpc>
        <a:spcBef>
          <a:spcPct val="0"/>
        </a:spcBef>
        <a:buNone/>
        <a:defRPr sz="4400" b="0" kern="1200">
          <a:solidFill>
            <a:srgbClr val="001C59"/>
          </a:solidFill>
          <a:latin typeface="Univers LT Std 45 Light" panose="020B0403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FCB315"/>
        </a:buClr>
        <a:buFont typeface="Arial" panose="020B0604020202020204" pitchFamily="34" charset="0"/>
        <a:buChar char="•"/>
        <a:defRPr sz="2800" kern="1200">
          <a:solidFill>
            <a:srgbClr val="0072BC"/>
          </a:solidFill>
          <a:latin typeface="Univers LT Std 55" panose="020B0603020202020204" pitchFamily="34" charset="0"/>
          <a:ea typeface="+mn-ea"/>
          <a:cs typeface="+mn-cs"/>
        </a:defRPr>
      </a:lvl1pPr>
      <a:lvl2pPr marL="685800" indent="-228600" algn="l" defTabSz="914400" rtl="0" eaLnBrk="1" latinLnBrk="0" hangingPunct="1">
        <a:lnSpc>
          <a:spcPct val="90000"/>
        </a:lnSpc>
        <a:spcBef>
          <a:spcPts val="500"/>
        </a:spcBef>
        <a:buFont typeface="Univers LT Std 55" panose="020B0603020202020204" pitchFamily="34" charset="0"/>
        <a:buChar char="–"/>
        <a:defRPr sz="2400" kern="1200">
          <a:solidFill>
            <a:srgbClr val="001C59"/>
          </a:solidFill>
          <a:latin typeface="Univers LT Std 55"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5093"/>
          </a:solidFill>
          <a:latin typeface="Univers LT Std 55" panose="020B0603020202020204" pitchFamily="34" charset="0"/>
          <a:ea typeface="+mn-ea"/>
          <a:cs typeface="+mn-cs"/>
        </a:defRPr>
      </a:lvl3pPr>
      <a:lvl4pPr marL="1600200" indent="-228600" algn="l" defTabSz="914400" rtl="0" eaLnBrk="1" latinLnBrk="0" hangingPunct="1">
        <a:lnSpc>
          <a:spcPct val="90000"/>
        </a:lnSpc>
        <a:spcBef>
          <a:spcPts val="500"/>
        </a:spcBef>
        <a:buFont typeface="Univers LT Std 55" panose="020B0603020202020204" pitchFamily="34" charset="0"/>
        <a:buChar char="–"/>
        <a:defRPr sz="1800" kern="1200">
          <a:solidFill>
            <a:schemeClr val="tx1"/>
          </a:solidFill>
          <a:latin typeface="Univers LT Std 55" panose="020B0603020202020204" pitchFamily="34" charset="0"/>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Univers LT Std 55"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72BC"/>
            </a:gs>
            <a:gs pos="58000">
              <a:srgbClr val="005093"/>
            </a:gs>
            <a:gs pos="100000">
              <a:srgbClr val="001C59"/>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latin typeface="Univers LT Std 55" panose="020B0603020202020204" pitchFamily="34" charset="0"/>
              </a:defRPr>
            </a:lvl1pPr>
          </a:lstStyle>
          <a:p>
            <a:fld id="{0450E76A-FAF2-4A6E-A83D-83CD6FB7B52C}" type="datetimeFigureOut">
              <a:rPr lang="en-US" smtClean="0"/>
              <a:pPr/>
              <a:t>10/30/20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latin typeface="Univers LT Std 55"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Univers LT Std 55" panose="020B0603020202020204" pitchFamily="34" charset="0"/>
              </a:defRPr>
            </a:lvl1pPr>
          </a:lstStyle>
          <a:p>
            <a:fld id="{E857BCBB-6C30-4328-AAD0-446EE83A25AA}" type="slidenum">
              <a:rPr lang="en-US" smtClean="0"/>
              <a:pPr/>
              <a:t>‹#›</a:t>
            </a:fld>
            <a:endParaRPr lang="en-US"/>
          </a:p>
        </p:txBody>
      </p:sp>
    </p:spTree>
    <p:extLst>
      <p:ext uri="{BB962C8B-B14F-4D97-AF65-F5344CB8AC3E}">
        <p14:creationId xmlns:p14="http://schemas.microsoft.com/office/powerpoint/2010/main" val="20760653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71500" indent="-571500" algn="l" defTabSz="914400" rtl="0" eaLnBrk="1" latinLnBrk="0" hangingPunct="1">
        <a:lnSpc>
          <a:spcPct val="90000"/>
        </a:lnSpc>
        <a:spcBef>
          <a:spcPct val="0"/>
        </a:spcBef>
        <a:buFontTx/>
        <a:buBlip>
          <a:blip r:embed="rId13"/>
        </a:buBlip>
        <a:defRPr sz="4400" b="1" kern="1200">
          <a:solidFill>
            <a:schemeClr val="bg1"/>
          </a:solidFill>
          <a:latin typeface="Univers LT Std 45 Light" panose="020B04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Univers LT Std 55"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Univers LT Std 55"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Univers LT Std 55"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Univers LT Std 55"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Univers LT Std 55"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Univers LT Std 55" panose="020B0603020202020204" pitchFamily="34" charset="0"/>
              </a:defRPr>
            </a:lvl1pPr>
          </a:lstStyle>
          <a:p>
            <a:fld id="{791AB61E-2E6B-44C9-AA85-BEFCC1C9B2A8}" type="datetimeFigureOut">
              <a:rPr lang="en-US" smtClean="0"/>
              <a:pPr/>
              <a:t>10/30/20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Univers LT Std 55"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Univers LT Std 55" panose="020B0603020202020204" pitchFamily="34" charset="0"/>
              </a:defRPr>
            </a:lvl1pPr>
          </a:lstStyle>
          <a:p>
            <a:fld id="{9F064EB1-AA73-4F06-AC58-EA3ED7859B38}" type="slidenum">
              <a:rPr lang="en-US" smtClean="0"/>
              <a:pPr/>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690299" y="5513462"/>
            <a:ext cx="1040784" cy="1040784"/>
          </a:xfrm>
          <a:prstGeom prst="rect">
            <a:avLst/>
          </a:prstGeom>
        </p:spPr>
      </p:pic>
    </p:spTree>
    <p:extLst>
      <p:ext uri="{BB962C8B-B14F-4D97-AF65-F5344CB8AC3E}">
        <p14:creationId xmlns:p14="http://schemas.microsoft.com/office/powerpoint/2010/main" val="36169011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b="1" kern="1200">
          <a:solidFill>
            <a:srgbClr val="001C59"/>
          </a:solidFill>
          <a:latin typeface="Univers LT Std 45 Light" panose="020B0403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FCB315"/>
        </a:buClr>
        <a:buFont typeface="Arial" panose="020B0604020202020204" pitchFamily="34" charset="0"/>
        <a:buChar char="•"/>
        <a:defRPr sz="2800" kern="1200">
          <a:solidFill>
            <a:srgbClr val="0072BC"/>
          </a:solidFill>
          <a:latin typeface="Univers LT Std 55" panose="020B0603020202020204" pitchFamily="34" charset="0"/>
          <a:ea typeface="+mn-ea"/>
          <a:cs typeface="+mn-cs"/>
        </a:defRPr>
      </a:lvl1pPr>
      <a:lvl2pPr marL="685800" indent="-228600" algn="l" defTabSz="914400" rtl="0" eaLnBrk="1" latinLnBrk="0" hangingPunct="1">
        <a:lnSpc>
          <a:spcPct val="90000"/>
        </a:lnSpc>
        <a:spcBef>
          <a:spcPts val="500"/>
        </a:spcBef>
        <a:buFont typeface="Univers LT Std 55" panose="020B0603020202020204" pitchFamily="34" charset="0"/>
        <a:buChar char="–"/>
        <a:defRPr sz="2400" kern="1200">
          <a:solidFill>
            <a:srgbClr val="001C59"/>
          </a:solidFill>
          <a:latin typeface="Univers LT Std 55"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5093"/>
          </a:solidFill>
          <a:latin typeface="Univers LT Std 55" panose="020B0603020202020204" pitchFamily="34" charset="0"/>
          <a:ea typeface="+mn-ea"/>
          <a:cs typeface="+mn-cs"/>
        </a:defRPr>
      </a:lvl3pPr>
      <a:lvl4pPr marL="1600200" indent="-228600" algn="l" defTabSz="914400" rtl="0" eaLnBrk="1" latinLnBrk="0" hangingPunct="1">
        <a:lnSpc>
          <a:spcPct val="90000"/>
        </a:lnSpc>
        <a:spcBef>
          <a:spcPts val="500"/>
        </a:spcBef>
        <a:buFont typeface="Univers LT Std 55" panose="020B0603020202020204" pitchFamily="34" charset="0"/>
        <a:buChar char="–"/>
        <a:defRPr sz="1800" kern="1200">
          <a:solidFill>
            <a:schemeClr val="tx1"/>
          </a:solidFill>
          <a:latin typeface="Univers LT Std 55" panose="020B0603020202020204" pitchFamily="34" charset="0"/>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Univers LT Std 55"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fontAlgn="auto">
              <a:spcBef>
                <a:spcPts val="0"/>
              </a:spcBef>
              <a:spcAft>
                <a:spcPts val="0"/>
              </a:spcAft>
              <a:defRPr sz="900" smtClean="0">
                <a:solidFill>
                  <a:schemeClr val="tx1">
                    <a:tint val="75000"/>
                  </a:schemeClr>
                </a:solidFill>
                <a:latin typeface="Univers LT Std 55" panose="020B0603020202020204" pitchFamily="34" charset="0"/>
                <a:cs typeface="+mn-cs"/>
              </a:defRPr>
            </a:lvl1pPr>
          </a:lstStyle>
          <a:p>
            <a:pPr>
              <a:defRPr/>
            </a:pPr>
            <a:fld id="{5F208D95-EF05-4460-BF8C-DF99FFB37CA7}" type="datetime1">
              <a:rPr lang="en-US" smtClean="0"/>
              <a:t>10/30/20</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Univers LT Std 55" panose="020B0603020202020204" pitchFamily="34" charset="0"/>
                <a:cs typeface="+mn-cs"/>
              </a:defRPr>
            </a:lvl1pPr>
          </a:lstStyle>
          <a:p>
            <a:pPr>
              <a:defRPr/>
            </a:pPr>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Univers LT Std 55" panose="020B0603020202020204" pitchFamily="34" charset="0"/>
                <a:cs typeface="+mn-cs"/>
              </a:defRPr>
            </a:lvl1pPr>
          </a:lstStyle>
          <a:p>
            <a:pPr>
              <a:defRPr/>
            </a:pPr>
            <a:fld id="{FCC5C811-FFEA-4277-9633-A2F0294520CF}" type="slidenum">
              <a:rPr lang="en-US"/>
              <a:pPr>
                <a:defRPr/>
              </a:pPr>
              <a:t>‹#›</a:t>
            </a:fld>
            <a:endParaRPr lang="en-US" dirty="0"/>
          </a:p>
        </p:txBody>
      </p:sp>
    </p:spTree>
    <p:extLst>
      <p:ext uri="{BB962C8B-B14F-4D97-AF65-F5344CB8AC3E}">
        <p14:creationId xmlns:p14="http://schemas.microsoft.com/office/powerpoint/2010/main" val="20572648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684213" rtl="0" fontAlgn="base">
        <a:lnSpc>
          <a:spcPct val="90000"/>
        </a:lnSpc>
        <a:spcBef>
          <a:spcPct val="0"/>
        </a:spcBef>
        <a:spcAft>
          <a:spcPct val="0"/>
        </a:spcAft>
        <a:defRPr sz="3300" b="1" kern="1200">
          <a:solidFill>
            <a:srgbClr val="001C59"/>
          </a:solidFill>
          <a:latin typeface="Univers LT Std 55" panose="020B0603020202020204" pitchFamily="34" charset="0"/>
          <a:ea typeface="+mj-ea"/>
          <a:cs typeface="+mj-cs"/>
        </a:defRPr>
      </a:lvl1pPr>
      <a:lvl2pPr algn="l" defTabSz="684213" rtl="0" fontAlgn="base">
        <a:lnSpc>
          <a:spcPct val="90000"/>
        </a:lnSpc>
        <a:spcBef>
          <a:spcPct val="0"/>
        </a:spcBef>
        <a:spcAft>
          <a:spcPct val="0"/>
        </a:spcAft>
        <a:defRPr sz="3300" b="1">
          <a:solidFill>
            <a:srgbClr val="001C59"/>
          </a:solidFill>
          <a:latin typeface="Univers LT Std 55" pitchFamily="34" charset="0"/>
        </a:defRPr>
      </a:lvl2pPr>
      <a:lvl3pPr algn="l" defTabSz="684213" rtl="0" fontAlgn="base">
        <a:lnSpc>
          <a:spcPct val="90000"/>
        </a:lnSpc>
        <a:spcBef>
          <a:spcPct val="0"/>
        </a:spcBef>
        <a:spcAft>
          <a:spcPct val="0"/>
        </a:spcAft>
        <a:defRPr sz="3300" b="1">
          <a:solidFill>
            <a:srgbClr val="001C59"/>
          </a:solidFill>
          <a:latin typeface="Univers LT Std 55" pitchFamily="34" charset="0"/>
        </a:defRPr>
      </a:lvl3pPr>
      <a:lvl4pPr algn="l" defTabSz="684213" rtl="0" fontAlgn="base">
        <a:lnSpc>
          <a:spcPct val="90000"/>
        </a:lnSpc>
        <a:spcBef>
          <a:spcPct val="0"/>
        </a:spcBef>
        <a:spcAft>
          <a:spcPct val="0"/>
        </a:spcAft>
        <a:defRPr sz="3300" b="1">
          <a:solidFill>
            <a:srgbClr val="001C59"/>
          </a:solidFill>
          <a:latin typeface="Univers LT Std 55" pitchFamily="34" charset="0"/>
        </a:defRPr>
      </a:lvl4pPr>
      <a:lvl5pPr algn="l" defTabSz="684213" rtl="0" fontAlgn="base">
        <a:lnSpc>
          <a:spcPct val="90000"/>
        </a:lnSpc>
        <a:spcBef>
          <a:spcPct val="0"/>
        </a:spcBef>
        <a:spcAft>
          <a:spcPct val="0"/>
        </a:spcAft>
        <a:defRPr sz="3300" b="1">
          <a:solidFill>
            <a:srgbClr val="001C59"/>
          </a:solidFill>
          <a:latin typeface="Univers LT Std 55" pitchFamily="34" charset="0"/>
        </a:defRPr>
      </a:lvl5pPr>
      <a:lvl6pPr marL="457200" algn="l" defTabSz="684213" rtl="0" fontAlgn="base">
        <a:lnSpc>
          <a:spcPct val="90000"/>
        </a:lnSpc>
        <a:spcBef>
          <a:spcPct val="0"/>
        </a:spcBef>
        <a:spcAft>
          <a:spcPct val="0"/>
        </a:spcAft>
        <a:defRPr sz="3300" b="1">
          <a:solidFill>
            <a:srgbClr val="001C59"/>
          </a:solidFill>
          <a:latin typeface="Univers LT Std 55" pitchFamily="34" charset="0"/>
        </a:defRPr>
      </a:lvl6pPr>
      <a:lvl7pPr marL="914400" algn="l" defTabSz="684213" rtl="0" fontAlgn="base">
        <a:lnSpc>
          <a:spcPct val="90000"/>
        </a:lnSpc>
        <a:spcBef>
          <a:spcPct val="0"/>
        </a:spcBef>
        <a:spcAft>
          <a:spcPct val="0"/>
        </a:spcAft>
        <a:defRPr sz="3300" b="1">
          <a:solidFill>
            <a:srgbClr val="001C59"/>
          </a:solidFill>
          <a:latin typeface="Univers LT Std 55" pitchFamily="34" charset="0"/>
        </a:defRPr>
      </a:lvl7pPr>
      <a:lvl8pPr marL="1371600" algn="l" defTabSz="684213" rtl="0" fontAlgn="base">
        <a:lnSpc>
          <a:spcPct val="90000"/>
        </a:lnSpc>
        <a:spcBef>
          <a:spcPct val="0"/>
        </a:spcBef>
        <a:spcAft>
          <a:spcPct val="0"/>
        </a:spcAft>
        <a:defRPr sz="3300" b="1">
          <a:solidFill>
            <a:srgbClr val="001C59"/>
          </a:solidFill>
          <a:latin typeface="Univers LT Std 55" pitchFamily="34" charset="0"/>
        </a:defRPr>
      </a:lvl8pPr>
      <a:lvl9pPr marL="1828800" algn="l" defTabSz="684213" rtl="0" fontAlgn="base">
        <a:lnSpc>
          <a:spcPct val="90000"/>
        </a:lnSpc>
        <a:spcBef>
          <a:spcPct val="0"/>
        </a:spcBef>
        <a:spcAft>
          <a:spcPct val="0"/>
        </a:spcAft>
        <a:defRPr sz="3300" b="1">
          <a:solidFill>
            <a:srgbClr val="001C59"/>
          </a:solidFill>
          <a:latin typeface="Univers LT Std 55" pitchFamily="34" charset="0"/>
        </a:defRPr>
      </a:lvl9pPr>
    </p:titleStyle>
    <p:bodyStyle>
      <a:lvl1pPr marL="169863" indent="-169863" algn="l" defTabSz="684213" rtl="0" fontAlgn="base">
        <a:lnSpc>
          <a:spcPct val="90000"/>
        </a:lnSpc>
        <a:spcBef>
          <a:spcPts val="750"/>
        </a:spcBef>
        <a:spcAft>
          <a:spcPct val="0"/>
        </a:spcAft>
        <a:buFont typeface="Arial" charset="0"/>
        <a:buChar char="•"/>
        <a:defRPr sz="2100" kern="1200">
          <a:solidFill>
            <a:srgbClr val="001C59"/>
          </a:solidFill>
          <a:latin typeface="Univers LT Std 55" panose="020B0603020202020204" pitchFamily="34" charset="0"/>
          <a:ea typeface="+mn-ea"/>
          <a:cs typeface="+mn-cs"/>
        </a:defRPr>
      </a:lvl1pPr>
      <a:lvl2pPr marL="512763" indent="-169863" algn="l" defTabSz="684213" rtl="0" fontAlgn="base">
        <a:lnSpc>
          <a:spcPct val="90000"/>
        </a:lnSpc>
        <a:spcBef>
          <a:spcPts val="375"/>
        </a:spcBef>
        <a:spcAft>
          <a:spcPct val="0"/>
        </a:spcAft>
        <a:buFont typeface="Arial" charset="0"/>
        <a:buChar char="•"/>
        <a:defRPr kern="1200">
          <a:solidFill>
            <a:srgbClr val="001C59"/>
          </a:solidFill>
          <a:latin typeface="Univers LT Std 55" panose="020B0603020202020204" pitchFamily="34" charset="0"/>
          <a:ea typeface="+mn-ea"/>
          <a:cs typeface="+mn-cs"/>
        </a:defRPr>
      </a:lvl2pPr>
      <a:lvl3pPr marL="855663" indent="-169863" algn="l" defTabSz="684213" rtl="0" fontAlgn="base">
        <a:lnSpc>
          <a:spcPct val="90000"/>
        </a:lnSpc>
        <a:spcBef>
          <a:spcPts val="375"/>
        </a:spcBef>
        <a:spcAft>
          <a:spcPct val="0"/>
        </a:spcAft>
        <a:buFont typeface="Arial" charset="0"/>
        <a:buChar char="•"/>
        <a:defRPr sz="1500" kern="1200">
          <a:solidFill>
            <a:srgbClr val="001C59"/>
          </a:solidFill>
          <a:latin typeface="Univers LT Std 55" panose="020B0603020202020204" pitchFamily="34" charset="0"/>
          <a:ea typeface="+mn-ea"/>
          <a:cs typeface="+mn-cs"/>
        </a:defRPr>
      </a:lvl3pPr>
      <a:lvl4pPr marL="1198563" indent="-169863" algn="l" defTabSz="684213" rtl="0" fontAlgn="base">
        <a:lnSpc>
          <a:spcPct val="90000"/>
        </a:lnSpc>
        <a:spcBef>
          <a:spcPts val="375"/>
        </a:spcBef>
        <a:spcAft>
          <a:spcPct val="0"/>
        </a:spcAft>
        <a:buFont typeface="Arial" charset="0"/>
        <a:buChar char="•"/>
        <a:defRPr sz="1300" kern="1200">
          <a:solidFill>
            <a:srgbClr val="001C59"/>
          </a:solidFill>
          <a:latin typeface="Univers LT Std 55" panose="020B0603020202020204" pitchFamily="34" charset="0"/>
          <a:ea typeface="+mn-ea"/>
          <a:cs typeface="+mn-cs"/>
        </a:defRPr>
      </a:lvl4pPr>
      <a:lvl5pPr marL="1541463" indent="-169863" algn="l" defTabSz="684213" rtl="0" fontAlgn="base">
        <a:lnSpc>
          <a:spcPct val="90000"/>
        </a:lnSpc>
        <a:spcBef>
          <a:spcPts val="375"/>
        </a:spcBef>
        <a:spcAft>
          <a:spcPct val="0"/>
        </a:spcAft>
        <a:buFont typeface="Arial" charset="0"/>
        <a:buChar char="•"/>
        <a:defRPr sz="1300" kern="1200">
          <a:solidFill>
            <a:srgbClr val="001C59"/>
          </a:solidFill>
          <a:latin typeface="Univers LT Std 55" panose="020B0603020202020204" pitchFamily="34"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0" y="0"/>
            <a:ext cx="12192000" cy="1690688"/>
          </a:xfrm>
          <a:prstGeom prst="rect">
            <a:avLst/>
          </a:prstGeom>
          <a:gradFill flip="none" rotWithShape="1">
            <a:gsLst>
              <a:gs pos="26000">
                <a:srgbClr val="FCB315"/>
              </a:gs>
              <a:gs pos="100000">
                <a:srgbClr val="E0861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p>
        </p:txBody>
      </p:sp>
      <p:sp>
        <p:nvSpPr>
          <p:cNvPr id="2051"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fontAlgn="auto">
              <a:spcBef>
                <a:spcPts val="0"/>
              </a:spcBef>
              <a:spcAft>
                <a:spcPts val="0"/>
              </a:spcAft>
              <a:defRPr sz="900" smtClean="0">
                <a:solidFill>
                  <a:schemeClr val="tx1">
                    <a:tint val="75000"/>
                  </a:schemeClr>
                </a:solidFill>
                <a:latin typeface="Univers LT Std 55" panose="020B0603020202020204" pitchFamily="34" charset="0"/>
                <a:cs typeface="+mn-cs"/>
              </a:defRPr>
            </a:lvl1pPr>
          </a:lstStyle>
          <a:p>
            <a:pPr>
              <a:defRPr/>
            </a:pPr>
            <a:fld id="{87B3AB25-2DEA-422E-A46C-07AE7DEB7D02}" type="datetime1">
              <a:rPr lang="en-US" smtClean="0"/>
              <a:t>10/30/20</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Univers LT Std 55" panose="020B0603020202020204" pitchFamily="34" charset="0"/>
                <a:cs typeface="+mn-cs"/>
              </a:defRPr>
            </a:lvl1pPr>
          </a:lstStyle>
          <a:p>
            <a:pPr>
              <a:defRPr/>
            </a:pPr>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Univers LT Std 55" panose="020B0603020202020204" pitchFamily="34" charset="0"/>
                <a:cs typeface="+mn-cs"/>
              </a:defRPr>
            </a:lvl1pPr>
          </a:lstStyle>
          <a:p>
            <a:pPr>
              <a:defRPr/>
            </a:pPr>
            <a:fld id="{DEA69283-C907-444C-A676-2C1B9D2FCFBB}" type="slidenum">
              <a:rPr lang="en-US"/>
              <a:pPr>
                <a:defRPr/>
              </a:pPr>
              <a:t>‹#›</a:t>
            </a:fld>
            <a:endParaRPr lang="en-US" dirty="0"/>
          </a:p>
        </p:txBody>
      </p:sp>
      <p:cxnSp>
        <p:nvCxnSpPr>
          <p:cNvPr id="12" name="Straight Connector 11"/>
          <p:cNvCxnSpPr/>
          <p:nvPr userDrawn="1"/>
        </p:nvCxnSpPr>
        <p:spPr>
          <a:xfrm>
            <a:off x="0" y="1690688"/>
            <a:ext cx="12192000" cy="0"/>
          </a:xfrm>
          <a:prstGeom prst="line">
            <a:avLst/>
          </a:prstGeom>
          <a:ln w="127000">
            <a:solidFill>
              <a:srgbClr val="005093"/>
            </a:solidFill>
          </a:ln>
        </p:spPr>
        <p:style>
          <a:lnRef idx="1">
            <a:schemeClr val="accent1"/>
          </a:lnRef>
          <a:fillRef idx="0">
            <a:schemeClr val="accent1"/>
          </a:fillRef>
          <a:effectRef idx="0">
            <a:schemeClr val="accent1"/>
          </a:effectRef>
          <a:fontRef idx="minor">
            <a:schemeClr val="tx1"/>
          </a:fontRef>
        </p:style>
      </p:cxnSp>
      <p:pic>
        <p:nvPicPr>
          <p:cNvPr id="2057" name="Picture 10"/>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0527549" y="5719763"/>
            <a:ext cx="128345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964263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sldNum="0" hdr="0" ftr="0" dt="0"/>
  <p:txStyles>
    <p:titleStyle>
      <a:lvl1pPr algn="l" defTabSz="684213" rtl="0" fontAlgn="base">
        <a:lnSpc>
          <a:spcPct val="90000"/>
        </a:lnSpc>
        <a:spcBef>
          <a:spcPct val="0"/>
        </a:spcBef>
        <a:spcAft>
          <a:spcPct val="0"/>
        </a:spcAft>
        <a:defRPr sz="3300" b="1" kern="1200">
          <a:solidFill>
            <a:srgbClr val="001C59"/>
          </a:solidFill>
          <a:latin typeface="Univers LT Std 55" panose="020B0603020202020204" pitchFamily="34" charset="0"/>
          <a:ea typeface="+mj-ea"/>
          <a:cs typeface="+mj-cs"/>
        </a:defRPr>
      </a:lvl1pPr>
      <a:lvl2pPr algn="l" defTabSz="684213" rtl="0" fontAlgn="base">
        <a:lnSpc>
          <a:spcPct val="90000"/>
        </a:lnSpc>
        <a:spcBef>
          <a:spcPct val="0"/>
        </a:spcBef>
        <a:spcAft>
          <a:spcPct val="0"/>
        </a:spcAft>
        <a:defRPr sz="3300" b="1">
          <a:solidFill>
            <a:srgbClr val="001C59"/>
          </a:solidFill>
          <a:latin typeface="Univers LT Std 55" pitchFamily="34" charset="0"/>
        </a:defRPr>
      </a:lvl2pPr>
      <a:lvl3pPr algn="l" defTabSz="684213" rtl="0" fontAlgn="base">
        <a:lnSpc>
          <a:spcPct val="90000"/>
        </a:lnSpc>
        <a:spcBef>
          <a:spcPct val="0"/>
        </a:spcBef>
        <a:spcAft>
          <a:spcPct val="0"/>
        </a:spcAft>
        <a:defRPr sz="3300" b="1">
          <a:solidFill>
            <a:srgbClr val="001C59"/>
          </a:solidFill>
          <a:latin typeface="Univers LT Std 55" pitchFamily="34" charset="0"/>
        </a:defRPr>
      </a:lvl3pPr>
      <a:lvl4pPr algn="l" defTabSz="684213" rtl="0" fontAlgn="base">
        <a:lnSpc>
          <a:spcPct val="90000"/>
        </a:lnSpc>
        <a:spcBef>
          <a:spcPct val="0"/>
        </a:spcBef>
        <a:spcAft>
          <a:spcPct val="0"/>
        </a:spcAft>
        <a:defRPr sz="3300" b="1">
          <a:solidFill>
            <a:srgbClr val="001C59"/>
          </a:solidFill>
          <a:latin typeface="Univers LT Std 55" pitchFamily="34" charset="0"/>
        </a:defRPr>
      </a:lvl4pPr>
      <a:lvl5pPr algn="l" defTabSz="684213" rtl="0" fontAlgn="base">
        <a:lnSpc>
          <a:spcPct val="90000"/>
        </a:lnSpc>
        <a:spcBef>
          <a:spcPct val="0"/>
        </a:spcBef>
        <a:spcAft>
          <a:spcPct val="0"/>
        </a:spcAft>
        <a:defRPr sz="3300" b="1">
          <a:solidFill>
            <a:srgbClr val="001C59"/>
          </a:solidFill>
          <a:latin typeface="Univers LT Std 55" pitchFamily="34" charset="0"/>
        </a:defRPr>
      </a:lvl5pPr>
      <a:lvl6pPr marL="457200" algn="l" defTabSz="684213" rtl="0" fontAlgn="base">
        <a:lnSpc>
          <a:spcPct val="90000"/>
        </a:lnSpc>
        <a:spcBef>
          <a:spcPct val="0"/>
        </a:spcBef>
        <a:spcAft>
          <a:spcPct val="0"/>
        </a:spcAft>
        <a:defRPr sz="3300" b="1">
          <a:solidFill>
            <a:srgbClr val="001C59"/>
          </a:solidFill>
          <a:latin typeface="Univers LT Std 55" pitchFamily="34" charset="0"/>
        </a:defRPr>
      </a:lvl6pPr>
      <a:lvl7pPr marL="914400" algn="l" defTabSz="684213" rtl="0" fontAlgn="base">
        <a:lnSpc>
          <a:spcPct val="90000"/>
        </a:lnSpc>
        <a:spcBef>
          <a:spcPct val="0"/>
        </a:spcBef>
        <a:spcAft>
          <a:spcPct val="0"/>
        </a:spcAft>
        <a:defRPr sz="3300" b="1">
          <a:solidFill>
            <a:srgbClr val="001C59"/>
          </a:solidFill>
          <a:latin typeface="Univers LT Std 55" pitchFamily="34" charset="0"/>
        </a:defRPr>
      </a:lvl7pPr>
      <a:lvl8pPr marL="1371600" algn="l" defTabSz="684213" rtl="0" fontAlgn="base">
        <a:lnSpc>
          <a:spcPct val="90000"/>
        </a:lnSpc>
        <a:spcBef>
          <a:spcPct val="0"/>
        </a:spcBef>
        <a:spcAft>
          <a:spcPct val="0"/>
        </a:spcAft>
        <a:defRPr sz="3300" b="1">
          <a:solidFill>
            <a:srgbClr val="001C59"/>
          </a:solidFill>
          <a:latin typeface="Univers LT Std 55" pitchFamily="34" charset="0"/>
        </a:defRPr>
      </a:lvl8pPr>
      <a:lvl9pPr marL="1828800" algn="l" defTabSz="684213" rtl="0" fontAlgn="base">
        <a:lnSpc>
          <a:spcPct val="90000"/>
        </a:lnSpc>
        <a:spcBef>
          <a:spcPct val="0"/>
        </a:spcBef>
        <a:spcAft>
          <a:spcPct val="0"/>
        </a:spcAft>
        <a:defRPr sz="3300" b="1">
          <a:solidFill>
            <a:srgbClr val="001C59"/>
          </a:solidFill>
          <a:latin typeface="Univers LT Std 55" pitchFamily="34" charset="0"/>
        </a:defRPr>
      </a:lvl9pPr>
    </p:titleStyle>
    <p:bodyStyle>
      <a:lvl1pPr marL="169863" indent="-169863" algn="l" defTabSz="684213" rtl="0" fontAlgn="base">
        <a:lnSpc>
          <a:spcPct val="90000"/>
        </a:lnSpc>
        <a:spcBef>
          <a:spcPts val="750"/>
        </a:spcBef>
        <a:spcAft>
          <a:spcPct val="0"/>
        </a:spcAft>
        <a:buFont typeface="Arial" charset="0"/>
        <a:buChar char="•"/>
        <a:defRPr sz="2100" kern="1200">
          <a:solidFill>
            <a:srgbClr val="001C59"/>
          </a:solidFill>
          <a:latin typeface="Univers LT Std 55" panose="020B0603020202020204" pitchFamily="34" charset="0"/>
          <a:ea typeface="+mn-ea"/>
          <a:cs typeface="+mn-cs"/>
        </a:defRPr>
      </a:lvl1pPr>
      <a:lvl2pPr marL="512763" indent="-169863" algn="l" defTabSz="684213" rtl="0" fontAlgn="base">
        <a:lnSpc>
          <a:spcPct val="90000"/>
        </a:lnSpc>
        <a:spcBef>
          <a:spcPts val="375"/>
        </a:spcBef>
        <a:spcAft>
          <a:spcPct val="0"/>
        </a:spcAft>
        <a:buFont typeface="Arial" charset="0"/>
        <a:buChar char="•"/>
        <a:defRPr kern="1200">
          <a:solidFill>
            <a:srgbClr val="001C59"/>
          </a:solidFill>
          <a:latin typeface="Univers LT Std 55" panose="020B0603020202020204" pitchFamily="34" charset="0"/>
          <a:ea typeface="+mn-ea"/>
          <a:cs typeface="+mn-cs"/>
        </a:defRPr>
      </a:lvl2pPr>
      <a:lvl3pPr marL="855663" indent="-169863" algn="l" defTabSz="684213" rtl="0" fontAlgn="base">
        <a:lnSpc>
          <a:spcPct val="90000"/>
        </a:lnSpc>
        <a:spcBef>
          <a:spcPts val="375"/>
        </a:spcBef>
        <a:spcAft>
          <a:spcPct val="0"/>
        </a:spcAft>
        <a:buFont typeface="Arial" charset="0"/>
        <a:buChar char="•"/>
        <a:defRPr sz="1500" kern="1200">
          <a:solidFill>
            <a:srgbClr val="001C59"/>
          </a:solidFill>
          <a:latin typeface="Univers LT Std 55" panose="020B0603020202020204" pitchFamily="34" charset="0"/>
          <a:ea typeface="+mn-ea"/>
          <a:cs typeface="+mn-cs"/>
        </a:defRPr>
      </a:lvl3pPr>
      <a:lvl4pPr marL="1198563" indent="-169863" algn="l" defTabSz="684213" rtl="0" fontAlgn="base">
        <a:lnSpc>
          <a:spcPct val="90000"/>
        </a:lnSpc>
        <a:spcBef>
          <a:spcPts val="375"/>
        </a:spcBef>
        <a:spcAft>
          <a:spcPct val="0"/>
        </a:spcAft>
        <a:buFont typeface="Arial" charset="0"/>
        <a:buChar char="•"/>
        <a:defRPr sz="1300" kern="1200">
          <a:solidFill>
            <a:srgbClr val="001C59"/>
          </a:solidFill>
          <a:latin typeface="Univers LT Std 55" panose="020B0603020202020204" pitchFamily="34" charset="0"/>
          <a:ea typeface="+mn-ea"/>
          <a:cs typeface="+mn-cs"/>
        </a:defRPr>
      </a:lvl4pPr>
      <a:lvl5pPr marL="1541463" indent="-169863" algn="l" defTabSz="684213" rtl="0" fontAlgn="base">
        <a:lnSpc>
          <a:spcPct val="90000"/>
        </a:lnSpc>
        <a:spcBef>
          <a:spcPts val="375"/>
        </a:spcBef>
        <a:spcAft>
          <a:spcPct val="0"/>
        </a:spcAft>
        <a:buFont typeface="Arial" charset="0"/>
        <a:buChar char="•"/>
        <a:defRPr sz="1300" kern="1200">
          <a:solidFill>
            <a:srgbClr val="001C59"/>
          </a:solidFill>
          <a:latin typeface="Univers LT Std 55" panose="020B0603020202020204" pitchFamily="34"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9E7069A-5A2B-46C6-B2AE-D09A03D4F918}"/>
              </a:ext>
            </a:extLst>
          </p:cNvPr>
          <p:cNvSpPr/>
          <p:nvPr userDrawn="1"/>
        </p:nvSpPr>
        <p:spPr>
          <a:xfrm>
            <a:off x="0" y="5971555"/>
            <a:ext cx="12192000" cy="886445"/>
          </a:xfrm>
          <a:prstGeom prst="rect">
            <a:avLst/>
          </a:prstGeom>
          <a:solidFill>
            <a:srgbClr val="005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Univers LT Std 55"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Univers LT Std 55" panose="020B0603020202020204" pitchFamily="34" charset="0"/>
              </a:defRPr>
            </a:lvl1pPr>
          </a:lstStyle>
          <a:p>
            <a:fld id="{273E7623-BBEB-4428-BB2F-61EF81B76904}" type="slidenum">
              <a:rPr lang="en-US" smtClean="0"/>
              <a:pPr/>
              <a:t>‹#›</a:t>
            </a:fld>
            <a:endParaRPr lang="en-US"/>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rcRect/>
          <a:stretch/>
        </p:blipFill>
        <p:spPr>
          <a:xfrm>
            <a:off x="7916964" y="5868677"/>
            <a:ext cx="3436836" cy="886445"/>
          </a:xfrm>
          <a:prstGeom prst="rect">
            <a:avLst/>
          </a:prstGeom>
        </p:spPr>
      </p:pic>
      <p:sp>
        <p:nvSpPr>
          <p:cNvPr id="9" name="Rectangle 8">
            <a:extLst>
              <a:ext uri="{FF2B5EF4-FFF2-40B4-BE49-F238E27FC236}">
                <a16:creationId xmlns:a16="http://schemas.microsoft.com/office/drawing/2014/main" id="{5C15FE77-CA75-4D31-95F2-7AE5464E995B}"/>
              </a:ext>
            </a:extLst>
          </p:cNvPr>
          <p:cNvSpPr/>
          <p:nvPr userDrawn="1"/>
        </p:nvSpPr>
        <p:spPr>
          <a:xfrm>
            <a:off x="838200" y="6235740"/>
            <a:ext cx="3461653" cy="369332"/>
          </a:xfrm>
          <a:prstGeom prst="rect">
            <a:avLst/>
          </a:prstGeom>
        </p:spPr>
        <p:txBody>
          <a:bodyPr wrap="none">
            <a:spAutoFit/>
          </a:bodyPr>
          <a:lstStyle/>
          <a:p>
            <a:r>
              <a:rPr lang="en-US" dirty="0">
                <a:solidFill>
                  <a:srgbClr val="FCB315"/>
                </a:solidFill>
                <a:latin typeface="Univers LT Pro 53 Extended" panose="020B0805030502030204" pitchFamily="34" charset="0"/>
              </a:rPr>
              <a:t>CASStudentCentral.org</a:t>
            </a:r>
          </a:p>
        </p:txBody>
      </p:sp>
      <p:sp>
        <p:nvSpPr>
          <p:cNvPr id="10" name="Text Placeholder 2">
            <a:extLst>
              <a:ext uri="{FF2B5EF4-FFF2-40B4-BE49-F238E27FC236}">
                <a16:creationId xmlns:a16="http://schemas.microsoft.com/office/drawing/2014/main" id="{A59400D3-D522-4904-B979-F2C2A4218F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
                <a:srgbClr val="FCB315"/>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72BC"/>
                </a:solidFill>
                <a:effectLst/>
                <a:uLnTx/>
                <a:uFillTx/>
                <a:latin typeface="Univers LT Std 55" panose="020B0603020202020204" pitchFamily="34" charset="0"/>
                <a:ea typeface="+mn-ea"/>
                <a:cs typeface="+mn-cs"/>
              </a:rPr>
              <a:t>Click to edit Master text styles</a:t>
            </a:r>
          </a:p>
          <a:p>
            <a:pPr marL="685800" marR="0" lvl="1" indent="-228600" algn="l" defTabSz="914400" rtl="0" eaLnBrk="1" fontAlgn="auto" latinLnBrk="0" hangingPunct="1">
              <a:lnSpc>
                <a:spcPct val="90000"/>
              </a:lnSpc>
              <a:spcBef>
                <a:spcPts val="500"/>
              </a:spcBef>
              <a:spcAft>
                <a:spcPts val="0"/>
              </a:spcAft>
              <a:buClrTx/>
              <a:buSzTx/>
              <a:buFont typeface="Univers LT Std 55" panose="020B0603020202020204" pitchFamily="34" charset="0"/>
              <a:buChar char="–"/>
              <a:tabLst/>
              <a:defRPr/>
            </a:pPr>
            <a:r>
              <a:rPr kumimoji="0" lang="en-US" sz="2400" b="0" i="0" u="none" strike="noStrike" kern="1200" cap="none" spc="0" normalizeH="0" baseline="0" noProof="0" dirty="0">
                <a:ln>
                  <a:noFill/>
                </a:ln>
                <a:solidFill>
                  <a:srgbClr val="001C59"/>
                </a:solidFill>
                <a:effectLst/>
                <a:uLnTx/>
                <a:uFillTx/>
                <a:latin typeface="Univers LT Std 55" panose="020B0603020202020204" pitchFamily="34" charset="0"/>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5093"/>
                </a:solidFill>
                <a:effectLst/>
                <a:uLnTx/>
                <a:uFillTx/>
                <a:latin typeface="Univers LT Std 55" panose="020B0603020202020204" pitchFamily="34" charset="0"/>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Univers LT Std 55" panose="020B0603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Univers LT Std 55" panose="020B0603020202020204" pitchFamily="34" charset="0"/>
                <a:ea typeface="+mn-ea"/>
                <a:cs typeface="+mn-cs"/>
              </a:rPr>
              <a:t>Fourth level</a:t>
            </a:r>
          </a:p>
          <a:p>
            <a:pPr marL="2057400" marR="0" lvl="4"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Univers LT Std 55" panose="020B0603020202020204" pitchFamily="34" charset="0"/>
                <a:ea typeface="+mn-ea"/>
                <a:cs typeface="+mn-cs"/>
              </a:rPr>
              <a:t>Fifth level</a:t>
            </a:r>
          </a:p>
        </p:txBody>
      </p:sp>
    </p:spTree>
    <p:extLst>
      <p:ext uri="{BB962C8B-B14F-4D97-AF65-F5344CB8AC3E}">
        <p14:creationId xmlns:p14="http://schemas.microsoft.com/office/powerpoint/2010/main" val="243405834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marL="682625" indent="0" algn="l" defTabSz="914400" rtl="0" eaLnBrk="1" latinLnBrk="0" hangingPunct="1">
        <a:lnSpc>
          <a:spcPct val="90000"/>
        </a:lnSpc>
        <a:spcBef>
          <a:spcPct val="0"/>
        </a:spcBef>
        <a:buNone/>
        <a:defRPr sz="4400" b="0" kern="1200">
          <a:solidFill>
            <a:srgbClr val="001C59"/>
          </a:solidFill>
          <a:latin typeface="Univers LT Std 47 Cn Lt" panose="020B0706030502040204" pitchFamily="34" charset="0"/>
          <a:ea typeface="+mj-ea"/>
          <a:cs typeface="+mj-cs"/>
        </a:defRPr>
      </a:lvl1pPr>
    </p:titleStyle>
    <p:bodyStyle>
      <a:lvl1pPr marL="228600" marR="0" indent="-228600" algn="l" defTabSz="914400" rtl="0" eaLnBrk="1" fontAlgn="auto" latinLnBrk="0" hangingPunct="1">
        <a:lnSpc>
          <a:spcPct val="90000"/>
        </a:lnSpc>
        <a:spcBef>
          <a:spcPts val="1000"/>
        </a:spcBef>
        <a:spcAft>
          <a:spcPts val="0"/>
        </a:spcAft>
        <a:buClr>
          <a:srgbClr val="FCB315"/>
        </a:buClr>
        <a:buSzTx/>
        <a:buFont typeface="Arial" panose="020B0604020202020204" pitchFamily="34" charset="0"/>
        <a:buChar char="•"/>
        <a:tabLst/>
        <a:defRPr sz="2800" kern="1200">
          <a:solidFill>
            <a:schemeClr val="tx1"/>
          </a:solidFill>
          <a:latin typeface="Univers LT Std 55" panose="020B0603020202020204" pitchFamily="34" charset="0"/>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Univers LT Std 55" panose="020B0603020202020204" pitchFamily="34" charset="0"/>
        <a:buChar char="–"/>
        <a:tabLst/>
        <a:defRPr sz="2400" kern="1200">
          <a:solidFill>
            <a:schemeClr val="tx1"/>
          </a:solidFill>
          <a:latin typeface="Univers LT Std 55" panose="020B0603020202020204" pitchFamily="34" charset="0"/>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solidFill>
          <a:latin typeface="Univers LT Std 55" panose="020B0603020202020204" pitchFamily="34" charset="0"/>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Univers LT Std 55" panose="020B0603020202020204" pitchFamily="34" charset="0"/>
        <a:buChar char="–"/>
        <a:tabLst/>
        <a:defRPr sz="1800" kern="1200">
          <a:solidFill>
            <a:schemeClr val="tx1"/>
          </a:solidFill>
          <a:latin typeface="Univers LT Std 55" panose="020B0603020202020204" pitchFamily="34" charset="0"/>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800" kern="1200">
          <a:solidFill>
            <a:schemeClr val="tx1"/>
          </a:solidFill>
          <a:latin typeface="Univers LT Std 55"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Univers LT Std 55" panose="020B0603020202020204" pitchFamily="34" charset="0"/>
              </a:defRPr>
            </a:lvl1pPr>
          </a:lstStyle>
          <a:p>
            <a:fld id="{791AB61E-2E6B-44C9-AA85-BEFCC1C9B2A8}" type="datetimeFigureOut">
              <a:rPr lang="en-US" smtClean="0"/>
              <a:pPr/>
              <a:t>10/30/20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Univers LT Std 55"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Univers LT Std 55" panose="020B0603020202020204" pitchFamily="34" charset="0"/>
              </a:defRPr>
            </a:lvl1pPr>
          </a:lstStyle>
          <a:p>
            <a:fld id="{9F064EB1-AA73-4F06-AC58-EA3ED7859B38}" type="slidenum">
              <a:rPr lang="en-US" smtClean="0"/>
              <a:pPr/>
              <a:t>‹#›</a:t>
            </a:fld>
            <a:endParaRPr lang="en-US"/>
          </a:p>
        </p:txBody>
      </p:sp>
      <p:sp>
        <p:nvSpPr>
          <p:cNvPr id="9" name="Rectangle 8">
            <a:extLst>
              <a:ext uri="{FF2B5EF4-FFF2-40B4-BE49-F238E27FC236}">
                <a16:creationId xmlns:a16="http://schemas.microsoft.com/office/drawing/2014/main" id="{70704DB9-C31E-46C0-8170-8195930BF7CA}"/>
              </a:ext>
            </a:extLst>
          </p:cNvPr>
          <p:cNvSpPr/>
          <p:nvPr userDrawn="1"/>
        </p:nvSpPr>
        <p:spPr>
          <a:xfrm>
            <a:off x="0" y="5971555"/>
            <a:ext cx="12192000" cy="886445"/>
          </a:xfrm>
          <a:prstGeom prst="rect">
            <a:avLst/>
          </a:prstGeom>
          <a:solidFill>
            <a:srgbClr val="005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2716BCD-F38C-46FE-9718-FEF91AC81AC6}"/>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a:xfrm>
            <a:off x="7916964" y="5868677"/>
            <a:ext cx="3436836" cy="886445"/>
          </a:xfrm>
          <a:prstGeom prst="rect">
            <a:avLst/>
          </a:prstGeom>
        </p:spPr>
      </p:pic>
      <p:sp>
        <p:nvSpPr>
          <p:cNvPr id="12" name="Rectangle 11">
            <a:extLst>
              <a:ext uri="{FF2B5EF4-FFF2-40B4-BE49-F238E27FC236}">
                <a16:creationId xmlns:a16="http://schemas.microsoft.com/office/drawing/2014/main" id="{44F0C4BB-2669-412F-8F0A-8E0D9145A772}"/>
              </a:ext>
            </a:extLst>
          </p:cNvPr>
          <p:cNvSpPr/>
          <p:nvPr userDrawn="1"/>
        </p:nvSpPr>
        <p:spPr>
          <a:xfrm>
            <a:off x="838200" y="6235740"/>
            <a:ext cx="3461653" cy="369332"/>
          </a:xfrm>
          <a:prstGeom prst="rect">
            <a:avLst/>
          </a:prstGeom>
        </p:spPr>
        <p:txBody>
          <a:bodyPr wrap="none">
            <a:spAutoFit/>
          </a:bodyPr>
          <a:lstStyle/>
          <a:p>
            <a:r>
              <a:rPr lang="en-US" dirty="0">
                <a:solidFill>
                  <a:srgbClr val="FCB315"/>
                </a:solidFill>
                <a:latin typeface="Univers LT Pro 53 Extended" panose="020B0805030502030204" pitchFamily="34" charset="0"/>
              </a:rPr>
              <a:t>CASStudentCentral.org</a:t>
            </a:r>
          </a:p>
        </p:txBody>
      </p:sp>
      <p:pic>
        <p:nvPicPr>
          <p:cNvPr id="11" name="Picture 10" descr="A picture containing drawing&#10;&#10;Description automatically generated">
            <a:extLst>
              <a:ext uri="{FF2B5EF4-FFF2-40B4-BE49-F238E27FC236}">
                <a16:creationId xmlns:a16="http://schemas.microsoft.com/office/drawing/2014/main" id="{1D28FBBB-776C-4CBC-9475-70081725D7A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482254" y="365125"/>
            <a:ext cx="6350000" cy="1143000"/>
          </a:xfrm>
          <a:prstGeom prst="rect">
            <a:avLst/>
          </a:prstGeom>
        </p:spPr>
      </p:pic>
    </p:spTree>
    <p:extLst>
      <p:ext uri="{BB962C8B-B14F-4D97-AF65-F5344CB8AC3E}">
        <p14:creationId xmlns:p14="http://schemas.microsoft.com/office/powerpoint/2010/main" val="3993517132"/>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b="1" kern="1200">
          <a:solidFill>
            <a:srgbClr val="001C59"/>
          </a:solidFill>
          <a:latin typeface="Univers LT Std 47 Cn Lt" panose="020B0706030502040204" pitchFamily="34" charset="0"/>
          <a:ea typeface="+mj-ea"/>
          <a:cs typeface="+mj-cs"/>
        </a:defRPr>
      </a:lvl1pPr>
    </p:titleStyle>
    <p:bodyStyle>
      <a:lvl1pPr marL="228600" indent="-228600" algn="l" defTabSz="914400" rtl="0" eaLnBrk="1" latinLnBrk="0" hangingPunct="1">
        <a:lnSpc>
          <a:spcPct val="90000"/>
        </a:lnSpc>
        <a:spcBef>
          <a:spcPts val="1000"/>
        </a:spcBef>
        <a:buClr>
          <a:srgbClr val="FCB315"/>
        </a:buClr>
        <a:buFont typeface="Arial" panose="020B0604020202020204" pitchFamily="34" charset="0"/>
        <a:buChar char="•"/>
        <a:defRPr sz="2800" kern="1200">
          <a:solidFill>
            <a:srgbClr val="0072BC"/>
          </a:solidFill>
          <a:latin typeface="Univers LT Std 55" panose="020B0603020202020204" pitchFamily="34" charset="0"/>
          <a:ea typeface="+mn-ea"/>
          <a:cs typeface="+mn-cs"/>
        </a:defRPr>
      </a:lvl1pPr>
      <a:lvl2pPr marL="685800" indent="-228600" algn="l" defTabSz="914400" rtl="0" eaLnBrk="1" latinLnBrk="0" hangingPunct="1">
        <a:lnSpc>
          <a:spcPct val="90000"/>
        </a:lnSpc>
        <a:spcBef>
          <a:spcPts val="500"/>
        </a:spcBef>
        <a:buFont typeface="Univers LT Std 55" panose="020B0603020202020204" pitchFamily="34" charset="0"/>
        <a:buChar char="–"/>
        <a:defRPr sz="2400" kern="1200">
          <a:solidFill>
            <a:srgbClr val="001C59"/>
          </a:solidFill>
          <a:latin typeface="Univers LT Std 55"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5093"/>
          </a:solidFill>
          <a:latin typeface="Univers LT Std 55" panose="020B0603020202020204" pitchFamily="34" charset="0"/>
          <a:ea typeface="+mn-ea"/>
          <a:cs typeface="+mn-cs"/>
        </a:defRPr>
      </a:lvl3pPr>
      <a:lvl4pPr marL="1600200" indent="-228600" algn="l" defTabSz="914400" rtl="0" eaLnBrk="1" latinLnBrk="0" hangingPunct="1">
        <a:lnSpc>
          <a:spcPct val="90000"/>
        </a:lnSpc>
        <a:spcBef>
          <a:spcPts val="500"/>
        </a:spcBef>
        <a:buFont typeface="Univers LT Std 55" panose="020B0603020202020204" pitchFamily="34" charset="0"/>
        <a:buChar char="–"/>
        <a:defRPr sz="1800" kern="1200">
          <a:solidFill>
            <a:schemeClr val="tx1"/>
          </a:solidFill>
          <a:latin typeface="Univers LT Std 55" panose="020B0603020202020204" pitchFamily="34" charset="0"/>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Univers LT Std 55"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20000"/>
            <a:lum/>
          </a:blip>
          <a:srcRect/>
          <a:stretch>
            <a:fillRect t="-22000" b="-2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CF3357DB-99F3-4B82-88A2-FDEBFC6DDDFE}" type="datetimeFigureOut">
              <a:rPr lang="en-US" smtClean="0">
                <a:solidFill>
                  <a:prstClr val="black">
                    <a:tint val="75000"/>
                  </a:prstClr>
                </a:solidFill>
                <a:latin typeface="Calibri" panose="020F0502020204030204"/>
                <a:cs typeface="+mn-cs"/>
              </a:rPr>
              <a:pPr fontAlgn="auto">
                <a:spcBef>
                  <a:spcPts val="0"/>
                </a:spcBef>
                <a:spcAft>
                  <a:spcPts val="0"/>
                </a:spcAft>
              </a:pPr>
              <a:t>10/30/20</a:t>
            </a:fld>
            <a:endParaRPr lang="en-US" dirty="0">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75EB45FA-97C4-4A1C-8EE2-045233263828}" type="slidenum">
              <a:rPr lang="en-US" smtClean="0">
                <a:solidFill>
                  <a:prstClr val="black">
                    <a:tint val="75000"/>
                  </a:prstClr>
                </a:solidFill>
                <a:latin typeface="Calibri" panose="020F0502020204030204"/>
                <a:cs typeface="+mn-cs"/>
              </a:rPr>
              <a:pPr fontAlgn="auto">
                <a:spcBef>
                  <a:spcPts val="0"/>
                </a:spcBef>
                <a:spcAft>
                  <a:spcPts val="0"/>
                </a:spcAft>
              </a:pPr>
              <a:t>‹#›</a:t>
            </a:fld>
            <a:endParaRPr lang="en-US" dirty="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663344331"/>
      </p:ext>
    </p:extLst>
  </p:cSld>
  <p:clrMap bg1="lt1" tx1="dk1" bg2="lt2" tx2="dk2" accent1="accent1" accent2="accent2" accent3="accent3" accent4="accent4" accent5="accent5" accent6="accent6" hlink="hlink" folHlink="folHlink"/>
  <p:sldLayoutIdLst>
    <p:sldLayoutId id="2147483935" r:id="rId1"/>
    <p:sldLayoutId id="2147483936"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jpg"/><Relationship Id="rId1" Type="http://schemas.openxmlformats.org/officeDocument/2006/relationships/slideLayout" Target="../slideLayouts/slideLayout6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0.jpeg"/><Relationship Id="rId7" Type="http://schemas.openxmlformats.org/officeDocument/2006/relationships/diagramColors" Target="../diagrams/colors6.xml"/><Relationship Id="rId2" Type="http://schemas.openxmlformats.org/officeDocument/2006/relationships/notesSlide" Target="../notesSlides/notesSlide15.xml"/><Relationship Id="rId1" Type="http://schemas.openxmlformats.org/officeDocument/2006/relationships/slideLayout" Target="../slideLayouts/slideLayout8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92.xml"/></Relationships>
</file>

<file path=ppt/slides/_rels/slide2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tmp"/><Relationship Id="rId2" Type="http://schemas.openxmlformats.org/officeDocument/2006/relationships/notesSlide" Target="../notesSlides/notesSlide17.xml"/><Relationship Id="rId1" Type="http://schemas.openxmlformats.org/officeDocument/2006/relationships/slideLayout" Target="../slideLayouts/slideLayout94.xml"/><Relationship Id="rId6" Type="http://schemas.openxmlformats.org/officeDocument/2006/relationships/image" Target="../media/image15.tmp"/><Relationship Id="rId5" Type="http://schemas.openxmlformats.org/officeDocument/2006/relationships/image" Target="../media/image14.tmp"/><Relationship Id="rId4" Type="http://schemas.openxmlformats.org/officeDocument/2006/relationships/image" Target="../media/image13.tmp"/></Relationships>
</file>

<file path=ppt/slides/_rels/slide23.xml.rels><?xml version="1.0" encoding="UTF-8" standalone="yes"?>
<Relationships xmlns="http://schemas.openxmlformats.org/package/2006/relationships"><Relationship Id="rId8" Type="http://schemas.openxmlformats.org/officeDocument/2006/relationships/hyperlink" Target="https://ar.casact.org/new-report-holds-keys-to-diversity-and-inclusion-five-barriers-revealed/" TargetMode="Externa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9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4.xml"/></Relationships>
</file>

<file path=ppt/slides/_rels/slide25.xml.rels><?xml version="1.0" encoding="UTF-8" standalone="yes"?>
<Relationships xmlns="http://schemas.openxmlformats.org/package/2006/relationships"><Relationship Id="rId3" Type="http://schemas.openxmlformats.org/officeDocument/2006/relationships/hyperlink" Target="https://www.casact.org/press/index.cfm?fa=viewArticle&amp;articleID=4849" TargetMode="External"/><Relationship Id="rId2" Type="http://schemas.openxmlformats.org/officeDocument/2006/relationships/notesSlide" Target="../notesSlides/notesSlide20.xml"/><Relationship Id="rId1" Type="http://schemas.openxmlformats.org/officeDocument/2006/relationships/slideLayout" Target="../slideLayouts/slideLayout9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4.xml"/></Relationships>
</file>

<file path=ppt/slides/_rels/slide27.xml.rels><?xml version="1.0" encoding="UTF-8" standalone="yes"?>
<Relationships xmlns="http://schemas.openxmlformats.org/package/2006/relationships"><Relationship Id="rId3" Type="http://schemas.openxmlformats.org/officeDocument/2006/relationships/hyperlink" Target="https://www.casact.org/press/index.cfm?fa=viewArticle&amp;articleID=4823" TargetMode="External"/><Relationship Id="rId2" Type="http://schemas.openxmlformats.org/officeDocument/2006/relationships/notesSlide" Target="../notesSlides/notesSlide22.xml"/><Relationship Id="rId1" Type="http://schemas.openxmlformats.org/officeDocument/2006/relationships/slideLayout" Target="../slideLayouts/slideLayout94.xml"/><Relationship Id="rId4" Type="http://schemas.openxmlformats.org/officeDocument/2006/relationships/hyperlink" Target="mailto:2020USQSComments@actuary.o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23.xml"/><Relationship Id="rId1" Type="http://schemas.openxmlformats.org/officeDocument/2006/relationships/slideLayout" Target="../slideLayouts/slideLayout94.xml"/><Relationship Id="rId5" Type="http://schemas.openxmlformats.org/officeDocument/2006/relationships/image" Target="../media/image17.jpeg"/><Relationship Id="rId4" Type="http://schemas.openxmlformats.org/officeDocument/2006/relationships/image" Target="../media/image15.tm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9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94.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94.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94.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9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4.png"/><Relationship Id="rId7" Type="http://schemas.openxmlformats.org/officeDocument/2006/relationships/diagramColors" Target="../diagrams/colors11.xm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9.xml"/><Relationship Id="rId1" Type="http://schemas.openxmlformats.org/officeDocument/2006/relationships/slideLayout" Target="../slideLayouts/slideLayout6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7.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4.xml"/><Relationship Id="rId1" Type="http://schemas.openxmlformats.org/officeDocument/2006/relationships/slideLayout" Target="../slideLayouts/slideLayout1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hyperlink" Target="https://www.casact.org/about/thecas/index.cfm?fa=annual_reports"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Update on CAS </a:t>
            </a:r>
            <a:br>
              <a:rPr lang="en-US" dirty="0"/>
            </a:br>
            <a:r>
              <a:rPr lang="en-US" dirty="0"/>
              <a:t>Strategic Initiatives</a:t>
            </a:r>
          </a:p>
        </p:txBody>
      </p:sp>
      <p:sp>
        <p:nvSpPr>
          <p:cNvPr id="5" name="Subtitle 4"/>
          <p:cNvSpPr>
            <a:spLocks noGrp="1"/>
          </p:cNvSpPr>
          <p:nvPr>
            <p:ph type="subTitle" idx="1"/>
          </p:nvPr>
        </p:nvSpPr>
        <p:spPr>
          <a:xfrm>
            <a:off x="1524000" y="3602038"/>
            <a:ext cx="9144000" cy="2568026"/>
          </a:xfrm>
        </p:spPr>
        <p:txBody>
          <a:bodyPr>
            <a:normAutofit/>
          </a:bodyPr>
          <a:lstStyle/>
          <a:p>
            <a:r>
              <a:rPr lang="en-US" dirty="0"/>
              <a:t>Steve Armstrong</a:t>
            </a:r>
          </a:p>
          <a:p>
            <a:r>
              <a:rPr lang="en-US" sz="2000" dirty="0"/>
              <a:t>October 30, 2020</a:t>
            </a:r>
          </a:p>
          <a:p>
            <a:r>
              <a:rPr lang="en-US" sz="2000" dirty="0"/>
              <a:t>CANE Fall Meeting</a:t>
            </a:r>
          </a:p>
          <a:p>
            <a:endParaRPr lang="en-US" dirty="0"/>
          </a:p>
        </p:txBody>
      </p:sp>
    </p:spTree>
    <p:extLst>
      <p:ext uri="{BB962C8B-B14F-4D97-AF65-F5344CB8AC3E}">
        <p14:creationId xmlns:p14="http://schemas.microsoft.com/office/powerpoint/2010/main" val="2002027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2286000" y="2286000"/>
            <a:ext cx="7620000" cy="1143000"/>
          </a:xfrm>
        </p:spPr>
        <p:txBody>
          <a:bodyPr>
            <a:normAutofit/>
          </a:bodyPr>
          <a:lstStyle/>
          <a:p>
            <a:pPr marL="0" algn="ctr" eaLnBrk="1" hangingPunct="1"/>
            <a:r>
              <a:rPr lang="en-US" sz="4400" b="1" dirty="0"/>
              <a:t>CAS Envisioned Future</a:t>
            </a:r>
            <a:endParaRPr lang="en-US" b="1" dirty="0">
              <a:latin typeface="Arial" charset="0"/>
              <a:cs typeface="Arial" charset="0"/>
            </a:endParaRPr>
          </a:p>
        </p:txBody>
      </p:sp>
    </p:spTree>
    <p:extLst>
      <p:ext uri="{BB962C8B-B14F-4D97-AF65-F5344CB8AC3E}">
        <p14:creationId xmlns:p14="http://schemas.microsoft.com/office/powerpoint/2010/main" val="2249850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34618-B1D8-41A5-9302-322A5C5AF0D8}"/>
              </a:ext>
            </a:extLst>
          </p:cNvPr>
          <p:cNvSpPr>
            <a:spLocks noGrp="1"/>
          </p:cNvSpPr>
          <p:nvPr>
            <p:ph type="title"/>
          </p:nvPr>
        </p:nvSpPr>
        <p:spPr/>
        <p:txBody>
          <a:bodyPr>
            <a:normAutofit/>
          </a:bodyPr>
          <a:lstStyle/>
          <a:p>
            <a:r>
              <a:rPr lang="en-US" dirty="0"/>
              <a:t>CAS Strategic Plan Development Timeline</a:t>
            </a:r>
          </a:p>
        </p:txBody>
      </p:sp>
      <p:graphicFrame>
        <p:nvGraphicFramePr>
          <p:cNvPr id="4" name="Content Placeholder 3">
            <a:extLst>
              <a:ext uri="{FF2B5EF4-FFF2-40B4-BE49-F238E27FC236}">
                <a16:creationId xmlns:a16="http://schemas.microsoft.com/office/drawing/2014/main" id="{EC82AD20-D2EE-4CF5-9DDB-FC058A3DD81D}"/>
              </a:ext>
            </a:extLst>
          </p:cNvPr>
          <p:cNvGraphicFramePr>
            <a:graphicFrameLocks noGrp="1"/>
          </p:cNvGraphicFramePr>
          <p:nvPr>
            <p:ph idx="1"/>
          </p:nvPr>
        </p:nvGraphicFramePr>
        <p:xfrm>
          <a:off x="838200" y="1825625"/>
          <a:ext cx="9846165" cy="4813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0233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BBF25-FEDC-4197-A1B8-817CCFB5E38A}"/>
              </a:ext>
            </a:extLst>
          </p:cNvPr>
          <p:cNvSpPr>
            <a:spLocks noGrp="1"/>
          </p:cNvSpPr>
          <p:nvPr>
            <p:ph type="title"/>
          </p:nvPr>
        </p:nvSpPr>
        <p:spPr/>
        <p:txBody>
          <a:bodyPr>
            <a:normAutofit/>
          </a:bodyPr>
          <a:lstStyle/>
          <a:p>
            <a:r>
              <a:rPr lang="en-US" dirty="0"/>
              <a:t>Envisioned Future</a:t>
            </a:r>
          </a:p>
        </p:txBody>
      </p:sp>
      <p:sp>
        <p:nvSpPr>
          <p:cNvPr id="6" name="Rectangle: Rounded Corners 5">
            <a:extLst>
              <a:ext uri="{FF2B5EF4-FFF2-40B4-BE49-F238E27FC236}">
                <a16:creationId xmlns:a16="http://schemas.microsoft.com/office/drawing/2014/main" id="{36E1FD92-A0BF-46C3-910F-DAB25116263F}"/>
              </a:ext>
            </a:extLst>
          </p:cNvPr>
          <p:cNvSpPr/>
          <p:nvPr/>
        </p:nvSpPr>
        <p:spPr>
          <a:xfrm>
            <a:off x="810607" y="3795227"/>
            <a:ext cx="10591803" cy="2366553"/>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 name="Rectangle 6">
            <a:extLst>
              <a:ext uri="{FF2B5EF4-FFF2-40B4-BE49-F238E27FC236}">
                <a16:creationId xmlns:a16="http://schemas.microsoft.com/office/drawing/2014/main" id="{4CAA24BC-D4CD-4D4E-B08C-7C543974109E}"/>
              </a:ext>
            </a:extLst>
          </p:cNvPr>
          <p:cNvSpPr/>
          <p:nvPr/>
        </p:nvSpPr>
        <p:spPr>
          <a:xfrm>
            <a:off x="1304409" y="4193673"/>
            <a:ext cx="9764486" cy="1569660"/>
          </a:xfrm>
          <a:prstGeom prst="rect">
            <a:avLst/>
          </a:prstGeom>
        </p:spPr>
        <p:txBody>
          <a:bodyPr wrap="square">
            <a:spAutoFit/>
          </a:bodyPr>
          <a:lstStyle/>
          <a:p>
            <a:pPr>
              <a:spcBef>
                <a:spcPts val="1000"/>
              </a:spcBef>
              <a:buClr>
                <a:srgbClr val="FCB315"/>
              </a:buClr>
            </a:pPr>
            <a:r>
              <a:rPr lang="en-US" sz="3200" dirty="0">
                <a:solidFill>
                  <a:srgbClr val="0072BC"/>
                </a:solidFill>
                <a:latin typeface="Univers LT Std 55" panose="020B0603020202020204" pitchFamily="34" charset="0"/>
              </a:rPr>
              <a:t>CAS members are sought after globally for their insights and ability to apply analytics to solve insurance and risk management problems. </a:t>
            </a:r>
          </a:p>
        </p:txBody>
      </p:sp>
      <p:sp>
        <p:nvSpPr>
          <p:cNvPr id="8" name="TextBox 7">
            <a:extLst>
              <a:ext uri="{FF2B5EF4-FFF2-40B4-BE49-F238E27FC236}">
                <a16:creationId xmlns:a16="http://schemas.microsoft.com/office/drawing/2014/main" id="{78FF4C28-D16D-416F-AFE0-0FC7B85ECCEC}"/>
              </a:ext>
            </a:extLst>
          </p:cNvPr>
          <p:cNvSpPr txBox="1"/>
          <p:nvPr/>
        </p:nvSpPr>
        <p:spPr>
          <a:xfrm>
            <a:off x="945930" y="1828434"/>
            <a:ext cx="10321159" cy="1697068"/>
          </a:xfrm>
          <a:prstGeom prst="rect">
            <a:avLst/>
          </a:prstGeom>
          <a:noFill/>
        </p:spPr>
        <p:txBody>
          <a:bodyPr wrap="square">
            <a:spAutoFit/>
          </a:bodyPr>
          <a:lstStyle/>
          <a:p>
            <a:pPr marL="0" indent="0">
              <a:lnSpc>
                <a:spcPct val="110000"/>
              </a:lnSpc>
              <a:buNone/>
            </a:pPr>
            <a:r>
              <a:rPr lang="en-US" sz="2400" b="1" dirty="0"/>
              <a:t>Current Envisioned Future (2017 CAS Strategic Plan):</a:t>
            </a:r>
          </a:p>
          <a:p>
            <a:pPr marL="0" indent="0">
              <a:lnSpc>
                <a:spcPct val="110000"/>
              </a:lnSpc>
              <a:buNone/>
            </a:pPr>
            <a:r>
              <a:rPr lang="en-US" sz="2400" dirty="0"/>
              <a:t>The CAS will be recognized globally as the premier organization advancing the practice and application of casualty actuarial science and educating professionals in casualty actuarial practice.</a:t>
            </a:r>
          </a:p>
        </p:txBody>
      </p:sp>
    </p:spTree>
    <p:extLst>
      <p:ext uri="{BB962C8B-B14F-4D97-AF65-F5344CB8AC3E}">
        <p14:creationId xmlns:p14="http://schemas.microsoft.com/office/powerpoint/2010/main" val="3709108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BBF25-FEDC-4197-A1B8-817CCFB5E38A}"/>
              </a:ext>
            </a:extLst>
          </p:cNvPr>
          <p:cNvSpPr>
            <a:spLocks noGrp="1"/>
          </p:cNvSpPr>
          <p:nvPr>
            <p:ph type="title"/>
          </p:nvPr>
        </p:nvSpPr>
        <p:spPr/>
        <p:txBody>
          <a:bodyPr>
            <a:normAutofit/>
          </a:bodyPr>
          <a:lstStyle/>
          <a:p>
            <a:r>
              <a:rPr lang="en-US" dirty="0"/>
              <a:t>Envisioned Future</a:t>
            </a:r>
          </a:p>
        </p:txBody>
      </p:sp>
      <p:sp>
        <p:nvSpPr>
          <p:cNvPr id="6" name="Rectangle: Rounded Corners 5">
            <a:extLst>
              <a:ext uri="{FF2B5EF4-FFF2-40B4-BE49-F238E27FC236}">
                <a16:creationId xmlns:a16="http://schemas.microsoft.com/office/drawing/2014/main" id="{36E1FD92-A0BF-46C3-910F-DAB25116263F}"/>
              </a:ext>
            </a:extLst>
          </p:cNvPr>
          <p:cNvSpPr/>
          <p:nvPr/>
        </p:nvSpPr>
        <p:spPr>
          <a:xfrm>
            <a:off x="810607" y="3795227"/>
            <a:ext cx="10591803" cy="2366553"/>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 name="Rectangle 6">
            <a:extLst>
              <a:ext uri="{FF2B5EF4-FFF2-40B4-BE49-F238E27FC236}">
                <a16:creationId xmlns:a16="http://schemas.microsoft.com/office/drawing/2014/main" id="{4CAA24BC-D4CD-4D4E-B08C-7C543974109E}"/>
              </a:ext>
            </a:extLst>
          </p:cNvPr>
          <p:cNvSpPr/>
          <p:nvPr/>
        </p:nvSpPr>
        <p:spPr>
          <a:xfrm>
            <a:off x="1304409" y="4193673"/>
            <a:ext cx="9764486" cy="1569660"/>
          </a:xfrm>
          <a:prstGeom prst="rect">
            <a:avLst/>
          </a:prstGeom>
        </p:spPr>
        <p:txBody>
          <a:bodyPr wrap="square">
            <a:spAutoFit/>
          </a:bodyPr>
          <a:lstStyle/>
          <a:p>
            <a:pPr>
              <a:spcBef>
                <a:spcPts val="1000"/>
              </a:spcBef>
              <a:buClr>
                <a:srgbClr val="FCB315"/>
              </a:buClr>
            </a:pPr>
            <a:r>
              <a:rPr lang="en-US" sz="3200" dirty="0">
                <a:solidFill>
                  <a:srgbClr val="0072BC"/>
                </a:solidFill>
                <a:latin typeface="Univers LT Std 55" panose="020B0603020202020204" pitchFamily="34" charset="0"/>
              </a:rPr>
              <a:t>CAS members are </a:t>
            </a:r>
            <a:r>
              <a:rPr lang="en-US" sz="3200" dirty="0">
                <a:solidFill>
                  <a:srgbClr val="00B050"/>
                </a:solidFill>
                <a:latin typeface="Univers LT Std 55" panose="020B0603020202020204" pitchFamily="34" charset="0"/>
              </a:rPr>
              <a:t>sought after </a:t>
            </a:r>
            <a:r>
              <a:rPr lang="en-US" sz="3200" dirty="0">
                <a:solidFill>
                  <a:srgbClr val="FF0000"/>
                </a:solidFill>
                <a:latin typeface="Univers LT Std 55" panose="020B0603020202020204" pitchFamily="34" charset="0"/>
              </a:rPr>
              <a:t>globally</a:t>
            </a:r>
            <a:r>
              <a:rPr lang="en-US" sz="3200" dirty="0">
                <a:solidFill>
                  <a:srgbClr val="0072BC"/>
                </a:solidFill>
                <a:latin typeface="Univers LT Std 55" panose="020B0603020202020204" pitchFamily="34" charset="0"/>
              </a:rPr>
              <a:t> for their </a:t>
            </a:r>
            <a:r>
              <a:rPr lang="en-US" sz="3200" dirty="0">
                <a:solidFill>
                  <a:srgbClr val="00B050"/>
                </a:solidFill>
                <a:latin typeface="Univers LT Std 55" panose="020B0603020202020204" pitchFamily="34" charset="0"/>
              </a:rPr>
              <a:t>insights and ability to apply analytics to solve</a:t>
            </a:r>
            <a:r>
              <a:rPr lang="en-US" sz="3200" dirty="0">
                <a:solidFill>
                  <a:srgbClr val="0072BC"/>
                </a:solidFill>
                <a:latin typeface="Univers LT Std 55" panose="020B0603020202020204" pitchFamily="34" charset="0"/>
              </a:rPr>
              <a:t> insurance and risk management </a:t>
            </a:r>
            <a:r>
              <a:rPr lang="en-US" sz="3200" dirty="0">
                <a:solidFill>
                  <a:srgbClr val="00B050"/>
                </a:solidFill>
                <a:latin typeface="Univers LT Std 55" panose="020B0603020202020204" pitchFamily="34" charset="0"/>
              </a:rPr>
              <a:t>problems</a:t>
            </a:r>
            <a:r>
              <a:rPr lang="en-US" sz="3200" dirty="0">
                <a:solidFill>
                  <a:srgbClr val="0072BC"/>
                </a:solidFill>
                <a:latin typeface="Univers LT Std 55" panose="020B0603020202020204" pitchFamily="34" charset="0"/>
              </a:rPr>
              <a:t>. </a:t>
            </a:r>
          </a:p>
        </p:txBody>
      </p:sp>
      <p:sp>
        <p:nvSpPr>
          <p:cNvPr id="8" name="TextBox 7">
            <a:extLst>
              <a:ext uri="{FF2B5EF4-FFF2-40B4-BE49-F238E27FC236}">
                <a16:creationId xmlns:a16="http://schemas.microsoft.com/office/drawing/2014/main" id="{78FF4C28-D16D-416F-AFE0-0FC7B85ECCEC}"/>
              </a:ext>
            </a:extLst>
          </p:cNvPr>
          <p:cNvSpPr txBox="1"/>
          <p:nvPr/>
        </p:nvSpPr>
        <p:spPr>
          <a:xfrm>
            <a:off x="945930" y="1828434"/>
            <a:ext cx="10321159" cy="1697068"/>
          </a:xfrm>
          <a:prstGeom prst="rect">
            <a:avLst/>
          </a:prstGeom>
          <a:noFill/>
        </p:spPr>
        <p:txBody>
          <a:bodyPr wrap="square">
            <a:spAutoFit/>
          </a:bodyPr>
          <a:lstStyle/>
          <a:p>
            <a:pPr marL="0" indent="0">
              <a:lnSpc>
                <a:spcPct val="110000"/>
              </a:lnSpc>
              <a:buNone/>
            </a:pPr>
            <a:r>
              <a:rPr lang="en-US" sz="2400" b="1" dirty="0"/>
              <a:t>Current Envisioned Future (2017 CAS Strategic Plan):</a:t>
            </a:r>
          </a:p>
          <a:p>
            <a:pPr marL="0" indent="0">
              <a:lnSpc>
                <a:spcPct val="110000"/>
              </a:lnSpc>
              <a:buNone/>
            </a:pPr>
            <a:r>
              <a:rPr lang="en-US" sz="2400" dirty="0"/>
              <a:t>The CAS will be recognized globally as the premier organization advancing the practice and application of casualty actuarial science and educating professionals in casualty actuarial practice.</a:t>
            </a:r>
          </a:p>
        </p:txBody>
      </p:sp>
    </p:spTree>
    <p:extLst>
      <p:ext uri="{BB962C8B-B14F-4D97-AF65-F5344CB8AC3E}">
        <p14:creationId xmlns:p14="http://schemas.microsoft.com/office/powerpoint/2010/main" val="1649165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00485196-FE65-4EEF-885D-38CCEECC7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5294" y="1706245"/>
            <a:ext cx="6350000" cy="1143000"/>
          </a:xfrm>
          <a:prstGeom prst="rect">
            <a:avLst/>
          </a:prstGeom>
        </p:spPr>
      </p:pic>
    </p:spTree>
    <p:extLst>
      <p:ext uri="{BB962C8B-B14F-4D97-AF65-F5344CB8AC3E}">
        <p14:creationId xmlns:p14="http://schemas.microsoft.com/office/powerpoint/2010/main" val="1665598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8AD85EF-94EA-494F-A08C-E7D9930934A4}"/>
              </a:ext>
            </a:extLst>
          </p:cNvPr>
          <p:cNvGraphicFramePr>
            <a:graphicFrameLocks noGrp="1"/>
          </p:cNvGraphicFramePr>
          <p:nvPr>
            <p:ph idx="1"/>
          </p:nvPr>
        </p:nvGraphicFramePr>
        <p:xfrm>
          <a:off x="1166326" y="2034072"/>
          <a:ext cx="10187473" cy="3765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1911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4DF47BF-B92F-4819-B6D6-BFD6FECA5A1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036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50B14FAC-A140-4DF7-A765-BCCA4F21EA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2254" y="365125"/>
            <a:ext cx="6350000" cy="1143000"/>
          </a:xfrm>
          <a:prstGeom prst="rect">
            <a:avLst/>
          </a:prstGeom>
        </p:spPr>
      </p:pic>
      <p:graphicFrame>
        <p:nvGraphicFramePr>
          <p:cNvPr id="11" name="Content Placeholder 4">
            <a:extLst>
              <a:ext uri="{FF2B5EF4-FFF2-40B4-BE49-F238E27FC236}">
                <a16:creationId xmlns:a16="http://schemas.microsoft.com/office/drawing/2014/main" id="{250D5041-E2DD-4884-ACAC-C0B824DD8EDA}"/>
              </a:ext>
            </a:extLst>
          </p:cNvPr>
          <p:cNvGraphicFramePr>
            <a:graphicFrameLocks noGrp="1"/>
          </p:cNvGraphicFramePr>
          <p:nvPr>
            <p:ph idx="1"/>
          </p:nvPr>
        </p:nvGraphicFramePr>
        <p:xfrm>
          <a:off x="838200" y="1825625"/>
          <a:ext cx="10134600" cy="3875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2895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6173668-BF1F-44A6-8F9B-9D3BE688E879}"/>
              </a:ext>
            </a:extLst>
          </p:cNvPr>
          <p:cNvGraphicFramePr>
            <a:graphicFrameLocks noGrp="1"/>
          </p:cNvGraphicFramePr>
          <p:nvPr>
            <p:ph idx="1"/>
          </p:nvPr>
        </p:nvGraphicFramePr>
        <p:xfrm>
          <a:off x="1371600" y="1679509"/>
          <a:ext cx="7920653" cy="4129731"/>
        </p:xfrm>
        <a:graphic>
          <a:graphicData uri="http://schemas.openxmlformats.org/drawingml/2006/table">
            <a:tbl>
              <a:tblPr firstRow="1" firstCol="1">
                <a:tableStyleId>{5C22544A-7EE6-4342-B048-85BDC9FD1C3A}</a:tableStyleId>
              </a:tblPr>
              <a:tblGrid>
                <a:gridCol w="953189">
                  <a:extLst>
                    <a:ext uri="{9D8B030D-6E8A-4147-A177-3AD203B41FA5}">
                      <a16:colId xmlns:a16="http://schemas.microsoft.com/office/drawing/2014/main" val="167517126"/>
                    </a:ext>
                  </a:extLst>
                </a:gridCol>
                <a:gridCol w="1132213">
                  <a:extLst>
                    <a:ext uri="{9D8B030D-6E8A-4147-A177-3AD203B41FA5}">
                      <a16:colId xmlns:a16="http://schemas.microsoft.com/office/drawing/2014/main" val="1068024946"/>
                    </a:ext>
                  </a:extLst>
                </a:gridCol>
                <a:gridCol w="5835251">
                  <a:extLst>
                    <a:ext uri="{9D8B030D-6E8A-4147-A177-3AD203B41FA5}">
                      <a16:colId xmlns:a16="http://schemas.microsoft.com/office/drawing/2014/main" val="2962393675"/>
                    </a:ext>
                  </a:extLst>
                </a:gridCol>
              </a:tblGrid>
              <a:tr h="841171">
                <a:tc>
                  <a:txBody>
                    <a:bodyPr/>
                    <a:lstStyle/>
                    <a:p>
                      <a:pPr marL="0" marR="0">
                        <a:lnSpc>
                          <a:spcPct val="107000"/>
                        </a:lnSpc>
                        <a:spcBef>
                          <a:spcPts val="0"/>
                        </a:spcBef>
                        <a:spcAft>
                          <a:spcPts val="0"/>
                        </a:spcAft>
                      </a:pPr>
                      <a:r>
                        <a:rPr lang="en-US" sz="1800">
                          <a:effectLst/>
                        </a:rPr>
                        <a:t>Week</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Monday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Topic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30605617"/>
                  </a:ext>
                </a:extLst>
              </a:tr>
              <a:tr h="411070">
                <a:tc>
                  <a:txBody>
                    <a:bodyPr/>
                    <a:lstStyle/>
                    <a:p>
                      <a:pPr marL="0" marR="0">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15-Jun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800" dirty="0">
                          <a:effectLst/>
                        </a:rPr>
                        <a:t>Intro to P&amp;C and Basic Technical Skills (Excel)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6563261"/>
                  </a:ext>
                </a:extLst>
              </a:tr>
              <a:tr h="411070">
                <a:tc>
                  <a:txBody>
                    <a:bodyPr/>
                    <a:lstStyle/>
                    <a:p>
                      <a:pPr marL="0" marR="0">
                        <a:lnSpc>
                          <a:spcPct val="107000"/>
                        </a:lnSpc>
                        <a:spcBef>
                          <a:spcPts val="0"/>
                        </a:spcBef>
                        <a:spcAft>
                          <a:spcPts val="0"/>
                        </a:spcAft>
                      </a:pPr>
                      <a:r>
                        <a:rPr lang="en-US" sz="18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22-Jun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800">
                          <a:effectLst/>
                        </a:rPr>
                        <a:t>Data Visualization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3126415"/>
                  </a:ext>
                </a:extLst>
              </a:tr>
              <a:tr h="411070">
                <a:tc>
                  <a:txBody>
                    <a:bodyPr/>
                    <a:lstStyle/>
                    <a:p>
                      <a:pPr marL="0" marR="0">
                        <a:lnSpc>
                          <a:spcPct val="107000"/>
                        </a:lnSpc>
                        <a:spcBef>
                          <a:spcPts val="0"/>
                        </a:spcBef>
                        <a:spcAft>
                          <a:spcPts val="0"/>
                        </a:spcAft>
                      </a:pPr>
                      <a:r>
                        <a:rPr lang="en-US" sz="18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29-Jun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800">
                          <a:effectLst/>
                        </a:rPr>
                        <a:t>Week of July 4</a:t>
                      </a:r>
                      <a:r>
                        <a:rPr lang="en-US" sz="1800" baseline="30000">
                          <a:effectLst/>
                        </a:rPr>
                        <a:t>th</a:t>
                      </a:r>
                      <a:r>
                        <a:rPr lang="en-US" sz="1800">
                          <a:effectLst/>
                        </a:rPr>
                        <a:t> (Case Competition Released)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8860989"/>
                  </a:ext>
                </a:extLst>
              </a:tr>
              <a:tr h="411070">
                <a:tc>
                  <a:txBody>
                    <a:bodyPr/>
                    <a:lstStyle/>
                    <a:p>
                      <a:pPr marL="0" marR="0">
                        <a:lnSpc>
                          <a:spcPct val="107000"/>
                        </a:lnSpc>
                        <a:spcBef>
                          <a:spcPts val="0"/>
                        </a:spcBef>
                        <a:spcAft>
                          <a:spcPts val="0"/>
                        </a:spcAft>
                      </a:pPr>
                      <a:r>
                        <a:rPr lang="en-US" sz="1800">
                          <a:effectLst/>
                        </a:rPr>
                        <a:t>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6-Jul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800">
                          <a:effectLst/>
                        </a:rPr>
                        <a:t>Pricing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3042906"/>
                  </a:ext>
                </a:extLst>
              </a:tr>
              <a:tr h="411070">
                <a:tc>
                  <a:txBody>
                    <a:bodyPr/>
                    <a:lstStyle/>
                    <a:p>
                      <a:pPr marL="0" marR="0">
                        <a:lnSpc>
                          <a:spcPct val="107000"/>
                        </a:lnSpc>
                        <a:spcBef>
                          <a:spcPts val="0"/>
                        </a:spcBef>
                        <a:spcAft>
                          <a:spcPts val="0"/>
                        </a:spcAft>
                      </a:pPr>
                      <a:r>
                        <a:rPr lang="en-US" sz="1800">
                          <a:effectLst/>
                        </a:rPr>
                        <a:t>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13-Jul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800">
                          <a:effectLst/>
                        </a:rPr>
                        <a:t>Reserving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5298614"/>
                  </a:ext>
                </a:extLst>
              </a:tr>
              <a:tr h="411070">
                <a:tc>
                  <a:txBody>
                    <a:bodyPr/>
                    <a:lstStyle/>
                    <a:p>
                      <a:pPr marL="0" marR="0">
                        <a:lnSpc>
                          <a:spcPct val="107000"/>
                        </a:lnSpc>
                        <a:spcBef>
                          <a:spcPts val="0"/>
                        </a:spcBef>
                        <a:spcAft>
                          <a:spcPts val="0"/>
                        </a:spcAft>
                      </a:pPr>
                      <a:r>
                        <a:rPr lang="en-US" sz="1800">
                          <a:effectLst/>
                        </a:rPr>
                        <a:t>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20-Jul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800">
                          <a:effectLst/>
                        </a:rPr>
                        <a:t>Predictive Modeling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2643300"/>
                  </a:ext>
                </a:extLst>
              </a:tr>
              <a:tr h="411070">
                <a:tc>
                  <a:txBody>
                    <a:bodyPr/>
                    <a:lstStyle/>
                    <a:p>
                      <a:pPr marL="0" marR="0">
                        <a:lnSpc>
                          <a:spcPct val="107000"/>
                        </a:lnSpc>
                        <a:spcBef>
                          <a:spcPts val="0"/>
                        </a:spcBef>
                        <a:spcAft>
                          <a:spcPts val="0"/>
                        </a:spcAft>
                      </a:pPr>
                      <a:r>
                        <a:rPr lang="en-US" sz="1800">
                          <a:effectLst/>
                        </a:rPr>
                        <a:t>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27-Jul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800">
                          <a:effectLst/>
                        </a:rPr>
                        <a:t>Presentation Skills, Resume, Interview Prep</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6813750"/>
                  </a:ext>
                </a:extLst>
              </a:tr>
              <a:tr h="411070">
                <a:tc>
                  <a:txBody>
                    <a:bodyPr/>
                    <a:lstStyle/>
                    <a:p>
                      <a:pPr marL="0" marR="0">
                        <a:lnSpc>
                          <a:spcPct val="107000"/>
                        </a:lnSpc>
                        <a:spcBef>
                          <a:spcPts val="0"/>
                        </a:spcBef>
                        <a:spcAft>
                          <a:spcPts val="0"/>
                        </a:spcAft>
                      </a:pPr>
                      <a:r>
                        <a:rPr lang="en-US" sz="1800">
                          <a:effectLst/>
                        </a:rPr>
                        <a:t>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3-Aug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l">
                        <a:lnSpc>
                          <a:spcPct val="107000"/>
                        </a:lnSpc>
                        <a:spcBef>
                          <a:spcPts val="0"/>
                        </a:spcBef>
                        <a:spcAft>
                          <a:spcPts val="0"/>
                        </a:spcAft>
                      </a:pPr>
                      <a:r>
                        <a:rPr lang="en-US" sz="1800" dirty="0">
                          <a:effectLst/>
                        </a:rPr>
                        <a:t>Finalize Case Competition and Presentations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12275837"/>
                  </a:ext>
                </a:extLst>
              </a:tr>
            </a:tbl>
          </a:graphicData>
        </a:graphic>
      </p:graphicFrame>
    </p:spTree>
    <p:extLst>
      <p:ext uri="{BB962C8B-B14F-4D97-AF65-F5344CB8AC3E}">
        <p14:creationId xmlns:p14="http://schemas.microsoft.com/office/powerpoint/2010/main" val="3976966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E98D1EC-996D-4194-A65A-5A30B245B10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7683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Agenda</a:t>
            </a:r>
          </a:p>
        </p:txBody>
      </p:sp>
      <p:sp>
        <p:nvSpPr>
          <p:cNvPr id="5" name="Content Placeholder 4"/>
          <p:cNvSpPr>
            <a:spLocks noGrp="1"/>
          </p:cNvSpPr>
          <p:nvPr>
            <p:ph idx="1"/>
          </p:nvPr>
        </p:nvSpPr>
        <p:spPr/>
        <p:txBody>
          <a:bodyPr>
            <a:normAutofit/>
          </a:bodyPr>
          <a:lstStyle/>
          <a:p>
            <a:r>
              <a:rPr lang="en-US" sz="3200" dirty="0"/>
              <a:t>Update on CAS Membership and Demographics</a:t>
            </a:r>
          </a:p>
          <a:p>
            <a:r>
              <a:rPr lang="en-US" sz="3200" dirty="0"/>
              <a:t>University Engagement</a:t>
            </a:r>
          </a:p>
          <a:p>
            <a:r>
              <a:rPr lang="en-US" sz="3200" dirty="0"/>
              <a:t>Diversity Initiatives</a:t>
            </a:r>
          </a:p>
          <a:p>
            <a:r>
              <a:rPr lang="en-US" sz="3200" dirty="0"/>
              <a:t>Basic Education Initiatives</a:t>
            </a:r>
          </a:p>
          <a:p>
            <a:r>
              <a:rPr lang="en-US" sz="3200" dirty="0"/>
              <a:t>International Initiatives</a:t>
            </a:r>
          </a:p>
          <a:p>
            <a:r>
              <a:rPr lang="en-US" sz="3200" dirty="0"/>
              <a:t>The CAS Institute</a:t>
            </a:r>
          </a:p>
          <a:p>
            <a:r>
              <a:rPr lang="en-US" sz="3200" dirty="0"/>
              <a:t>Your Comments and Questions</a:t>
            </a:r>
            <a:endParaRPr lang="en-US" sz="3000" dirty="0"/>
          </a:p>
          <a:p>
            <a:endParaRPr lang="en-US" dirty="0"/>
          </a:p>
        </p:txBody>
      </p:sp>
    </p:spTree>
    <p:extLst>
      <p:ext uri="{BB962C8B-B14F-4D97-AF65-F5344CB8AC3E}">
        <p14:creationId xmlns:p14="http://schemas.microsoft.com/office/powerpoint/2010/main" val="194097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ED0EC17-4212-43CE-ACE7-5283C7FD6380}"/>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33320" y="371634"/>
            <a:ext cx="6350000" cy="1143000"/>
          </a:xfrm>
          <a:prstGeom prst="rect">
            <a:avLst/>
          </a:prstGeom>
          <a:noFill/>
          <a:ln>
            <a:noFill/>
          </a:ln>
        </p:spPr>
      </p:pic>
      <p:graphicFrame>
        <p:nvGraphicFramePr>
          <p:cNvPr id="5" name="Content Placeholder 4">
            <a:extLst>
              <a:ext uri="{FF2B5EF4-FFF2-40B4-BE49-F238E27FC236}">
                <a16:creationId xmlns:a16="http://schemas.microsoft.com/office/drawing/2014/main" id="{2BC4F4D5-70F8-46B3-BF19-32464FDBDBE3}"/>
              </a:ext>
            </a:extLst>
          </p:cNvPr>
          <p:cNvGraphicFramePr>
            <a:graphicFrameLocks/>
          </p:cNvGraphicFramePr>
          <p:nvPr/>
        </p:nvGraphicFramePr>
        <p:xfrm>
          <a:off x="838200" y="1825625"/>
          <a:ext cx="10134600" cy="38753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74841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0950" y="2518286"/>
            <a:ext cx="5473700" cy="3026852"/>
          </a:xfrm>
        </p:spPr>
        <p:txBody>
          <a:bodyPr>
            <a:normAutofit fontScale="90000"/>
          </a:bodyPr>
          <a:lstStyle/>
          <a:p>
            <a:br>
              <a:rPr lang="en-US" sz="4800" b="1" dirty="0"/>
            </a:br>
            <a:r>
              <a:rPr lang="en-US" sz="4800" b="1" dirty="0">
                <a:latin typeface="Aharoni" panose="02010803020104030203" pitchFamily="2" charset="-79"/>
                <a:cs typeface="Aharoni" panose="02010803020104030203" pitchFamily="2" charset="-79"/>
              </a:rPr>
              <a:t>Actuarial Inclusion, Equity and Diversity</a:t>
            </a:r>
            <a:br>
              <a:rPr lang="en-US" sz="4800" b="1" dirty="0">
                <a:latin typeface="Aharoni" panose="02010803020104030203" pitchFamily="2" charset="-79"/>
                <a:cs typeface="Aharoni" panose="02010803020104030203" pitchFamily="2" charset="-79"/>
              </a:rPr>
            </a:br>
            <a:r>
              <a:rPr lang="en-US" sz="2000" b="1" dirty="0">
                <a:cs typeface="Aharoni" panose="02010803020104030203" pitchFamily="2" charset="-79"/>
              </a:rPr>
              <a:t>CAS Regional Affiliates - Fall 2020  </a:t>
            </a:r>
            <a:br>
              <a:rPr lang="en-US" sz="4800" b="1" dirty="0"/>
            </a:br>
            <a:br>
              <a:rPr lang="en-US" b="1" dirty="0"/>
            </a:br>
            <a:endParaRPr lang="en-US" b="1"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4979" b="24957"/>
          <a:stretch/>
        </p:blipFill>
        <p:spPr>
          <a:xfrm>
            <a:off x="1295401" y="2045019"/>
            <a:ext cx="3481974" cy="3026851"/>
          </a:xfrm>
          <a:prstGeom prst="rect">
            <a:avLst/>
          </a:prstGeom>
        </p:spPr>
      </p:pic>
    </p:spTree>
    <p:extLst>
      <p:ext uri="{BB962C8B-B14F-4D97-AF65-F5344CB8AC3E}">
        <p14:creationId xmlns:p14="http://schemas.microsoft.com/office/powerpoint/2010/main" val="1445592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249599"/>
            <a:ext cx="7886700" cy="1325563"/>
          </a:xfrm>
        </p:spPr>
        <p:txBody>
          <a:bodyPr/>
          <a:lstStyle/>
          <a:p>
            <a:pPr algn="ctr"/>
            <a:r>
              <a:rPr lang="en-US" b="1" dirty="0">
                <a:latin typeface="Aharoni" panose="02010803020104030203" pitchFamily="2" charset="-79"/>
                <a:cs typeface="Aharoni" panose="02010803020104030203" pitchFamily="2" charset="-79"/>
              </a:rPr>
              <a:t>JOINT COMMITTEE FOR </a:t>
            </a:r>
            <a:br>
              <a:rPr lang="en-US" b="1" dirty="0">
                <a:latin typeface="Aharoni" panose="02010803020104030203" pitchFamily="2" charset="-79"/>
                <a:cs typeface="Aharoni" panose="02010803020104030203" pitchFamily="2" charset="-79"/>
              </a:rPr>
            </a:br>
            <a:r>
              <a:rPr lang="en-US" b="1" dirty="0">
                <a:latin typeface="Aharoni" panose="02010803020104030203" pitchFamily="2" charset="-79"/>
                <a:cs typeface="Aharoni" panose="02010803020104030203" pitchFamily="2" charset="-79"/>
              </a:rPr>
              <a:t>INCLUSION, EQUITY &amp; DIVERSITY</a:t>
            </a:r>
          </a:p>
        </p:txBody>
      </p:sp>
      <p:grpSp>
        <p:nvGrpSpPr>
          <p:cNvPr id="47" name="Group 46">
            <a:extLst>
              <a:ext uri="{FF2B5EF4-FFF2-40B4-BE49-F238E27FC236}">
                <a16:creationId xmlns:a16="http://schemas.microsoft.com/office/drawing/2014/main" id="{AC035F8E-D24D-41DB-BF34-94432746066E}"/>
              </a:ext>
            </a:extLst>
          </p:cNvPr>
          <p:cNvGrpSpPr/>
          <p:nvPr/>
        </p:nvGrpSpPr>
        <p:grpSpPr>
          <a:xfrm>
            <a:off x="2152650" y="1690690"/>
            <a:ext cx="3458296" cy="2155494"/>
            <a:chOff x="839173" y="1702594"/>
            <a:chExt cx="4102093" cy="2283767"/>
          </a:xfrm>
        </p:grpSpPr>
        <p:sp>
          <p:nvSpPr>
            <p:cNvPr id="6" name="Straight Connector 5">
              <a:extLst>
                <a:ext uri="{FF2B5EF4-FFF2-40B4-BE49-F238E27FC236}">
                  <a16:creationId xmlns:a16="http://schemas.microsoft.com/office/drawing/2014/main" id="{2EEC1F12-4EF9-4866-8946-78A7354E6AA8}"/>
                </a:ext>
              </a:extLst>
            </p:cNvPr>
            <p:cNvSpPr/>
            <p:nvPr/>
          </p:nvSpPr>
          <p:spPr>
            <a:xfrm>
              <a:off x="882715" y="1702594"/>
              <a:ext cx="3566160"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Shape 10">
              <a:extLst>
                <a:ext uri="{FF2B5EF4-FFF2-40B4-BE49-F238E27FC236}">
                  <a16:creationId xmlns:a16="http://schemas.microsoft.com/office/drawing/2014/main" id="{A41D35CA-858F-48CB-A8E1-DA4486C41EDF}"/>
                </a:ext>
              </a:extLst>
            </p:cNvPr>
            <p:cNvSpPr/>
            <p:nvPr/>
          </p:nvSpPr>
          <p:spPr>
            <a:xfrm>
              <a:off x="839173" y="1702594"/>
              <a:ext cx="1047693" cy="2283767"/>
            </a:xfrm>
            <a:custGeom>
              <a:avLst/>
              <a:gdLst>
                <a:gd name="connsiteX0" fmla="*/ 0 w 1047693"/>
                <a:gd name="connsiteY0" fmla="*/ 0 h 2283767"/>
                <a:gd name="connsiteX1" fmla="*/ 1047693 w 1047693"/>
                <a:gd name="connsiteY1" fmla="*/ 0 h 2283767"/>
                <a:gd name="connsiteX2" fmla="*/ 1047693 w 1047693"/>
                <a:gd name="connsiteY2" fmla="*/ 2283767 h 2283767"/>
                <a:gd name="connsiteX3" fmla="*/ 0 w 1047693"/>
                <a:gd name="connsiteY3" fmla="*/ 2283767 h 2283767"/>
                <a:gd name="connsiteX4" fmla="*/ 0 w 1047693"/>
                <a:gd name="connsiteY4" fmla="*/ 0 h 2283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693" h="2283767">
                  <a:moveTo>
                    <a:pt x="0" y="0"/>
                  </a:moveTo>
                  <a:lnTo>
                    <a:pt x="1047693" y="0"/>
                  </a:lnTo>
                  <a:lnTo>
                    <a:pt x="1047693" y="2283767"/>
                  </a:lnTo>
                  <a:lnTo>
                    <a:pt x="0" y="22837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1435" tIns="51435" rIns="51435" bIns="51435" numCol="1" spcCol="1270" anchor="t" anchorCtr="0">
              <a:noAutofit/>
            </a:bodyPr>
            <a:lstStyle/>
            <a:p>
              <a:pPr defTabSz="600075" fontAlgn="base">
                <a:lnSpc>
                  <a:spcPct val="90000"/>
                </a:lnSpc>
                <a:spcBef>
                  <a:spcPct val="0"/>
                </a:spcBef>
                <a:spcAft>
                  <a:spcPct val="35000"/>
                </a:spcAft>
              </a:pPr>
              <a:r>
                <a:rPr lang="en-US" sz="1350" b="1" dirty="0">
                  <a:solidFill>
                    <a:srgbClr val="001C59"/>
                  </a:solidFill>
                  <a:latin typeface="Calibri" panose="020F0502020204030204"/>
                </a:rPr>
                <a:t>CAS Core Values</a:t>
              </a:r>
            </a:p>
          </p:txBody>
        </p:sp>
        <p:sp>
          <p:nvSpPr>
            <p:cNvPr id="12" name="Freeform: Shape 11">
              <a:extLst>
                <a:ext uri="{FF2B5EF4-FFF2-40B4-BE49-F238E27FC236}">
                  <a16:creationId xmlns:a16="http://schemas.microsoft.com/office/drawing/2014/main" id="{F960AC0E-1BA0-42BC-8119-1B1074E934E9}"/>
                </a:ext>
              </a:extLst>
            </p:cNvPr>
            <p:cNvSpPr/>
            <p:nvPr/>
          </p:nvSpPr>
          <p:spPr>
            <a:xfrm>
              <a:off x="2071604" y="1718010"/>
              <a:ext cx="2869662" cy="308330"/>
            </a:xfrm>
            <a:custGeom>
              <a:avLst/>
              <a:gdLst>
                <a:gd name="connsiteX0" fmla="*/ 0 w 2869662"/>
                <a:gd name="connsiteY0" fmla="*/ 0 h 308330"/>
                <a:gd name="connsiteX1" fmla="*/ 2869662 w 2869662"/>
                <a:gd name="connsiteY1" fmla="*/ 0 h 308330"/>
                <a:gd name="connsiteX2" fmla="*/ 2869662 w 2869662"/>
                <a:gd name="connsiteY2" fmla="*/ 308330 h 308330"/>
                <a:gd name="connsiteX3" fmla="*/ 0 w 2869662"/>
                <a:gd name="connsiteY3" fmla="*/ 308330 h 308330"/>
                <a:gd name="connsiteX4" fmla="*/ 0 w 2869662"/>
                <a:gd name="connsiteY4" fmla="*/ 0 h 30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662" h="308330">
                  <a:moveTo>
                    <a:pt x="0" y="0"/>
                  </a:moveTo>
                  <a:lnTo>
                    <a:pt x="2869662" y="0"/>
                  </a:lnTo>
                  <a:lnTo>
                    <a:pt x="2869662" y="308330"/>
                  </a:lnTo>
                  <a:lnTo>
                    <a:pt x="0" y="3083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1435" tIns="51435" rIns="51435" bIns="51435" numCol="1" spcCol="1270" anchor="t" anchorCtr="0">
              <a:noAutofit/>
            </a:bodyPr>
            <a:lstStyle/>
            <a:p>
              <a:pPr defTabSz="600075" fontAlgn="base">
                <a:lnSpc>
                  <a:spcPct val="90000"/>
                </a:lnSpc>
                <a:spcBef>
                  <a:spcPct val="0"/>
                </a:spcBef>
                <a:spcAft>
                  <a:spcPct val="35000"/>
                </a:spcAft>
              </a:pPr>
              <a:r>
                <a:rPr lang="en-US" sz="1350" dirty="0">
                  <a:solidFill>
                    <a:prstClr val="black">
                      <a:lumMod val="50000"/>
                      <a:lumOff val="50000"/>
                    </a:prstClr>
                  </a:solidFill>
                  <a:latin typeface="Calibri" panose="020F0502020204030204"/>
                </a:rPr>
                <a:t>Collaboration</a:t>
              </a:r>
            </a:p>
          </p:txBody>
        </p:sp>
        <p:sp>
          <p:nvSpPr>
            <p:cNvPr id="14" name="Freeform: Shape 13">
              <a:extLst>
                <a:ext uri="{FF2B5EF4-FFF2-40B4-BE49-F238E27FC236}">
                  <a16:creationId xmlns:a16="http://schemas.microsoft.com/office/drawing/2014/main" id="{41E102BA-03CB-4302-BADC-A2C6AE77DF14}"/>
                </a:ext>
              </a:extLst>
            </p:cNvPr>
            <p:cNvSpPr/>
            <p:nvPr/>
          </p:nvSpPr>
          <p:spPr>
            <a:xfrm>
              <a:off x="2071604" y="2041758"/>
              <a:ext cx="2869662" cy="308330"/>
            </a:xfrm>
            <a:custGeom>
              <a:avLst/>
              <a:gdLst>
                <a:gd name="connsiteX0" fmla="*/ 0 w 2869662"/>
                <a:gd name="connsiteY0" fmla="*/ 0 h 308330"/>
                <a:gd name="connsiteX1" fmla="*/ 2869662 w 2869662"/>
                <a:gd name="connsiteY1" fmla="*/ 0 h 308330"/>
                <a:gd name="connsiteX2" fmla="*/ 2869662 w 2869662"/>
                <a:gd name="connsiteY2" fmla="*/ 308330 h 308330"/>
                <a:gd name="connsiteX3" fmla="*/ 0 w 2869662"/>
                <a:gd name="connsiteY3" fmla="*/ 308330 h 308330"/>
                <a:gd name="connsiteX4" fmla="*/ 0 w 2869662"/>
                <a:gd name="connsiteY4" fmla="*/ 0 h 30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662" h="308330">
                  <a:moveTo>
                    <a:pt x="0" y="0"/>
                  </a:moveTo>
                  <a:lnTo>
                    <a:pt x="2869662" y="0"/>
                  </a:lnTo>
                  <a:lnTo>
                    <a:pt x="2869662" y="308330"/>
                  </a:lnTo>
                  <a:lnTo>
                    <a:pt x="0" y="3083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1435" tIns="51435" rIns="51435" bIns="51435" numCol="1" spcCol="1270" anchor="t" anchorCtr="0">
              <a:noAutofit/>
            </a:bodyPr>
            <a:lstStyle/>
            <a:p>
              <a:pPr defTabSz="600075" fontAlgn="base">
                <a:lnSpc>
                  <a:spcPct val="90000"/>
                </a:lnSpc>
                <a:spcBef>
                  <a:spcPct val="0"/>
                </a:spcBef>
                <a:spcAft>
                  <a:spcPct val="35000"/>
                </a:spcAft>
              </a:pPr>
              <a:r>
                <a:rPr lang="en-US" sz="1350" dirty="0">
                  <a:solidFill>
                    <a:prstClr val="black">
                      <a:lumMod val="50000"/>
                      <a:lumOff val="50000"/>
                    </a:prstClr>
                  </a:solidFill>
                  <a:latin typeface="Calibri" panose="020F0502020204030204"/>
                </a:rPr>
                <a:t>Community</a:t>
              </a:r>
            </a:p>
          </p:txBody>
        </p:sp>
        <p:sp>
          <p:nvSpPr>
            <p:cNvPr id="22" name="Freeform: Shape 21">
              <a:extLst>
                <a:ext uri="{FF2B5EF4-FFF2-40B4-BE49-F238E27FC236}">
                  <a16:creationId xmlns:a16="http://schemas.microsoft.com/office/drawing/2014/main" id="{DEFB27BC-FB5C-4164-AEC0-68E5976DFC44}"/>
                </a:ext>
              </a:extLst>
            </p:cNvPr>
            <p:cNvSpPr/>
            <p:nvPr/>
          </p:nvSpPr>
          <p:spPr>
            <a:xfrm>
              <a:off x="2071604" y="2365505"/>
              <a:ext cx="2869662" cy="308330"/>
            </a:xfrm>
            <a:custGeom>
              <a:avLst/>
              <a:gdLst>
                <a:gd name="connsiteX0" fmla="*/ 0 w 2869662"/>
                <a:gd name="connsiteY0" fmla="*/ 0 h 308330"/>
                <a:gd name="connsiteX1" fmla="*/ 2869662 w 2869662"/>
                <a:gd name="connsiteY1" fmla="*/ 0 h 308330"/>
                <a:gd name="connsiteX2" fmla="*/ 2869662 w 2869662"/>
                <a:gd name="connsiteY2" fmla="*/ 308330 h 308330"/>
                <a:gd name="connsiteX3" fmla="*/ 0 w 2869662"/>
                <a:gd name="connsiteY3" fmla="*/ 308330 h 308330"/>
                <a:gd name="connsiteX4" fmla="*/ 0 w 2869662"/>
                <a:gd name="connsiteY4" fmla="*/ 0 h 30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662" h="308330">
                  <a:moveTo>
                    <a:pt x="0" y="0"/>
                  </a:moveTo>
                  <a:lnTo>
                    <a:pt x="2869662" y="0"/>
                  </a:lnTo>
                  <a:lnTo>
                    <a:pt x="2869662" y="308330"/>
                  </a:lnTo>
                  <a:lnTo>
                    <a:pt x="0" y="3083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1435" tIns="51435" rIns="51435" bIns="51435" numCol="1" spcCol="1270" anchor="t" anchorCtr="0">
              <a:noAutofit/>
            </a:bodyPr>
            <a:lstStyle/>
            <a:p>
              <a:pPr defTabSz="600075" fontAlgn="base">
                <a:lnSpc>
                  <a:spcPct val="90000"/>
                </a:lnSpc>
                <a:spcBef>
                  <a:spcPct val="0"/>
                </a:spcBef>
                <a:spcAft>
                  <a:spcPct val="35000"/>
                </a:spcAft>
              </a:pPr>
              <a:r>
                <a:rPr lang="en-US" sz="1350" dirty="0">
                  <a:solidFill>
                    <a:prstClr val="black">
                      <a:lumMod val="50000"/>
                      <a:lumOff val="50000"/>
                    </a:prstClr>
                  </a:solidFill>
                  <a:latin typeface="Calibri" panose="020F0502020204030204"/>
                </a:rPr>
                <a:t>Continual Improvement</a:t>
              </a:r>
            </a:p>
          </p:txBody>
        </p:sp>
        <p:sp>
          <p:nvSpPr>
            <p:cNvPr id="24" name="Freeform: Shape 23">
              <a:extLst>
                <a:ext uri="{FF2B5EF4-FFF2-40B4-BE49-F238E27FC236}">
                  <a16:creationId xmlns:a16="http://schemas.microsoft.com/office/drawing/2014/main" id="{531F8574-6725-45C6-A69E-D1F3E333D4ED}"/>
                </a:ext>
              </a:extLst>
            </p:cNvPr>
            <p:cNvSpPr/>
            <p:nvPr/>
          </p:nvSpPr>
          <p:spPr>
            <a:xfrm>
              <a:off x="2071604" y="2689253"/>
              <a:ext cx="2869662" cy="308330"/>
            </a:xfrm>
            <a:custGeom>
              <a:avLst/>
              <a:gdLst>
                <a:gd name="connsiteX0" fmla="*/ 0 w 2869662"/>
                <a:gd name="connsiteY0" fmla="*/ 0 h 308330"/>
                <a:gd name="connsiteX1" fmla="*/ 2869662 w 2869662"/>
                <a:gd name="connsiteY1" fmla="*/ 0 h 308330"/>
                <a:gd name="connsiteX2" fmla="*/ 2869662 w 2869662"/>
                <a:gd name="connsiteY2" fmla="*/ 308330 h 308330"/>
                <a:gd name="connsiteX3" fmla="*/ 0 w 2869662"/>
                <a:gd name="connsiteY3" fmla="*/ 308330 h 308330"/>
                <a:gd name="connsiteX4" fmla="*/ 0 w 2869662"/>
                <a:gd name="connsiteY4" fmla="*/ 0 h 30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662" h="308330">
                  <a:moveTo>
                    <a:pt x="0" y="0"/>
                  </a:moveTo>
                  <a:lnTo>
                    <a:pt x="2869662" y="0"/>
                  </a:lnTo>
                  <a:lnTo>
                    <a:pt x="2869662" y="308330"/>
                  </a:lnTo>
                  <a:lnTo>
                    <a:pt x="0" y="3083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1435" tIns="51435" rIns="51435" bIns="51435" numCol="1" spcCol="1270" anchor="t" anchorCtr="0">
              <a:noAutofit/>
            </a:bodyPr>
            <a:lstStyle/>
            <a:p>
              <a:pPr defTabSz="600075" fontAlgn="base">
                <a:lnSpc>
                  <a:spcPct val="90000"/>
                </a:lnSpc>
                <a:spcBef>
                  <a:spcPct val="0"/>
                </a:spcBef>
                <a:spcAft>
                  <a:spcPct val="35000"/>
                </a:spcAft>
              </a:pPr>
              <a:r>
                <a:rPr lang="en-US" sz="1350" b="1" dirty="0">
                  <a:solidFill>
                    <a:srgbClr val="001C59"/>
                  </a:solidFill>
                  <a:latin typeface="Calibri" panose="020F0502020204030204"/>
                </a:rPr>
                <a:t>Diversity</a:t>
              </a:r>
            </a:p>
          </p:txBody>
        </p:sp>
        <p:sp>
          <p:nvSpPr>
            <p:cNvPr id="26" name="Freeform: Shape 25">
              <a:extLst>
                <a:ext uri="{FF2B5EF4-FFF2-40B4-BE49-F238E27FC236}">
                  <a16:creationId xmlns:a16="http://schemas.microsoft.com/office/drawing/2014/main" id="{31B73434-6890-4CD0-B1A5-04BE16587C00}"/>
                </a:ext>
              </a:extLst>
            </p:cNvPr>
            <p:cNvSpPr/>
            <p:nvPr/>
          </p:nvSpPr>
          <p:spPr>
            <a:xfrm>
              <a:off x="2071604" y="3013000"/>
              <a:ext cx="2869662" cy="308330"/>
            </a:xfrm>
            <a:custGeom>
              <a:avLst/>
              <a:gdLst>
                <a:gd name="connsiteX0" fmla="*/ 0 w 2869662"/>
                <a:gd name="connsiteY0" fmla="*/ 0 h 308330"/>
                <a:gd name="connsiteX1" fmla="*/ 2869662 w 2869662"/>
                <a:gd name="connsiteY1" fmla="*/ 0 h 308330"/>
                <a:gd name="connsiteX2" fmla="*/ 2869662 w 2869662"/>
                <a:gd name="connsiteY2" fmla="*/ 308330 h 308330"/>
                <a:gd name="connsiteX3" fmla="*/ 0 w 2869662"/>
                <a:gd name="connsiteY3" fmla="*/ 308330 h 308330"/>
                <a:gd name="connsiteX4" fmla="*/ 0 w 2869662"/>
                <a:gd name="connsiteY4" fmla="*/ 0 h 30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662" h="308330">
                  <a:moveTo>
                    <a:pt x="0" y="0"/>
                  </a:moveTo>
                  <a:lnTo>
                    <a:pt x="2869662" y="0"/>
                  </a:lnTo>
                  <a:lnTo>
                    <a:pt x="2869662" y="308330"/>
                  </a:lnTo>
                  <a:lnTo>
                    <a:pt x="0" y="3083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1435" tIns="51435" rIns="51435" bIns="51435" numCol="1" spcCol="1270" anchor="t" anchorCtr="0">
              <a:noAutofit/>
            </a:bodyPr>
            <a:lstStyle/>
            <a:p>
              <a:pPr defTabSz="600075" fontAlgn="base">
                <a:lnSpc>
                  <a:spcPct val="90000"/>
                </a:lnSpc>
                <a:spcBef>
                  <a:spcPct val="0"/>
                </a:spcBef>
                <a:spcAft>
                  <a:spcPct val="35000"/>
                </a:spcAft>
              </a:pPr>
              <a:r>
                <a:rPr lang="en-US" sz="1350" dirty="0">
                  <a:solidFill>
                    <a:prstClr val="black">
                      <a:lumMod val="50000"/>
                      <a:lumOff val="50000"/>
                    </a:prstClr>
                  </a:solidFill>
                  <a:latin typeface="Calibri" panose="020F0502020204030204"/>
                </a:rPr>
                <a:t>Innovation</a:t>
              </a:r>
            </a:p>
          </p:txBody>
        </p:sp>
        <p:sp>
          <p:nvSpPr>
            <p:cNvPr id="28" name="Freeform: Shape 27">
              <a:extLst>
                <a:ext uri="{FF2B5EF4-FFF2-40B4-BE49-F238E27FC236}">
                  <a16:creationId xmlns:a16="http://schemas.microsoft.com/office/drawing/2014/main" id="{8EA47789-6708-49BA-9832-5104DB9CAD0F}"/>
                </a:ext>
              </a:extLst>
            </p:cNvPr>
            <p:cNvSpPr/>
            <p:nvPr/>
          </p:nvSpPr>
          <p:spPr>
            <a:xfrm>
              <a:off x="2071604" y="3336748"/>
              <a:ext cx="2869662" cy="308330"/>
            </a:xfrm>
            <a:custGeom>
              <a:avLst/>
              <a:gdLst>
                <a:gd name="connsiteX0" fmla="*/ 0 w 2869662"/>
                <a:gd name="connsiteY0" fmla="*/ 0 h 308330"/>
                <a:gd name="connsiteX1" fmla="*/ 2869662 w 2869662"/>
                <a:gd name="connsiteY1" fmla="*/ 0 h 308330"/>
                <a:gd name="connsiteX2" fmla="*/ 2869662 w 2869662"/>
                <a:gd name="connsiteY2" fmla="*/ 308330 h 308330"/>
                <a:gd name="connsiteX3" fmla="*/ 0 w 2869662"/>
                <a:gd name="connsiteY3" fmla="*/ 308330 h 308330"/>
                <a:gd name="connsiteX4" fmla="*/ 0 w 2869662"/>
                <a:gd name="connsiteY4" fmla="*/ 0 h 30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662" h="308330">
                  <a:moveTo>
                    <a:pt x="0" y="0"/>
                  </a:moveTo>
                  <a:lnTo>
                    <a:pt x="2869662" y="0"/>
                  </a:lnTo>
                  <a:lnTo>
                    <a:pt x="2869662" y="308330"/>
                  </a:lnTo>
                  <a:lnTo>
                    <a:pt x="0" y="3083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1435" tIns="51435" rIns="51435" bIns="51435" numCol="1" spcCol="1270" anchor="t" anchorCtr="0">
              <a:noAutofit/>
            </a:bodyPr>
            <a:lstStyle/>
            <a:p>
              <a:pPr defTabSz="600075" fontAlgn="base">
                <a:lnSpc>
                  <a:spcPct val="90000"/>
                </a:lnSpc>
                <a:spcBef>
                  <a:spcPct val="0"/>
                </a:spcBef>
                <a:spcAft>
                  <a:spcPct val="35000"/>
                </a:spcAft>
              </a:pPr>
              <a:r>
                <a:rPr lang="en-US" sz="1350" dirty="0">
                  <a:solidFill>
                    <a:prstClr val="black">
                      <a:lumMod val="50000"/>
                      <a:lumOff val="50000"/>
                    </a:prstClr>
                  </a:solidFill>
                  <a:latin typeface="Calibri" panose="020F0502020204030204"/>
                </a:rPr>
                <a:t>Professionalism</a:t>
              </a:r>
            </a:p>
          </p:txBody>
        </p:sp>
        <p:sp>
          <p:nvSpPr>
            <p:cNvPr id="30" name="Freeform: Shape 29">
              <a:extLst>
                <a:ext uri="{FF2B5EF4-FFF2-40B4-BE49-F238E27FC236}">
                  <a16:creationId xmlns:a16="http://schemas.microsoft.com/office/drawing/2014/main" id="{6132BD0F-23B9-43EA-91D7-66B25699D978}"/>
                </a:ext>
              </a:extLst>
            </p:cNvPr>
            <p:cNvSpPr/>
            <p:nvPr/>
          </p:nvSpPr>
          <p:spPr>
            <a:xfrm>
              <a:off x="2071604" y="3660495"/>
              <a:ext cx="2869662" cy="308330"/>
            </a:xfrm>
            <a:custGeom>
              <a:avLst/>
              <a:gdLst>
                <a:gd name="connsiteX0" fmla="*/ 0 w 2869662"/>
                <a:gd name="connsiteY0" fmla="*/ 0 h 308330"/>
                <a:gd name="connsiteX1" fmla="*/ 2869662 w 2869662"/>
                <a:gd name="connsiteY1" fmla="*/ 0 h 308330"/>
                <a:gd name="connsiteX2" fmla="*/ 2869662 w 2869662"/>
                <a:gd name="connsiteY2" fmla="*/ 308330 h 308330"/>
                <a:gd name="connsiteX3" fmla="*/ 0 w 2869662"/>
                <a:gd name="connsiteY3" fmla="*/ 308330 h 308330"/>
                <a:gd name="connsiteX4" fmla="*/ 0 w 2869662"/>
                <a:gd name="connsiteY4" fmla="*/ 0 h 30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662" h="308330">
                  <a:moveTo>
                    <a:pt x="0" y="0"/>
                  </a:moveTo>
                  <a:lnTo>
                    <a:pt x="2869662" y="0"/>
                  </a:lnTo>
                  <a:lnTo>
                    <a:pt x="2869662" y="308330"/>
                  </a:lnTo>
                  <a:lnTo>
                    <a:pt x="0" y="3083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1435" tIns="51435" rIns="51435" bIns="51435" numCol="1" spcCol="1270" anchor="t" anchorCtr="0">
              <a:noAutofit/>
            </a:bodyPr>
            <a:lstStyle/>
            <a:p>
              <a:pPr defTabSz="600075" fontAlgn="base">
                <a:lnSpc>
                  <a:spcPct val="90000"/>
                </a:lnSpc>
                <a:spcBef>
                  <a:spcPct val="0"/>
                </a:spcBef>
                <a:spcAft>
                  <a:spcPct val="35000"/>
                </a:spcAft>
              </a:pPr>
              <a:r>
                <a:rPr lang="en-US" sz="1350" dirty="0">
                  <a:solidFill>
                    <a:prstClr val="black">
                      <a:lumMod val="50000"/>
                      <a:lumOff val="50000"/>
                    </a:prstClr>
                  </a:solidFill>
                  <a:latin typeface="Calibri" panose="020F0502020204030204"/>
                </a:rPr>
                <a:t>Practicality</a:t>
              </a:r>
            </a:p>
          </p:txBody>
        </p:sp>
      </p:grpSp>
      <p:sp>
        <p:nvSpPr>
          <p:cNvPr id="10" name="TextBox 9">
            <a:extLst>
              <a:ext uri="{FF2B5EF4-FFF2-40B4-BE49-F238E27FC236}">
                <a16:creationId xmlns:a16="http://schemas.microsoft.com/office/drawing/2014/main" id="{1DB0822C-E37C-4242-9194-692C9FFA94DB}"/>
              </a:ext>
            </a:extLst>
          </p:cNvPr>
          <p:cNvSpPr txBox="1"/>
          <p:nvPr/>
        </p:nvSpPr>
        <p:spPr>
          <a:xfrm>
            <a:off x="1758951" y="4629000"/>
            <a:ext cx="4826001" cy="1938992"/>
          </a:xfrm>
          <a:prstGeom prst="rect">
            <a:avLst/>
          </a:prstGeom>
          <a:noFill/>
        </p:spPr>
        <p:txBody>
          <a:bodyPr wrap="square" rtlCol="0">
            <a:spAutoFit/>
          </a:bodyPr>
          <a:lstStyle/>
          <a:p>
            <a:pPr fontAlgn="base">
              <a:spcBef>
                <a:spcPct val="0"/>
              </a:spcBef>
              <a:spcAft>
                <a:spcPct val="0"/>
              </a:spcAft>
            </a:pPr>
            <a:r>
              <a:rPr lang="en-US" sz="2000" dirty="0">
                <a:solidFill>
                  <a:prstClr val="black">
                    <a:lumMod val="50000"/>
                    <a:lumOff val="50000"/>
                  </a:prstClr>
                </a:solidFill>
                <a:latin typeface="Calibri" pitchFamily="34" charset="0"/>
                <a:cs typeface="Arial" charset="0"/>
              </a:rPr>
              <a:t>The </a:t>
            </a:r>
            <a:r>
              <a:rPr lang="en-US" sz="2000" b="1" dirty="0">
                <a:solidFill>
                  <a:srgbClr val="001C59"/>
                </a:solidFill>
                <a:latin typeface="Calibri" pitchFamily="34" charset="0"/>
                <a:cs typeface="Arial" charset="0"/>
              </a:rPr>
              <a:t>CAS</a:t>
            </a:r>
            <a:r>
              <a:rPr lang="en-US" sz="2000" dirty="0">
                <a:solidFill>
                  <a:prstClr val="black">
                    <a:lumMod val="50000"/>
                    <a:lumOff val="50000"/>
                  </a:prstClr>
                </a:solidFill>
                <a:latin typeface="Calibri" pitchFamily="34" charset="0"/>
                <a:cs typeface="Arial" charset="0"/>
              </a:rPr>
              <a:t> will actively ensure that we have </a:t>
            </a:r>
            <a:r>
              <a:rPr lang="en-US" sz="2000" b="1" dirty="0">
                <a:solidFill>
                  <a:srgbClr val="001C59"/>
                </a:solidFill>
                <a:latin typeface="Calibri" pitchFamily="34" charset="0"/>
                <a:cs typeface="Arial" charset="0"/>
              </a:rPr>
              <a:t>diverse, engaged communities of professionals </a:t>
            </a:r>
            <a:r>
              <a:rPr lang="en-US" sz="2000" dirty="0">
                <a:solidFill>
                  <a:prstClr val="black">
                    <a:lumMod val="50000"/>
                    <a:lumOff val="50000"/>
                  </a:prstClr>
                </a:solidFill>
                <a:latin typeface="Calibri" pitchFamily="34" charset="0"/>
                <a:cs typeface="Arial" charset="0"/>
              </a:rPr>
              <a:t>who gain value through the CAS’s resources, networking, skills training, career development, thought leadership and advocacy.</a:t>
            </a:r>
          </a:p>
        </p:txBody>
      </p:sp>
      <p:sp>
        <p:nvSpPr>
          <p:cNvPr id="4" name="Star: 16 Points 3">
            <a:extLst>
              <a:ext uri="{FF2B5EF4-FFF2-40B4-BE49-F238E27FC236}">
                <a16:creationId xmlns:a16="http://schemas.microsoft.com/office/drawing/2014/main" id="{D1A6186A-8E6D-4CFB-883E-3B159409E4A7}"/>
              </a:ext>
            </a:extLst>
          </p:cNvPr>
          <p:cNvSpPr/>
          <p:nvPr/>
        </p:nvSpPr>
        <p:spPr>
          <a:xfrm rot="19486403">
            <a:off x="1541893" y="2913757"/>
            <a:ext cx="1366323" cy="799364"/>
          </a:xfrm>
          <a:prstGeom prst="star16">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fontAlgn="base">
              <a:spcBef>
                <a:spcPct val="0"/>
              </a:spcBef>
              <a:spcAft>
                <a:spcPct val="0"/>
              </a:spcAft>
            </a:pPr>
            <a:r>
              <a:rPr lang="en-US" sz="2000" b="1" dirty="0">
                <a:solidFill>
                  <a:prstClr val="white"/>
                </a:solidFill>
                <a:latin typeface="Calibri" panose="020F0502020204030204"/>
              </a:rPr>
              <a:t>2017</a:t>
            </a:r>
            <a:endParaRPr lang="en-US" b="1" dirty="0">
              <a:solidFill>
                <a:prstClr val="white"/>
              </a:solidFill>
              <a:latin typeface="Calibri" panose="020F0502020204030204"/>
            </a:endParaRPr>
          </a:p>
        </p:txBody>
      </p:sp>
      <p:grpSp>
        <p:nvGrpSpPr>
          <p:cNvPr id="17" name="Group 16">
            <a:extLst>
              <a:ext uri="{FF2B5EF4-FFF2-40B4-BE49-F238E27FC236}">
                <a16:creationId xmlns:a16="http://schemas.microsoft.com/office/drawing/2014/main" id="{D820F52E-709A-43A8-AE1A-EFD5B75CCF08}"/>
              </a:ext>
            </a:extLst>
          </p:cNvPr>
          <p:cNvGrpSpPr/>
          <p:nvPr/>
        </p:nvGrpSpPr>
        <p:grpSpPr>
          <a:xfrm>
            <a:off x="7040862" y="1921185"/>
            <a:ext cx="3391405" cy="2575281"/>
            <a:chOff x="177500" y="1951622"/>
            <a:chExt cx="3391405" cy="2575281"/>
          </a:xfrm>
        </p:grpSpPr>
        <p:pic>
          <p:nvPicPr>
            <p:cNvPr id="18" name="Picture 17">
              <a:extLst>
                <a:ext uri="{FF2B5EF4-FFF2-40B4-BE49-F238E27FC236}">
                  <a16:creationId xmlns:a16="http://schemas.microsoft.com/office/drawing/2014/main" id="{7B7EB6C4-D0AF-4566-9A04-D67A4A9707B6}"/>
                </a:ext>
              </a:extLst>
            </p:cNvPr>
            <p:cNvPicPr>
              <a:picLocks noChangeAspect="1"/>
            </p:cNvPicPr>
            <p:nvPr/>
          </p:nvPicPr>
          <p:blipFill>
            <a:blip r:embed="rId3"/>
            <a:stretch>
              <a:fillRect/>
            </a:stretch>
          </p:blipFill>
          <p:spPr>
            <a:xfrm>
              <a:off x="177500" y="2461041"/>
              <a:ext cx="958535" cy="965481"/>
            </a:xfrm>
            <a:prstGeom prst="ellipse">
              <a:avLst/>
            </a:prstGeom>
            <a:ln w="3175" cap="rnd">
              <a:solidFill>
                <a:schemeClr val="bg1"/>
              </a:solidFill>
            </a:ln>
            <a:effectLst/>
            <a:scene3d>
              <a:camera prst="orthographicFront"/>
              <a:lightRig rig="contrasting" dir="t">
                <a:rot lat="0" lon="0" rev="3000000"/>
              </a:lightRig>
            </a:scene3d>
            <a:sp3d contourW="7620">
              <a:bevelT w="95250" h="31750"/>
              <a:contourClr>
                <a:srgbClr val="333333"/>
              </a:contourClr>
            </a:sp3d>
          </p:spPr>
        </p:pic>
        <p:pic>
          <p:nvPicPr>
            <p:cNvPr id="19" name="Picture 18" descr="A close up of a logo&#10;&#10;Description automatically generated">
              <a:extLst>
                <a:ext uri="{FF2B5EF4-FFF2-40B4-BE49-F238E27FC236}">
                  <a16:creationId xmlns:a16="http://schemas.microsoft.com/office/drawing/2014/main" id="{752FD41B-D022-405E-804A-E425DBFAECC1}"/>
                </a:ext>
              </a:extLst>
            </p:cNvPr>
            <p:cNvPicPr>
              <a:picLocks noChangeAspect="1"/>
            </p:cNvPicPr>
            <p:nvPr/>
          </p:nvPicPr>
          <p:blipFill rotWithShape="1">
            <a:blip r:embed="rId4">
              <a:alphaModFix/>
            </a:blip>
            <a:srcRect r="63508"/>
            <a:stretch/>
          </p:blipFill>
          <p:spPr>
            <a:xfrm>
              <a:off x="2440403" y="2464728"/>
              <a:ext cx="1128502" cy="987181"/>
            </a:xfrm>
            <a:prstGeom prst="rect">
              <a:avLst/>
            </a:prstGeom>
            <a:ln>
              <a:noFill/>
            </a:ln>
            <a:effectLst>
              <a:softEdge rad="112500"/>
            </a:effectLst>
          </p:spPr>
        </p:pic>
        <p:sp>
          <p:nvSpPr>
            <p:cNvPr id="20" name="Rectangle: Rounded Corners 19">
              <a:extLst>
                <a:ext uri="{FF2B5EF4-FFF2-40B4-BE49-F238E27FC236}">
                  <a16:creationId xmlns:a16="http://schemas.microsoft.com/office/drawing/2014/main" id="{B5FC4703-8C9B-495D-A06F-B248D9D83E03}"/>
                </a:ext>
              </a:extLst>
            </p:cNvPr>
            <p:cNvSpPr/>
            <p:nvPr/>
          </p:nvSpPr>
          <p:spPr>
            <a:xfrm>
              <a:off x="1303863" y="1951622"/>
              <a:ext cx="958535" cy="75895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base">
                <a:spcBef>
                  <a:spcPct val="0"/>
                </a:spcBef>
                <a:spcAft>
                  <a:spcPct val="0"/>
                </a:spcAft>
              </a:pPr>
              <a:r>
                <a:rPr lang="en-US" dirty="0" err="1">
                  <a:solidFill>
                    <a:prstClr val="black"/>
                  </a:solidFill>
                  <a:latin typeface="Calibri" panose="020F0502020204030204"/>
                </a:rPr>
                <a:t>FormerJCCEAD</a:t>
              </a:r>
              <a:endParaRPr lang="en-US" dirty="0">
                <a:solidFill>
                  <a:prstClr val="black"/>
                </a:solidFill>
                <a:latin typeface="Calibri" panose="020F0502020204030204"/>
              </a:endParaRPr>
            </a:p>
          </p:txBody>
        </p:sp>
        <p:sp>
          <p:nvSpPr>
            <p:cNvPr id="21" name="Flowchart: Extract 20">
              <a:extLst>
                <a:ext uri="{FF2B5EF4-FFF2-40B4-BE49-F238E27FC236}">
                  <a16:creationId xmlns:a16="http://schemas.microsoft.com/office/drawing/2014/main" id="{A95A2A4C-5799-4975-AB98-728B76AAA2A3}"/>
                </a:ext>
              </a:extLst>
            </p:cNvPr>
            <p:cNvSpPr/>
            <p:nvPr/>
          </p:nvSpPr>
          <p:spPr>
            <a:xfrm>
              <a:off x="816715" y="3029320"/>
              <a:ext cx="1863735" cy="1497583"/>
            </a:xfrm>
            <a:prstGeom prst="flowChartExtract">
              <a:avLst/>
            </a:prstGeom>
            <a:solidFill>
              <a:srgbClr val="7030A0"/>
            </a:solidFill>
            <a:ln>
              <a:noFill/>
            </a:ln>
            <a:effectLst>
              <a:glow rad="228600">
                <a:schemeClr val="accent5">
                  <a:satMod val="175000"/>
                  <a:alpha val="40000"/>
                </a:schemeClr>
              </a:glow>
            </a:effectLst>
          </p:spPr>
          <p:style>
            <a:lnRef idx="0">
              <a:scrgbClr r="0" g="0" b="0"/>
            </a:lnRef>
            <a:fillRef idx="0">
              <a:scrgbClr r="0" g="0" b="0"/>
            </a:fillRef>
            <a:effectRef idx="0">
              <a:scrgbClr r="0" g="0" b="0"/>
            </a:effectRef>
            <a:fontRef idx="minor">
              <a:schemeClr val="lt1"/>
            </a:fontRef>
          </p:style>
          <p:txBody>
            <a:bodyPr rtlCol="0" anchor="ctr"/>
            <a:lstStyle/>
            <a:p>
              <a:pPr algn="ctr" fontAlgn="base">
                <a:spcBef>
                  <a:spcPct val="0"/>
                </a:spcBef>
                <a:spcAft>
                  <a:spcPct val="0"/>
                </a:spcAft>
              </a:pPr>
              <a:r>
                <a:rPr lang="en-US" sz="2400" b="1" dirty="0">
                  <a:solidFill>
                    <a:prstClr val="white"/>
                  </a:solidFill>
                  <a:latin typeface="Calibri" panose="020F0502020204030204"/>
                </a:rPr>
                <a:t>JCIED</a:t>
              </a:r>
            </a:p>
            <a:p>
              <a:pPr algn="ctr" fontAlgn="base">
                <a:spcBef>
                  <a:spcPct val="0"/>
                </a:spcBef>
                <a:spcAft>
                  <a:spcPct val="0"/>
                </a:spcAft>
              </a:pPr>
              <a:endParaRPr lang="en-US" sz="2400" b="1" dirty="0">
                <a:solidFill>
                  <a:prstClr val="white"/>
                </a:solidFill>
                <a:latin typeface="Calibri" panose="020F0502020204030204"/>
              </a:endParaRPr>
            </a:p>
          </p:txBody>
        </p:sp>
        <p:cxnSp>
          <p:nvCxnSpPr>
            <p:cNvPr id="23" name="Straight Connector 22">
              <a:extLst>
                <a:ext uri="{FF2B5EF4-FFF2-40B4-BE49-F238E27FC236}">
                  <a16:creationId xmlns:a16="http://schemas.microsoft.com/office/drawing/2014/main" id="{359D72F4-0A4A-49EF-9106-9D2A5B38B2E8}"/>
                </a:ext>
              </a:extLst>
            </p:cNvPr>
            <p:cNvCxnSpPr>
              <a:cxnSpLocks/>
              <a:stCxn id="18" idx="5"/>
              <a:endCxn id="21" idx="1"/>
            </p:cNvCxnSpPr>
            <p:nvPr/>
          </p:nvCxnSpPr>
          <p:spPr>
            <a:xfrm>
              <a:off x="995661" y="3285131"/>
              <a:ext cx="286988" cy="4929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897C950-9AAF-4251-A453-81BCB0576560}"/>
                </a:ext>
              </a:extLst>
            </p:cNvPr>
            <p:cNvCxnSpPr>
              <a:cxnSpLocks/>
            </p:cNvCxnSpPr>
            <p:nvPr/>
          </p:nvCxnSpPr>
          <p:spPr>
            <a:xfrm flipH="1">
              <a:off x="1748582" y="2741861"/>
              <a:ext cx="1667" cy="3187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4E0F7D2-8B1F-4893-AEB7-B21E52585946}"/>
                </a:ext>
              </a:extLst>
            </p:cNvPr>
            <p:cNvCxnSpPr>
              <a:cxnSpLocks/>
              <a:endCxn id="21" idx="3"/>
            </p:cNvCxnSpPr>
            <p:nvPr/>
          </p:nvCxnSpPr>
          <p:spPr>
            <a:xfrm flipH="1">
              <a:off x="2214516" y="3220205"/>
              <a:ext cx="465936" cy="557907"/>
            </a:xfrm>
            <a:prstGeom prst="line">
              <a:avLst/>
            </a:prstGeom>
          </p:spPr>
          <p:style>
            <a:lnRef idx="1">
              <a:schemeClr val="accent1"/>
            </a:lnRef>
            <a:fillRef idx="0">
              <a:schemeClr val="accent1"/>
            </a:fillRef>
            <a:effectRef idx="0">
              <a:schemeClr val="accent1"/>
            </a:effectRef>
            <a:fontRef idx="minor">
              <a:schemeClr val="tx1"/>
            </a:fontRef>
          </p:style>
        </p:cxnSp>
        <p:sp>
          <p:nvSpPr>
            <p:cNvPr id="29" name="Arrow: Bent 28">
              <a:extLst>
                <a:ext uri="{FF2B5EF4-FFF2-40B4-BE49-F238E27FC236}">
                  <a16:creationId xmlns:a16="http://schemas.microsoft.com/office/drawing/2014/main" id="{778F1491-27D7-4B9B-8B0D-123A0E214751}"/>
                </a:ext>
              </a:extLst>
            </p:cNvPr>
            <p:cNvSpPr/>
            <p:nvPr/>
          </p:nvSpPr>
          <p:spPr>
            <a:xfrm>
              <a:off x="686433" y="2143709"/>
              <a:ext cx="546100" cy="1970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black"/>
                </a:solidFill>
                <a:latin typeface="Calibri" panose="020F0502020204030204"/>
              </a:endParaRPr>
            </a:p>
          </p:txBody>
        </p:sp>
        <p:sp>
          <p:nvSpPr>
            <p:cNvPr id="31" name="Arrow: Bent-Up 30">
              <a:extLst>
                <a:ext uri="{FF2B5EF4-FFF2-40B4-BE49-F238E27FC236}">
                  <a16:creationId xmlns:a16="http://schemas.microsoft.com/office/drawing/2014/main" id="{0AD273C3-AE10-434F-B6D4-55B620F533B1}"/>
                </a:ext>
              </a:extLst>
            </p:cNvPr>
            <p:cNvSpPr/>
            <p:nvPr/>
          </p:nvSpPr>
          <p:spPr>
            <a:xfrm rot="16200000">
              <a:off x="2482171" y="2009040"/>
              <a:ext cx="215900" cy="5461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panose="020F0502020204030204"/>
              </a:endParaRPr>
            </a:p>
          </p:txBody>
        </p:sp>
      </p:grpSp>
      <p:pic>
        <p:nvPicPr>
          <p:cNvPr id="32" name="Picture 31" descr="A picture containing drawing&#10;&#10;Description automatically generated">
            <a:extLst>
              <a:ext uri="{FF2B5EF4-FFF2-40B4-BE49-F238E27FC236}">
                <a16:creationId xmlns:a16="http://schemas.microsoft.com/office/drawing/2014/main" id="{5F18F00A-FC28-49BF-8361-22753412397D}"/>
              </a:ext>
            </a:extLst>
          </p:cNvPr>
          <p:cNvPicPr>
            <a:picLocks noChangeAspect="1"/>
          </p:cNvPicPr>
          <p:nvPr/>
        </p:nvPicPr>
        <p:blipFill>
          <a:blip r:embed="rId5"/>
          <a:stretch>
            <a:fillRect/>
          </a:stretch>
        </p:blipFill>
        <p:spPr>
          <a:xfrm>
            <a:off x="7097082" y="4748418"/>
            <a:ext cx="1466310" cy="436659"/>
          </a:xfrm>
          <a:prstGeom prst="rect">
            <a:avLst/>
          </a:prstGeom>
          <a:ln>
            <a:noFill/>
          </a:ln>
          <a:effectLst>
            <a:softEdge rad="112500"/>
          </a:effectLst>
        </p:spPr>
      </p:pic>
      <p:pic>
        <p:nvPicPr>
          <p:cNvPr id="33" name="Picture 32" descr="A picture containing drawing&#10;&#10;Description automatically generated">
            <a:extLst>
              <a:ext uri="{FF2B5EF4-FFF2-40B4-BE49-F238E27FC236}">
                <a16:creationId xmlns:a16="http://schemas.microsoft.com/office/drawing/2014/main" id="{18070D47-FD1B-45A2-A038-6144C2512235}"/>
              </a:ext>
            </a:extLst>
          </p:cNvPr>
          <p:cNvPicPr>
            <a:picLocks noChangeAspect="1"/>
          </p:cNvPicPr>
          <p:nvPr/>
        </p:nvPicPr>
        <p:blipFill>
          <a:blip r:embed="rId6"/>
          <a:stretch>
            <a:fillRect/>
          </a:stretch>
        </p:blipFill>
        <p:spPr>
          <a:xfrm>
            <a:off x="9049338" y="4717161"/>
            <a:ext cx="1354389" cy="592546"/>
          </a:xfrm>
          <a:prstGeom prst="rect">
            <a:avLst/>
          </a:prstGeom>
          <a:ln>
            <a:noFill/>
          </a:ln>
          <a:effectLst>
            <a:softEdge rad="112500"/>
          </a:effectLst>
        </p:spPr>
      </p:pic>
      <p:pic>
        <p:nvPicPr>
          <p:cNvPr id="34" name="Picture 33" descr="A picture containing drawing&#10;&#10;Description automatically generated">
            <a:extLst>
              <a:ext uri="{FF2B5EF4-FFF2-40B4-BE49-F238E27FC236}">
                <a16:creationId xmlns:a16="http://schemas.microsoft.com/office/drawing/2014/main" id="{8C387A5E-F6DE-455C-8B79-57FC1D54F6F3}"/>
              </a:ext>
            </a:extLst>
          </p:cNvPr>
          <p:cNvPicPr>
            <a:picLocks noChangeAspect="1"/>
          </p:cNvPicPr>
          <p:nvPr/>
        </p:nvPicPr>
        <p:blipFill>
          <a:blip r:embed="rId7"/>
          <a:stretch>
            <a:fillRect/>
          </a:stretch>
        </p:blipFill>
        <p:spPr>
          <a:xfrm>
            <a:off x="7146965" y="5437028"/>
            <a:ext cx="1633267" cy="492382"/>
          </a:xfrm>
          <a:prstGeom prst="rect">
            <a:avLst/>
          </a:prstGeom>
          <a:ln>
            <a:noFill/>
          </a:ln>
          <a:effectLst>
            <a:softEdge rad="112500"/>
          </a:effectLst>
        </p:spPr>
      </p:pic>
      <p:pic>
        <p:nvPicPr>
          <p:cNvPr id="35" name="Picture 2" descr="Sexuality and Gender Alliance of Actuaries logo">
            <a:extLst>
              <a:ext uri="{FF2B5EF4-FFF2-40B4-BE49-F238E27FC236}">
                <a16:creationId xmlns:a16="http://schemas.microsoft.com/office/drawing/2014/main" id="{72D5B38D-0BEA-4AB3-B4CA-31A8A06EE6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19953" y="5303904"/>
            <a:ext cx="1037654" cy="8545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50633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2CA974-7101-44C0-B9A0-387DB4BABC64}"/>
              </a:ext>
            </a:extLst>
          </p:cNvPr>
          <p:cNvSpPr>
            <a:spLocks noGrp="1"/>
          </p:cNvSpPr>
          <p:nvPr>
            <p:ph idx="1"/>
          </p:nvPr>
        </p:nvSpPr>
        <p:spPr>
          <a:xfrm>
            <a:off x="1933477" y="1760918"/>
            <a:ext cx="5567117" cy="4063999"/>
          </a:xfrm>
        </p:spPr>
        <p:txBody>
          <a:bodyPr>
            <a:noAutofit/>
          </a:bodyPr>
          <a:lstStyle/>
          <a:p>
            <a:pPr>
              <a:buFont typeface="Wingdings" panose="05000000000000000000" pitchFamily="2" charset="2"/>
              <a:buChar char="Ø"/>
            </a:pPr>
            <a:r>
              <a:rPr lang="en-US" sz="1400" dirty="0"/>
              <a:t>Career Encouragement:</a:t>
            </a:r>
          </a:p>
          <a:p>
            <a:pPr lvl="1">
              <a:buFont typeface="Wingdings" panose="05000000000000000000" pitchFamily="2" charset="2"/>
              <a:buChar char="Ø"/>
            </a:pPr>
            <a:r>
              <a:rPr lang="en-US" sz="1200" dirty="0"/>
              <a:t>Addressing barriers to entry for underrepresented candidates</a:t>
            </a:r>
          </a:p>
          <a:p>
            <a:pPr lvl="2">
              <a:buFont typeface="Wingdings" panose="05000000000000000000" pitchFamily="2" charset="2"/>
              <a:buChar char="Ø"/>
            </a:pPr>
            <a:r>
              <a:rPr lang="en-US" sz="1000" dirty="0"/>
              <a:t>Awareness of the Profession</a:t>
            </a:r>
          </a:p>
          <a:p>
            <a:pPr lvl="2">
              <a:buFont typeface="Wingdings" panose="05000000000000000000" pitchFamily="2" charset="2"/>
              <a:buChar char="Ø"/>
            </a:pPr>
            <a:r>
              <a:rPr lang="en-US" sz="1000" dirty="0"/>
              <a:t>Financial Barriers</a:t>
            </a:r>
          </a:p>
          <a:p>
            <a:pPr lvl="2">
              <a:buFont typeface="Wingdings" panose="05000000000000000000" pitchFamily="2" charset="2"/>
              <a:buChar char="Ø"/>
            </a:pPr>
            <a:r>
              <a:rPr lang="en-US" sz="1000" dirty="0"/>
              <a:t>Building Networks</a:t>
            </a:r>
          </a:p>
          <a:p>
            <a:pPr lvl="1">
              <a:buFont typeface="Wingdings" panose="05000000000000000000" pitchFamily="2" charset="2"/>
              <a:buChar char="Ø"/>
            </a:pPr>
            <a:r>
              <a:rPr lang="en-US" sz="1200" dirty="0"/>
              <a:t>BeAnActuary.org</a:t>
            </a:r>
          </a:p>
          <a:p>
            <a:pPr>
              <a:buFont typeface="Wingdings" panose="05000000000000000000" pitchFamily="2" charset="2"/>
              <a:buChar char="Ø"/>
            </a:pPr>
            <a:endParaRPr lang="en-US" sz="1400" dirty="0"/>
          </a:p>
          <a:p>
            <a:pPr>
              <a:buFont typeface="Wingdings" panose="05000000000000000000" pitchFamily="2" charset="2"/>
              <a:buChar char="Ø"/>
            </a:pPr>
            <a:r>
              <a:rPr lang="en-US" sz="1400" dirty="0"/>
              <a:t>Professional Development</a:t>
            </a:r>
          </a:p>
          <a:p>
            <a:pPr lvl="1">
              <a:buFont typeface="Wingdings" panose="05000000000000000000" pitchFamily="2" charset="2"/>
              <a:buChar char="Ø"/>
            </a:pPr>
            <a:r>
              <a:rPr lang="en-US" sz="1200" dirty="0"/>
              <a:t>Educating members at conferences and webinars</a:t>
            </a:r>
          </a:p>
          <a:p>
            <a:pPr lvl="2">
              <a:buFont typeface="Wingdings" panose="05000000000000000000" pitchFamily="2" charset="2"/>
              <a:buChar char="Ø"/>
            </a:pPr>
            <a:r>
              <a:rPr lang="en-US" sz="1000" dirty="0"/>
              <a:t>Combatting Bias in Hiring</a:t>
            </a:r>
          </a:p>
          <a:p>
            <a:pPr lvl="2">
              <a:buFont typeface="Wingdings" panose="05000000000000000000" pitchFamily="2" charset="2"/>
              <a:buChar char="Ø"/>
            </a:pPr>
            <a:r>
              <a:rPr lang="en-US" sz="1000" dirty="0"/>
              <a:t>Inclusive Teams</a:t>
            </a:r>
          </a:p>
          <a:p>
            <a:pPr lvl="2">
              <a:buFont typeface="Wingdings" panose="05000000000000000000" pitchFamily="2" charset="2"/>
              <a:buChar char="Ø"/>
            </a:pPr>
            <a:r>
              <a:rPr lang="en-US" sz="1000" dirty="0"/>
              <a:t>Acting in Allyship</a:t>
            </a:r>
          </a:p>
          <a:p>
            <a:pPr lvl="1">
              <a:buFont typeface="Wingdings" panose="05000000000000000000" pitchFamily="2" charset="2"/>
              <a:buChar char="Ø"/>
            </a:pPr>
            <a:r>
              <a:rPr lang="en-US" sz="1200" dirty="0"/>
              <a:t>Networking receptions</a:t>
            </a:r>
          </a:p>
          <a:p>
            <a:pPr>
              <a:buFont typeface="Wingdings" panose="05000000000000000000" pitchFamily="2" charset="2"/>
              <a:buChar char="Ø"/>
            </a:pPr>
            <a:endParaRPr lang="en-US" sz="1400" dirty="0"/>
          </a:p>
          <a:p>
            <a:pPr>
              <a:buFont typeface="Wingdings" panose="05000000000000000000" pitchFamily="2" charset="2"/>
              <a:buChar char="Ø"/>
            </a:pPr>
            <a:r>
              <a:rPr lang="en-US" sz="1400" dirty="0"/>
              <a:t>Leadership Development</a:t>
            </a:r>
          </a:p>
          <a:p>
            <a:pPr lvl="1">
              <a:buFont typeface="Wingdings" panose="05000000000000000000" pitchFamily="2" charset="2"/>
              <a:buChar char="Ø"/>
            </a:pPr>
            <a:r>
              <a:rPr lang="en-US" sz="1200" dirty="0"/>
              <a:t>Addressing barriers to career advancement</a:t>
            </a:r>
          </a:p>
          <a:p>
            <a:pPr lvl="1">
              <a:buFont typeface="Wingdings" panose="05000000000000000000" pitchFamily="2" charset="2"/>
              <a:buChar char="Ø"/>
            </a:pPr>
            <a:r>
              <a:rPr lang="en-US" sz="1200" dirty="0"/>
              <a:t>Building a diverse leadership pipeline</a:t>
            </a:r>
          </a:p>
          <a:p>
            <a:pPr lvl="1">
              <a:buFont typeface="Wingdings" panose="05000000000000000000" pitchFamily="2" charset="2"/>
              <a:buChar char="Ø"/>
            </a:pPr>
            <a:r>
              <a:rPr lang="en-US" sz="1200" dirty="0"/>
              <a:t>Creating opportunities for skills development</a:t>
            </a:r>
          </a:p>
        </p:txBody>
      </p:sp>
      <p:graphicFrame>
        <p:nvGraphicFramePr>
          <p:cNvPr id="4" name="Diagram 3">
            <a:extLst>
              <a:ext uri="{FF2B5EF4-FFF2-40B4-BE49-F238E27FC236}">
                <a16:creationId xmlns:a16="http://schemas.microsoft.com/office/drawing/2014/main" id="{F4F71A15-CCD4-4B6C-BFF9-D8CB1DF327E8}"/>
              </a:ext>
            </a:extLst>
          </p:cNvPr>
          <p:cNvGraphicFramePr/>
          <p:nvPr/>
        </p:nvGraphicFramePr>
        <p:xfrm>
          <a:off x="5297224" y="176091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5010CC16-28C4-4EC1-B9DC-B037848FBA80}"/>
              </a:ext>
            </a:extLst>
          </p:cNvPr>
          <p:cNvSpPr txBox="1"/>
          <p:nvPr/>
        </p:nvSpPr>
        <p:spPr>
          <a:xfrm>
            <a:off x="1794695" y="6055482"/>
            <a:ext cx="8602610" cy="830997"/>
          </a:xfrm>
          <a:prstGeom prst="rect">
            <a:avLst/>
          </a:prstGeom>
          <a:noFill/>
        </p:spPr>
        <p:txBody>
          <a:bodyPr wrap="square">
            <a:spAutoFit/>
          </a:bodyPr>
          <a:lstStyle/>
          <a:p>
            <a:pPr fontAlgn="base">
              <a:spcBef>
                <a:spcPct val="0"/>
              </a:spcBef>
              <a:spcAft>
                <a:spcPct val="0"/>
              </a:spcAft>
            </a:pPr>
            <a:r>
              <a:rPr lang="en-US" sz="1400" dirty="0">
                <a:solidFill>
                  <a:prstClr val="black"/>
                </a:solidFill>
                <a:latin typeface="Calibri" pitchFamily="34" charset="0"/>
                <a:cs typeface="Arial" charset="0"/>
              </a:rPr>
              <a:t>Read more about 2017 Barriers to Entry Study:</a:t>
            </a:r>
          </a:p>
          <a:p>
            <a:pPr fontAlgn="base">
              <a:spcBef>
                <a:spcPct val="0"/>
              </a:spcBef>
              <a:spcAft>
                <a:spcPct val="0"/>
              </a:spcAft>
            </a:pPr>
            <a:r>
              <a:rPr lang="en-US" sz="1600" dirty="0">
                <a:solidFill>
                  <a:prstClr val="black"/>
                </a:solidFill>
                <a:latin typeface="Calibri" pitchFamily="34" charset="0"/>
                <a:cs typeface="Arial" charset="0"/>
                <a:hlinkClick r:id="rId8"/>
              </a:rPr>
              <a:t>https://ar.casact.org/new-report-holds-keys-to-diversity-and-inclusion-five-barriers-revealed/</a:t>
            </a:r>
            <a:endParaRPr lang="en-US" sz="1600" dirty="0">
              <a:solidFill>
                <a:prstClr val="black"/>
              </a:solidFill>
              <a:latin typeface="Calibri" pitchFamily="34" charset="0"/>
              <a:cs typeface="Arial" charset="0"/>
            </a:endParaRPr>
          </a:p>
          <a:p>
            <a:pPr fontAlgn="base">
              <a:spcBef>
                <a:spcPct val="0"/>
              </a:spcBef>
              <a:spcAft>
                <a:spcPct val="0"/>
              </a:spcAft>
            </a:pPr>
            <a:endParaRPr lang="en-US" sz="1600" dirty="0">
              <a:solidFill>
                <a:prstClr val="black"/>
              </a:solidFill>
              <a:latin typeface="Calibri" pitchFamily="34" charset="0"/>
              <a:cs typeface="Arial" charset="0"/>
            </a:endParaRPr>
          </a:p>
        </p:txBody>
      </p:sp>
      <p:sp>
        <p:nvSpPr>
          <p:cNvPr id="9" name="Title 1">
            <a:extLst>
              <a:ext uri="{FF2B5EF4-FFF2-40B4-BE49-F238E27FC236}">
                <a16:creationId xmlns:a16="http://schemas.microsoft.com/office/drawing/2014/main" id="{741A21F2-1473-460C-9D49-14ADE8278D05}"/>
              </a:ext>
            </a:extLst>
          </p:cNvPr>
          <p:cNvSpPr>
            <a:spLocks noGrp="1"/>
          </p:cNvSpPr>
          <p:nvPr>
            <p:ph type="title"/>
          </p:nvPr>
        </p:nvSpPr>
        <p:spPr>
          <a:xfrm>
            <a:off x="2152650" y="249599"/>
            <a:ext cx="7886700" cy="1325563"/>
          </a:xfrm>
        </p:spPr>
        <p:txBody>
          <a:bodyPr/>
          <a:lstStyle/>
          <a:p>
            <a:pPr algn="ctr"/>
            <a:r>
              <a:rPr lang="en-US" b="1" dirty="0">
                <a:latin typeface="Aharoni" panose="02010803020104030203" pitchFamily="2" charset="-79"/>
                <a:cs typeface="Aharoni" panose="02010803020104030203" pitchFamily="2" charset="-79"/>
              </a:rPr>
              <a:t>ADDRESSING BARRIERS</a:t>
            </a:r>
            <a:br>
              <a:rPr lang="en-US" b="1" dirty="0">
                <a:latin typeface="Aharoni" panose="02010803020104030203" pitchFamily="2" charset="-79"/>
                <a:cs typeface="Aharoni" panose="02010803020104030203" pitchFamily="2" charset="-79"/>
              </a:rPr>
            </a:br>
            <a:r>
              <a:rPr lang="en-US" b="1" dirty="0">
                <a:latin typeface="Aharoni" panose="02010803020104030203" pitchFamily="2" charset="-79"/>
                <a:cs typeface="Aharoni" panose="02010803020104030203" pitchFamily="2" charset="-79"/>
              </a:rPr>
              <a:t>JCIED WORKING GROUPS</a:t>
            </a:r>
          </a:p>
        </p:txBody>
      </p:sp>
    </p:spTree>
    <p:extLst>
      <p:ext uri="{BB962C8B-B14F-4D97-AF65-F5344CB8AC3E}">
        <p14:creationId xmlns:p14="http://schemas.microsoft.com/office/powerpoint/2010/main" val="322073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fade">
                                      <p:cBhvr>
                                        <p:cTn id="54" dur="1000"/>
                                        <p:tgtEl>
                                          <p:spTgt spid="3">
                                            <p:txEl>
                                              <p:pRg st="10" end="10"/>
                                            </p:txEl>
                                          </p:spTgt>
                                        </p:tgtEl>
                                      </p:cBhvr>
                                    </p:animEffect>
                                    <p:anim calcmode="lin" valueType="num">
                                      <p:cBhvr>
                                        <p:cTn id="5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Effect transition="in" filter="fade">
                                      <p:cBhvr>
                                        <p:cTn id="59" dur="1000"/>
                                        <p:tgtEl>
                                          <p:spTgt spid="3">
                                            <p:txEl>
                                              <p:pRg st="9" end="9"/>
                                            </p:txEl>
                                          </p:spTgt>
                                        </p:tgtEl>
                                      </p:cBhvr>
                                    </p:animEffect>
                                    <p:anim calcmode="lin" valueType="num">
                                      <p:cBhvr>
                                        <p:cTn id="6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3">
                                            <p:txEl>
                                              <p:pRg st="12" end="12"/>
                                            </p:txEl>
                                          </p:spTgt>
                                        </p:tgtEl>
                                        <p:attrNameLst>
                                          <p:attrName>style.visibility</p:attrName>
                                        </p:attrNameLst>
                                      </p:cBhvr>
                                      <p:to>
                                        <p:strVal val="visible"/>
                                      </p:to>
                                    </p:set>
                                    <p:animEffect transition="in" filter="fade">
                                      <p:cBhvr>
                                        <p:cTn id="64" dur="1000"/>
                                        <p:tgtEl>
                                          <p:spTgt spid="3">
                                            <p:txEl>
                                              <p:pRg st="12" end="12"/>
                                            </p:txEl>
                                          </p:spTgt>
                                        </p:tgtEl>
                                      </p:cBhvr>
                                    </p:animEffect>
                                    <p:anim calcmode="lin" valueType="num">
                                      <p:cBhvr>
                                        <p:cTn id="65"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3">
                                            <p:txEl>
                                              <p:pRg st="14" end="14"/>
                                            </p:txEl>
                                          </p:spTgt>
                                        </p:tgtEl>
                                        <p:attrNameLst>
                                          <p:attrName>style.visibility</p:attrName>
                                        </p:attrNameLst>
                                      </p:cBhvr>
                                      <p:to>
                                        <p:strVal val="visible"/>
                                      </p:to>
                                    </p:set>
                                    <p:animEffect transition="in" filter="fade">
                                      <p:cBhvr>
                                        <p:cTn id="71" dur="1000"/>
                                        <p:tgtEl>
                                          <p:spTgt spid="3">
                                            <p:txEl>
                                              <p:pRg st="14" end="14"/>
                                            </p:txEl>
                                          </p:spTgt>
                                        </p:tgtEl>
                                      </p:cBhvr>
                                    </p:animEffect>
                                    <p:anim calcmode="lin" valueType="num">
                                      <p:cBhvr>
                                        <p:cTn id="72"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3">
                                            <p:txEl>
                                              <p:pRg st="15" end="15"/>
                                            </p:txEl>
                                          </p:spTgt>
                                        </p:tgtEl>
                                        <p:attrNameLst>
                                          <p:attrName>style.visibility</p:attrName>
                                        </p:attrNameLst>
                                      </p:cBhvr>
                                      <p:to>
                                        <p:strVal val="visible"/>
                                      </p:to>
                                    </p:set>
                                    <p:animEffect transition="in" filter="fade">
                                      <p:cBhvr>
                                        <p:cTn id="76" dur="1000"/>
                                        <p:tgtEl>
                                          <p:spTgt spid="3">
                                            <p:txEl>
                                              <p:pRg st="15" end="15"/>
                                            </p:txEl>
                                          </p:spTgt>
                                        </p:tgtEl>
                                      </p:cBhvr>
                                    </p:animEffect>
                                    <p:anim calcmode="lin" valueType="num">
                                      <p:cBhvr>
                                        <p:cTn id="77"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15" end="15"/>
                                            </p:txEl>
                                          </p:spTgt>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
                                            <p:txEl>
                                              <p:pRg st="16" end="16"/>
                                            </p:txEl>
                                          </p:spTgt>
                                        </p:tgtEl>
                                        <p:attrNameLst>
                                          <p:attrName>style.visibility</p:attrName>
                                        </p:attrNameLst>
                                      </p:cBhvr>
                                      <p:to>
                                        <p:strVal val="visible"/>
                                      </p:to>
                                    </p:set>
                                    <p:animEffect transition="in" filter="fade">
                                      <p:cBhvr>
                                        <p:cTn id="81" dur="1000"/>
                                        <p:tgtEl>
                                          <p:spTgt spid="3">
                                            <p:txEl>
                                              <p:pRg st="16" end="16"/>
                                            </p:txEl>
                                          </p:spTgt>
                                        </p:tgtEl>
                                      </p:cBhvr>
                                    </p:animEffect>
                                    <p:anim calcmode="lin" valueType="num">
                                      <p:cBhvr>
                                        <p:cTn id="82"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83" dur="1000" fill="hold"/>
                                        <p:tgtEl>
                                          <p:spTgt spid="3">
                                            <p:txEl>
                                              <p:pRg st="16" end="16"/>
                                            </p:txEl>
                                          </p:spTgt>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3">
                                            <p:txEl>
                                              <p:pRg st="17" end="17"/>
                                            </p:txEl>
                                          </p:spTgt>
                                        </p:tgtEl>
                                        <p:attrNameLst>
                                          <p:attrName>style.visibility</p:attrName>
                                        </p:attrNameLst>
                                      </p:cBhvr>
                                      <p:to>
                                        <p:strVal val="visible"/>
                                      </p:to>
                                    </p:set>
                                    <p:animEffect transition="in" filter="fade">
                                      <p:cBhvr>
                                        <p:cTn id="86" dur="1000"/>
                                        <p:tgtEl>
                                          <p:spTgt spid="3">
                                            <p:txEl>
                                              <p:pRg st="17" end="17"/>
                                            </p:txEl>
                                          </p:spTgt>
                                        </p:tgtEl>
                                      </p:cBhvr>
                                    </p:animEffect>
                                    <p:anim calcmode="lin" valueType="num">
                                      <p:cBhvr>
                                        <p:cTn id="87"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88" dur="1000" fill="hold"/>
                                        <p:tgtEl>
                                          <p:spTgt spid="3">
                                            <p:txEl>
                                              <p:pRg st="17" end="1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0DFC53C-A008-4DF3-B8FC-81E929A7EBF7}"/>
              </a:ext>
            </a:extLst>
          </p:cNvPr>
          <p:cNvSpPr txBox="1">
            <a:spLocks/>
          </p:cNvSpPr>
          <p:nvPr/>
        </p:nvSpPr>
        <p:spPr>
          <a:xfrm>
            <a:off x="2152650" y="38281"/>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b="1" dirty="0">
                <a:solidFill>
                  <a:prstClr val="black"/>
                </a:solidFill>
                <a:latin typeface="Aharoni" panose="02010803020104030203" pitchFamily="2" charset="-79"/>
                <a:cs typeface="Aharoni" panose="02010803020104030203" pitchFamily="2" charset="-79"/>
              </a:rPr>
              <a:t>RECENT JCIED HIGHLIGHTS</a:t>
            </a:r>
          </a:p>
        </p:txBody>
      </p:sp>
      <p:sp>
        <p:nvSpPr>
          <p:cNvPr id="7" name="Scroll: Horizontal 6">
            <a:extLst>
              <a:ext uri="{FF2B5EF4-FFF2-40B4-BE49-F238E27FC236}">
                <a16:creationId xmlns:a16="http://schemas.microsoft.com/office/drawing/2014/main" id="{CBE23CE3-E463-4AD0-A0C9-3172D54A72E3}"/>
              </a:ext>
            </a:extLst>
          </p:cNvPr>
          <p:cNvSpPr/>
          <p:nvPr/>
        </p:nvSpPr>
        <p:spPr>
          <a:xfrm>
            <a:off x="2757629" y="1147147"/>
            <a:ext cx="4532244" cy="151454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dirty="0">
                <a:solidFill>
                  <a:prstClr val="white"/>
                </a:solidFill>
                <a:latin typeface="Calibri" panose="020F0502020204030204"/>
              </a:rPr>
              <a:t>Expanded Exam Reimbursement Program</a:t>
            </a:r>
          </a:p>
        </p:txBody>
      </p:sp>
      <p:sp>
        <p:nvSpPr>
          <p:cNvPr id="9" name="Scroll: Horizontal 8">
            <a:extLst>
              <a:ext uri="{FF2B5EF4-FFF2-40B4-BE49-F238E27FC236}">
                <a16:creationId xmlns:a16="http://schemas.microsoft.com/office/drawing/2014/main" id="{F86718CF-6EE5-473D-803B-B8B961D31BED}"/>
              </a:ext>
            </a:extLst>
          </p:cNvPr>
          <p:cNvSpPr/>
          <p:nvPr/>
        </p:nvSpPr>
        <p:spPr>
          <a:xfrm>
            <a:off x="3464280" y="2472544"/>
            <a:ext cx="4532244" cy="1542749"/>
          </a:xfrm>
          <a:prstGeom prst="horizontalScrol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base">
              <a:spcBef>
                <a:spcPct val="0"/>
              </a:spcBef>
              <a:spcAft>
                <a:spcPct val="0"/>
              </a:spcAft>
            </a:pPr>
            <a:r>
              <a:rPr lang="en-US" dirty="0">
                <a:solidFill>
                  <a:prstClr val="white"/>
                </a:solidFill>
                <a:latin typeface="Calibri" panose="020F0502020204030204"/>
              </a:rPr>
              <a:t>First Virtual Be An Actuary Day</a:t>
            </a:r>
          </a:p>
        </p:txBody>
      </p:sp>
      <p:sp>
        <p:nvSpPr>
          <p:cNvPr id="11" name="Scroll: Horizontal 10">
            <a:extLst>
              <a:ext uri="{FF2B5EF4-FFF2-40B4-BE49-F238E27FC236}">
                <a16:creationId xmlns:a16="http://schemas.microsoft.com/office/drawing/2014/main" id="{40989068-D306-4421-9E14-8814A76BA754}"/>
              </a:ext>
            </a:extLst>
          </p:cNvPr>
          <p:cNvSpPr/>
          <p:nvPr/>
        </p:nvSpPr>
        <p:spPr>
          <a:xfrm>
            <a:off x="4370231" y="3770553"/>
            <a:ext cx="4532244" cy="1570136"/>
          </a:xfrm>
          <a:prstGeom prst="horizontalScrol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base">
              <a:spcBef>
                <a:spcPct val="0"/>
              </a:spcBef>
              <a:spcAft>
                <a:spcPct val="0"/>
              </a:spcAft>
            </a:pPr>
            <a:r>
              <a:rPr lang="en-US" dirty="0">
                <a:solidFill>
                  <a:prstClr val="white"/>
                </a:solidFill>
                <a:latin typeface="Calibri" panose="020F0502020204030204"/>
              </a:rPr>
              <a:t>Diversity in Leadership Action Plan</a:t>
            </a:r>
          </a:p>
        </p:txBody>
      </p:sp>
      <p:sp>
        <p:nvSpPr>
          <p:cNvPr id="15" name="Scroll: Horizontal 14">
            <a:extLst>
              <a:ext uri="{FF2B5EF4-FFF2-40B4-BE49-F238E27FC236}">
                <a16:creationId xmlns:a16="http://schemas.microsoft.com/office/drawing/2014/main" id="{76BB900C-FCAA-46AD-94C7-A68C973E24F9}"/>
              </a:ext>
            </a:extLst>
          </p:cNvPr>
          <p:cNvSpPr/>
          <p:nvPr/>
        </p:nvSpPr>
        <p:spPr>
          <a:xfrm>
            <a:off x="5276182" y="5102326"/>
            <a:ext cx="4532244" cy="1570136"/>
          </a:xfrm>
          <a:prstGeom prst="horizont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pPr>
            <a:r>
              <a:rPr lang="en-US" dirty="0">
                <a:solidFill>
                  <a:prstClr val="white"/>
                </a:solidFill>
                <a:latin typeface="Calibri" panose="020F0502020204030204"/>
              </a:rPr>
              <a:t>Actuarial Profession Demographics</a:t>
            </a:r>
          </a:p>
        </p:txBody>
      </p:sp>
    </p:spTree>
    <p:extLst>
      <p:ext uri="{BB962C8B-B14F-4D97-AF65-F5344CB8AC3E}">
        <p14:creationId xmlns:p14="http://schemas.microsoft.com/office/powerpoint/2010/main" val="4049140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104571" y="536639"/>
            <a:ext cx="8172450" cy="1325563"/>
          </a:xfrm>
        </p:spPr>
        <p:txBody>
          <a:bodyPr>
            <a:normAutofit fontScale="90000"/>
          </a:bodyPr>
          <a:lstStyle/>
          <a:p>
            <a:r>
              <a:rPr lang="en-US" altLang="en-US" b="1" dirty="0">
                <a:latin typeface="Aharoni" panose="02010803020104030203" pitchFamily="2" charset="-79"/>
                <a:cs typeface="Aharoni" panose="02010803020104030203" pitchFamily="2" charset="-79"/>
              </a:rPr>
              <a:t>CAS LEADERS REAFFIRM IE&amp;D COMMITMENT</a:t>
            </a:r>
            <a:br>
              <a:rPr lang="en-US" altLang="en-US" b="1" dirty="0">
                <a:latin typeface="Aharoni" panose="02010803020104030203" pitchFamily="2" charset="-79"/>
                <a:cs typeface="Aharoni" panose="02010803020104030203" pitchFamily="2" charset="-79"/>
              </a:rPr>
            </a:br>
            <a:br>
              <a:rPr lang="en-US" altLang="en-US" sz="2700" b="1" dirty="0">
                <a:latin typeface="Aharoni" panose="02010803020104030203" pitchFamily="2" charset="-79"/>
                <a:cs typeface="Aharoni" panose="02010803020104030203" pitchFamily="2" charset="-79"/>
              </a:rPr>
            </a:br>
            <a:r>
              <a:rPr lang="en-US" altLang="en-US" sz="2700" b="1" dirty="0">
                <a:latin typeface="Aharoni" panose="02010803020104030203" pitchFamily="2" charset="-79"/>
                <a:cs typeface="Aharoni" panose="02010803020104030203" pitchFamily="2" charset="-79"/>
                <a:hlinkClick r:id="rId3"/>
              </a:rPr>
              <a:t>Strategic Approach to Racial Equity</a:t>
            </a:r>
            <a:br>
              <a:rPr lang="en-US" altLang="en-US" b="1" dirty="0">
                <a:latin typeface="Aharoni" panose="02010803020104030203" pitchFamily="2" charset="-79"/>
                <a:cs typeface="Aharoni" panose="02010803020104030203" pitchFamily="2" charset="-79"/>
              </a:rPr>
            </a:br>
            <a:endParaRPr lang="en-US" altLang="en-US" dirty="0">
              <a:latin typeface="Aharoni" panose="02010803020104030203" pitchFamily="2" charset="-79"/>
              <a:cs typeface="Aharoni" panose="02010803020104030203" pitchFamily="2" charset="-79"/>
            </a:endParaRPr>
          </a:p>
        </p:txBody>
      </p:sp>
      <p:sp>
        <p:nvSpPr>
          <p:cNvPr id="4" name="Content Placeholder 3">
            <a:extLst>
              <a:ext uri="{FF2B5EF4-FFF2-40B4-BE49-F238E27FC236}">
                <a16:creationId xmlns:a16="http://schemas.microsoft.com/office/drawing/2014/main" id="{3C3B6058-8895-41F5-A6BA-A977D8E04E2F}"/>
              </a:ext>
            </a:extLst>
          </p:cNvPr>
          <p:cNvSpPr>
            <a:spLocks noGrp="1"/>
          </p:cNvSpPr>
          <p:nvPr>
            <p:ph idx="1"/>
          </p:nvPr>
        </p:nvSpPr>
        <p:spPr>
          <a:xfrm>
            <a:off x="2152650" y="1862201"/>
            <a:ext cx="7886700" cy="4351338"/>
          </a:xfrm>
          <a:prstGeom prst="roundRect">
            <a:avLst/>
          </a:prstGeom>
          <a:noFill/>
          <a:ln/>
        </p:spPr>
        <p:style>
          <a:lnRef idx="2">
            <a:schemeClr val="accent5"/>
          </a:lnRef>
          <a:fillRef idx="1">
            <a:schemeClr val="lt1"/>
          </a:fillRef>
          <a:effectRef idx="0">
            <a:schemeClr val="accent5"/>
          </a:effectRef>
          <a:fontRef idx="minor">
            <a:schemeClr val="dk1"/>
          </a:fontRef>
        </p:style>
        <p:txBody>
          <a:bodyPr>
            <a:normAutofit lnSpcReduction="10000"/>
          </a:bodyPr>
          <a:lstStyle/>
          <a:p>
            <a:r>
              <a:rPr lang="en-US" sz="3200" b="1" dirty="0"/>
              <a:t>Transparency and Accountability</a:t>
            </a:r>
          </a:p>
          <a:p>
            <a:endParaRPr lang="en-US" sz="3200" b="1" dirty="0"/>
          </a:p>
          <a:p>
            <a:endParaRPr lang="en-US" sz="3200" b="1" dirty="0"/>
          </a:p>
          <a:p>
            <a:r>
              <a:rPr lang="en-US" sz="3200" b="1" dirty="0"/>
              <a:t>Significant time and money invested in eliminating barriers to entry</a:t>
            </a:r>
          </a:p>
          <a:p>
            <a:endParaRPr lang="en-US" sz="3200" b="1" dirty="0"/>
          </a:p>
          <a:p>
            <a:endParaRPr lang="en-US" sz="3200" b="1" dirty="0"/>
          </a:p>
          <a:p>
            <a:r>
              <a:rPr lang="en-US" sz="3200" b="1" dirty="0"/>
              <a:t>Amplification of underrepresented voices</a:t>
            </a:r>
          </a:p>
        </p:txBody>
      </p:sp>
    </p:spTree>
    <p:extLst>
      <p:ext uri="{BB962C8B-B14F-4D97-AF65-F5344CB8AC3E}">
        <p14:creationId xmlns:p14="http://schemas.microsoft.com/office/powerpoint/2010/main" val="2912009681"/>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152650" y="365127"/>
            <a:ext cx="8172450" cy="1325563"/>
          </a:xfrm>
        </p:spPr>
        <p:txBody>
          <a:bodyPr>
            <a:normAutofit/>
          </a:bodyPr>
          <a:lstStyle/>
          <a:p>
            <a:r>
              <a:rPr lang="en-US" altLang="en-US" b="1" dirty="0">
                <a:latin typeface="Aharoni" panose="02010803020104030203" pitchFamily="2" charset="-79"/>
                <a:cs typeface="Aharoni" panose="02010803020104030203" pitchFamily="2" charset="-79"/>
              </a:rPr>
              <a:t>CAS DE&amp;I ACTION PLAN </a:t>
            </a:r>
            <a:br>
              <a:rPr lang="en-US" altLang="en-US" b="1" dirty="0">
                <a:latin typeface="Aharoni" panose="02010803020104030203" pitchFamily="2" charset="-79"/>
                <a:cs typeface="Aharoni" panose="02010803020104030203" pitchFamily="2" charset="-79"/>
              </a:rPr>
            </a:br>
            <a:endParaRPr lang="en-US" altLang="en-US" dirty="0">
              <a:latin typeface="Aharoni" panose="02010803020104030203" pitchFamily="2" charset="-79"/>
              <a:cs typeface="Aharoni" panose="02010803020104030203" pitchFamily="2" charset="-79"/>
            </a:endParaRPr>
          </a:p>
        </p:txBody>
      </p:sp>
      <p:sp>
        <p:nvSpPr>
          <p:cNvPr id="4" name="Content Placeholder 3">
            <a:extLst>
              <a:ext uri="{FF2B5EF4-FFF2-40B4-BE49-F238E27FC236}">
                <a16:creationId xmlns:a16="http://schemas.microsoft.com/office/drawing/2014/main" id="{3C3B6058-8895-41F5-A6BA-A977D8E04E2F}"/>
              </a:ext>
            </a:extLst>
          </p:cNvPr>
          <p:cNvSpPr>
            <a:spLocks noGrp="1"/>
          </p:cNvSpPr>
          <p:nvPr>
            <p:ph idx="1"/>
          </p:nvPr>
        </p:nvSpPr>
        <p:spPr>
          <a:xfrm>
            <a:off x="1695451" y="1158536"/>
            <a:ext cx="8801098" cy="5500914"/>
          </a:xfrm>
          <a:prstGeom prst="roundRect">
            <a:avLst/>
          </a:prstGeom>
          <a:noFill/>
          <a:ln/>
        </p:spPr>
        <p:style>
          <a:lnRef idx="2">
            <a:schemeClr val="accent5"/>
          </a:lnRef>
          <a:fillRef idx="1">
            <a:schemeClr val="lt1"/>
          </a:fillRef>
          <a:effectRef idx="0">
            <a:schemeClr val="accent5"/>
          </a:effectRef>
          <a:fontRef idx="minor">
            <a:schemeClr val="dk1"/>
          </a:fontRef>
        </p:style>
        <p:txBody>
          <a:bodyPr>
            <a:normAutofit fontScale="92500"/>
          </a:bodyPr>
          <a:lstStyle/>
          <a:p>
            <a:pPr lvl="1"/>
            <a:r>
              <a:rPr lang="en-US" sz="2900" dirty="0"/>
              <a:t>Added $120,000 investments annually to external orgs</a:t>
            </a:r>
          </a:p>
          <a:p>
            <a:pPr lvl="2"/>
            <a:r>
              <a:rPr lang="en-US" sz="2600" dirty="0"/>
              <a:t>Focus on racial justice in education</a:t>
            </a:r>
          </a:p>
          <a:p>
            <a:pPr lvl="2"/>
            <a:endParaRPr lang="en-US" sz="2600" dirty="0"/>
          </a:p>
          <a:p>
            <a:pPr lvl="1"/>
            <a:r>
              <a:rPr lang="en-US" sz="2900" dirty="0"/>
              <a:t>Diversity Metrics and Targets</a:t>
            </a:r>
          </a:p>
          <a:p>
            <a:pPr lvl="1"/>
            <a:endParaRPr lang="en-US" sz="2900" dirty="0"/>
          </a:p>
          <a:p>
            <a:pPr lvl="1"/>
            <a:r>
              <a:rPr lang="en-US" sz="2900" dirty="0"/>
              <a:t>Promoting awareness of IABA, OLA, SAGAA</a:t>
            </a:r>
          </a:p>
          <a:p>
            <a:pPr lvl="1"/>
            <a:endParaRPr lang="en-US" sz="2900" dirty="0"/>
          </a:p>
          <a:p>
            <a:pPr lvl="1"/>
            <a:r>
              <a:rPr lang="en-US" sz="2900" dirty="0"/>
              <a:t>Ramped up DE&amp;I Education Opportunities</a:t>
            </a:r>
          </a:p>
          <a:p>
            <a:pPr lvl="2"/>
            <a:r>
              <a:rPr lang="en-US" sz="2600" dirty="0"/>
              <a:t>Campaign for DE&amp;I as Professionalism topic</a:t>
            </a:r>
          </a:p>
          <a:p>
            <a:pPr lvl="2"/>
            <a:r>
              <a:rPr lang="en-US" sz="2600" dirty="0"/>
              <a:t>Diversity in Leadership at CAS Leadership Summit</a:t>
            </a:r>
          </a:p>
          <a:p>
            <a:pPr lvl="2"/>
            <a:endParaRPr lang="en-US" sz="2600" dirty="0"/>
          </a:p>
          <a:p>
            <a:pPr lvl="1"/>
            <a:r>
              <a:rPr lang="en-US" sz="2900" dirty="0"/>
              <a:t>Bias in Insurance Working Group</a:t>
            </a:r>
          </a:p>
          <a:p>
            <a:endParaRPr lang="en-US" sz="3200" b="1" dirty="0"/>
          </a:p>
          <a:p>
            <a:endParaRPr lang="en-US" sz="3200" b="1" dirty="0"/>
          </a:p>
        </p:txBody>
      </p:sp>
    </p:spTree>
    <p:extLst>
      <p:ext uri="{BB962C8B-B14F-4D97-AF65-F5344CB8AC3E}">
        <p14:creationId xmlns:p14="http://schemas.microsoft.com/office/powerpoint/2010/main" val="337721466"/>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b="1" dirty="0">
                <a:latin typeface="Aharoni" panose="02010803020104030203" pitchFamily="2" charset="-79"/>
                <a:cs typeface="Aharoni" panose="02010803020104030203" pitchFamily="2" charset="-79"/>
              </a:rPr>
              <a:t>GET INVOLVED TODAY</a:t>
            </a:r>
            <a:br>
              <a:rPr lang="en-US" altLang="en-US" b="1" dirty="0">
                <a:latin typeface="Aharoni" panose="02010803020104030203" pitchFamily="2" charset="-79"/>
                <a:cs typeface="Aharoni" panose="02010803020104030203" pitchFamily="2" charset="-79"/>
              </a:rPr>
            </a:br>
            <a:endParaRPr lang="en-US" altLang="en-US" dirty="0">
              <a:latin typeface="Aharoni" panose="02010803020104030203" pitchFamily="2" charset="-79"/>
              <a:cs typeface="Aharoni" panose="02010803020104030203" pitchFamily="2" charset="-79"/>
            </a:endParaRPr>
          </a:p>
        </p:txBody>
      </p:sp>
      <p:sp>
        <p:nvSpPr>
          <p:cNvPr id="4" name="Content Placeholder 3">
            <a:extLst>
              <a:ext uri="{FF2B5EF4-FFF2-40B4-BE49-F238E27FC236}">
                <a16:creationId xmlns:a16="http://schemas.microsoft.com/office/drawing/2014/main" id="{3C3B6058-8895-41F5-A6BA-A977D8E04E2F}"/>
              </a:ext>
            </a:extLst>
          </p:cNvPr>
          <p:cNvSpPr>
            <a:spLocks noGrp="1"/>
          </p:cNvSpPr>
          <p:nvPr>
            <p:ph idx="1"/>
          </p:nvPr>
        </p:nvSpPr>
        <p:spPr/>
        <p:txBody>
          <a:bodyPr>
            <a:normAutofit/>
          </a:bodyPr>
          <a:lstStyle/>
          <a:p>
            <a:r>
              <a:rPr lang="en-US" b="1" dirty="0"/>
              <a:t>Is DE&amp;I A Professionalism Topic?</a:t>
            </a:r>
          </a:p>
          <a:p>
            <a:pPr lvl="1"/>
            <a:r>
              <a:rPr lang="en-US" dirty="0"/>
              <a:t>American Academy of Actuaries Exposure Draft of USQS is open for comment until Oct 30</a:t>
            </a:r>
            <a:r>
              <a:rPr lang="en-US" baseline="30000" dirty="0"/>
              <a:t>th</a:t>
            </a:r>
            <a:r>
              <a:rPr lang="en-US" dirty="0"/>
              <a:t>, 2020</a:t>
            </a:r>
          </a:p>
          <a:p>
            <a:pPr lvl="1"/>
            <a:r>
              <a:rPr lang="en-US" dirty="0">
                <a:hlinkClick r:id="rId3"/>
              </a:rPr>
              <a:t>Read the letter from CAS President Steve Armstrong</a:t>
            </a:r>
            <a:endParaRPr lang="en-US" dirty="0"/>
          </a:p>
          <a:p>
            <a:pPr lvl="1"/>
            <a:r>
              <a:rPr lang="en-US" dirty="0"/>
              <a:t>Email comments to </a:t>
            </a:r>
            <a:r>
              <a:rPr lang="en-US" b="1" dirty="0">
                <a:hlinkClick r:id="rId4"/>
              </a:rPr>
              <a:t>2020USQSComments@actuary.org</a:t>
            </a:r>
            <a:endParaRPr lang="en-US" dirty="0"/>
          </a:p>
          <a:p>
            <a:pPr marL="342900" lvl="1" indent="0">
              <a:buNone/>
            </a:pPr>
            <a:endParaRPr lang="en-US" dirty="0"/>
          </a:p>
          <a:p>
            <a:pPr marL="342900" lvl="1" indent="0">
              <a:buNone/>
            </a:pPr>
            <a:endParaRPr lang="en-US" dirty="0"/>
          </a:p>
          <a:p>
            <a:pPr marL="342900" lvl="1" indent="0">
              <a:buNone/>
            </a:pPr>
            <a:endParaRPr lang="en-US" dirty="0"/>
          </a:p>
          <a:p>
            <a:r>
              <a:rPr lang="en-US" b="1" dirty="0"/>
              <a:t>CAS Diversity Impact Group (DIG)</a:t>
            </a:r>
          </a:p>
          <a:p>
            <a:pPr lvl="1"/>
            <a:r>
              <a:rPr lang="en-US" dirty="0"/>
              <a:t>Stay Informed</a:t>
            </a:r>
          </a:p>
          <a:p>
            <a:pPr lvl="1"/>
            <a:r>
              <a:rPr lang="en-US" dirty="0"/>
              <a:t>Make your voice heard / Share best practices</a:t>
            </a:r>
          </a:p>
          <a:p>
            <a:pPr lvl="1"/>
            <a:r>
              <a:rPr lang="en-US" dirty="0" err="1"/>
              <a:t>Microvolunteering</a:t>
            </a:r>
            <a:r>
              <a:rPr lang="en-US" dirty="0"/>
              <a:t> opportunities, no meetings</a:t>
            </a:r>
          </a:p>
          <a:p>
            <a:pPr lvl="1"/>
            <a:r>
              <a:rPr lang="en-US" dirty="0"/>
              <a:t>Pipeline to JCIED</a:t>
            </a:r>
          </a:p>
          <a:p>
            <a:pPr lvl="1"/>
            <a:endParaRPr lang="en-US" dirty="0"/>
          </a:p>
        </p:txBody>
      </p:sp>
      <p:sp>
        <p:nvSpPr>
          <p:cNvPr id="2" name="Speech Bubble: Rectangle 1">
            <a:extLst>
              <a:ext uri="{FF2B5EF4-FFF2-40B4-BE49-F238E27FC236}">
                <a16:creationId xmlns:a16="http://schemas.microsoft.com/office/drawing/2014/main" id="{4625D21E-7B93-4A5D-B865-EE5E20B9F70E}"/>
              </a:ext>
            </a:extLst>
          </p:cNvPr>
          <p:cNvSpPr/>
          <p:nvPr/>
        </p:nvSpPr>
        <p:spPr>
          <a:xfrm>
            <a:off x="8002472" y="4461745"/>
            <a:ext cx="2036879" cy="869568"/>
          </a:xfrm>
          <a:prstGeom prst="wedgeRectCallout">
            <a:avLst>
              <a:gd name="adj1" fmla="val -115148"/>
              <a:gd name="adj2" fmla="val -436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dirty="0">
                <a:solidFill>
                  <a:prstClr val="white"/>
                </a:solidFill>
                <a:latin typeface="Calibri" panose="020F0502020204030204"/>
              </a:rPr>
              <a:t>JOIN via CAS Online Community!</a:t>
            </a:r>
          </a:p>
        </p:txBody>
      </p:sp>
    </p:spTree>
    <p:extLst>
      <p:ext uri="{BB962C8B-B14F-4D97-AF65-F5344CB8AC3E}">
        <p14:creationId xmlns:p14="http://schemas.microsoft.com/office/powerpoint/2010/main" val="65277151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b="1" dirty="0">
                <a:latin typeface="Aharoni" panose="02010803020104030203" pitchFamily="2" charset="-79"/>
                <a:cs typeface="Aharoni" panose="02010803020104030203" pitchFamily="2" charset="-79"/>
              </a:rPr>
              <a:t>GET INVOLVED WITH OUR PARTNERS</a:t>
            </a:r>
            <a:br>
              <a:rPr lang="en-US" altLang="en-US" b="1" dirty="0">
                <a:latin typeface="Aharoni" panose="02010803020104030203" pitchFamily="2" charset="-79"/>
                <a:cs typeface="Aharoni" panose="02010803020104030203" pitchFamily="2" charset="-79"/>
              </a:rPr>
            </a:br>
            <a:endParaRPr lang="en-US" altLang="en-US" dirty="0">
              <a:latin typeface="Aharoni" panose="02010803020104030203" pitchFamily="2" charset="-79"/>
              <a:cs typeface="Aharoni" panose="02010803020104030203" pitchFamily="2" charset="-79"/>
            </a:endParaRPr>
          </a:p>
        </p:txBody>
      </p:sp>
      <p:sp>
        <p:nvSpPr>
          <p:cNvPr id="4" name="Content Placeholder 3">
            <a:extLst>
              <a:ext uri="{FF2B5EF4-FFF2-40B4-BE49-F238E27FC236}">
                <a16:creationId xmlns:a16="http://schemas.microsoft.com/office/drawing/2014/main" id="{3C3B6058-8895-41F5-A6BA-A977D8E04E2F}"/>
              </a:ext>
            </a:extLst>
          </p:cNvPr>
          <p:cNvSpPr>
            <a:spLocks noGrp="1"/>
          </p:cNvSpPr>
          <p:nvPr>
            <p:ph idx="1"/>
          </p:nvPr>
        </p:nvSpPr>
        <p:spPr>
          <a:xfrm>
            <a:off x="2100168" y="1489587"/>
            <a:ext cx="8848051" cy="4687376"/>
          </a:xfrm>
        </p:spPr>
        <p:txBody>
          <a:bodyPr>
            <a:normAutofit lnSpcReduction="10000"/>
          </a:bodyPr>
          <a:lstStyle/>
          <a:p>
            <a:r>
              <a:rPr lang="en-US" b="1" dirty="0"/>
              <a:t>New IABA Guide – Recommendations for Employers</a:t>
            </a:r>
          </a:p>
          <a:p>
            <a:pPr lvl="1"/>
            <a:r>
              <a:rPr lang="en-US" dirty="0"/>
              <a:t>Sourcing, Recruiting &amp; Hiring</a:t>
            </a:r>
          </a:p>
          <a:p>
            <a:pPr lvl="1"/>
            <a:r>
              <a:rPr lang="en-US" dirty="0"/>
              <a:t>Workplace Culture</a:t>
            </a:r>
          </a:p>
          <a:p>
            <a:pPr lvl="1"/>
            <a:r>
              <a:rPr lang="en-US" dirty="0"/>
              <a:t>Compensation &amp; Development</a:t>
            </a:r>
          </a:p>
          <a:p>
            <a:pPr lvl="1"/>
            <a:r>
              <a:rPr lang="en-US" dirty="0"/>
              <a:t>Ways you can help IABA</a:t>
            </a:r>
          </a:p>
          <a:p>
            <a:pPr lvl="1"/>
            <a:endParaRPr lang="en-US" b="1" dirty="0"/>
          </a:p>
          <a:p>
            <a:r>
              <a:rPr lang="en-US" b="1" dirty="0"/>
              <a:t>OLA Academy</a:t>
            </a:r>
          </a:p>
          <a:p>
            <a:pPr lvl="1"/>
            <a:r>
              <a:rPr lang="en-US" dirty="0"/>
              <a:t>Resume Reviews</a:t>
            </a:r>
          </a:p>
          <a:p>
            <a:pPr lvl="1"/>
            <a:r>
              <a:rPr lang="en-US" dirty="0"/>
              <a:t>Mock Interviews</a:t>
            </a:r>
          </a:p>
          <a:p>
            <a:pPr lvl="1"/>
            <a:r>
              <a:rPr lang="en-US" dirty="0"/>
              <a:t>Mentoring</a:t>
            </a:r>
          </a:p>
          <a:p>
            <a:pPr lvl="1"/>
            <a:endParaRPr lang="en-US" dirty="0"/>
          </a:p>
          <a:p>
            <a:r>
              <a:rPr lang="en-US" b="1" dirty="0"/>
              <a:t>Sexuality And Gender Alliance of Actuaries</a:t>
            </a:r>
          </a:p>
          <a:p>
            <a:pPr lvl="1"/>
            <a:r>
              <a:rPr lang="en-US" dirty="0"/>
              <a:t>Networking</a:t>
            </a:r>
          </a:p>
          <a:p>
            <a:pPr lvl="1"/>
            <a:r>
              <a:rPr lang="en-US" dirty="0"/>
              <a:t>Professional Development</a:t>
            </a:r>
          </a:p>
          <a:p>
            <a:pPr lvl="1"/>
            <a:r>
              <a:rPr lang="en-US" dirty="0"/>
              <a:t>Company Education</a:t>
            </a:r>
          </a:p>
          <a:p>
            <a:pPr lvl="1"/>
            <a:endParaRPr lang="en-US" dirty="0"/>
          </a:p>
        </p:txBody>
      </p:sp>
      <p:pic>
        <p:nvPicPr>
          <p:cNvPr id="7" name="Picture 6" descr="A picture containing drawing&#10;&#10;Description automatically generated">
            <a:extLst>
              <a:ext uri="{FF2B5EF4-FFF2-40B4-BE49-F238E27FC236}">
                <a16:creationId xmlns:a16="http://schemas.microsoft.com/office/drawing/2014/main" id="{B15C54E5-326E-4BBD-8056-63261C3232ED}"/>
              </a:ext>
            </a:extLst>
          </p:cNvPr>
          <p:cNvPicPr>
            <a:picLocks noChangeAspect="1"/>
          </p:cNvPicPr>
          <p:nvPr/>
        </p:nvPicPr>
        <p:blipFill>
          <a:blip r:embed="rId3"/>
          <a:stretch>
            <a:fillRect/>
          </a:stretch>
        </p:blipFill>
        <p:spPr>
          <a:xfrm>
            <a:off x="8799219" y="1290899"/>
            <a:ext cx="1466310" cy="436659"/>
          </a:xfrm>
          <a:prstGeom prst="rect">
            <a:avLst/>
          </a:prstGeom>
          <a:ln>
            <a:noFill/>
          </a:ln>
          <a:effectLst>
            <a:outerShdw blurRad="292100" dist="139700" dir="2700000" algn="tl" rotWithShape="0">
              <a:srgbClr val="333333">
                <a:alpha val="65000"/>
              </a:srgbClr>
            </a:outerShdw>
          </a:effectLst>
        </p:spPr>
      </p:pic>
      <p:pic>
        <p:nvPicPr>
          <p:cNvPr id="8" name="Picture 7" descr="A picture containing drawing&#10;&#10;Description automatically generated">
            <a:extLst>
              <a:ext uri="{FF2B5EF4-FFF2-40B4-BE49-F238E27FC236}">
                <a16:creationId xmlns:a16="http://schemas.microsoft.com/office/drawing/2014/main" id="{7628E00D-BC9E-453E-B6E8-657B55C7322F}"/>
              </a:ext>
            </a:extLst>
          </p:cNvPr>
          <p:cNvPicPr>
            <a:picLocks noChangeAspect="1"/>
          </p:cNvPicPr>
          <p:nvPr/>
        </p:nvPicPr>
        <p:blipFill>
          <a:blip r:embed="rId4"/>
          <a:stretch>
            <a:fillRect/>
          </a:stretch>
        </p:blipFill>
        <p:spPr>
          <a:xfrm>
            <a:off x="8810936" y="3087950"/>
            <a:ext cx="1354389" cy="592546"/>
          </a:xfrm>
          <a:prstGeom prst="rect">
            <a:avLst/>
          </a:prstGeom>
          <a:ln>
            <a:noFill/>
          </a:ln>
          <a:effectLst>
            <a:outerShdw blurRad="292100" dist="139700" dir="2700000" algn="tl" rotWithShape="0">
              <a:srgbClr val="333333">
                <a:alpha val="65000"/>
              </a:srgbClr>
            </a:outerShdw>
          </a:effectLst>
        </p:spPr>
      </p:pic>
      <p:pic>
        <p:nvPicPr>
          <p:cNvPr id="10" name="Picture 2" descr="Sexuality and Gender Alliance of Actuaries logo">
            <a:extLst>
              <a:ext uri="{FF2B5EF4-FFF2-40B4-BE49-F238E27FC236}">
                <a16:creationId xmlns:a16="http://schemas.microsoft.com/office/drawing/2014/main" id="{7886CF08-1D66-46C5-AA22-48A58FCF40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696" y="4734651"/>
            <a:ext cx="1037654" cy="8545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Diagonal Corners Rounded 5">
            <a:extLst>
              <a:ext uri="{FF2B5EF4-FFF2-40B4-BE49-F238E27FC236}">
                <a16:creationId xmlns:a16="http://schemas.microsoft.com/office/drawing/2014/main" id="{21CFEC8B-FF0D-4AEE-94BE-D43E2DFD3D35}"/>
              </a:ext>
            </a:extLst>
          </p:cNvPr>
          <p:cNvSpPr/>
          <p:nvPr/>
        </p:nvSpPr>
        <p:spPr>
          <a:xfrm>
            <a:off x="8544232" y="1946789"/>
            <a:ext cx="1976284" cy="436659"/>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base">
              <a:spcBef>
                <a:spcPct val="0"/>
              </a:spcBef>
              <a:spcAft>
                <a:spcPct val="0"/>
              </a:spcAft>
            </a:pPr>
            <a:r>
              <a:rPr lang="en-US" dirty="0">
                <a:solidFill>
                  <a:prstClr val="black"/>
                </a:solidFill>
                <a:latin typeface="Calibri" panose="020F0502020204030204"/>
              </a:rPr>
              <a:t>blackactuaries.org</a:t>
            </a:r>
          </a:p>
        </p:txBody>
      </p:sp>
      <p:sp>
        <p:nvSpPr>
          <p:cNvPr id="11" name="Rectangle: Diagonal Corners Rounded 10">
            <a:extLst>
              <a:ext uri="{FF2B5EF4-FFF2-40B4-BE49-F238E27FC236}">
                <a16:creationId xmlns:a16="http://schemas.microsoft.com/office/drawing/2014/main" id="{FD8D5356-BE5B-47B3-AB5E-6045517C0110}"/>
              </a:ext>
            </a:extLst>
          </p:cNvPr>
          <p:cNvSpPr/>
          <p:nvPr/>
        </p:nvSpPr>
        <p:spPr>
          <a:xfrm>
            <a:off x="8499987" y="3890415"/>
            <a:ext cx="1976284" cy="436659"/>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base">
              <a:spcBef>
                <a:spcPct val="0"/>
              </a:spcBef>
              <a:spcAft>
                <a:spcPct val="0"/>
              </a:spcAft>
            </a:pPr>
            <a:r>
              <a:rPr lang="en-US" dirty="0">
                <a:solidFill>
                  <a:prstClr val="black"/>
                </a:solidFill>
                <a:latin typeface="Calibri" panose="020F0502020204030204"/>
              </a:rPr>
              <a:t>latinoactuaries.org</a:t>
            </a:r>
          </a:p>
        </p:txBody>
      </p:sp>
      <p:sp>
        <p:nvSpPr>
          <p:cNvPr id="14" name="Rectangle: Diagonal Corners Rounded 13">
            <a:extLst>
              <a:ext uri="{FF2B5EF4-FFF2-40B4-BE49-F238E27FC236}">
                <a16:creationId xmlns:a16="http://schemas.microsoft.com/office/drawing/2014/main" id="{49D091E0-FC73-4659-A096-AE88C8AC3810}"/>
              </a:ext>
            </a:extLst>
          </p:cNvPr>
          <p:cNvSpPr/>
          <p:nvPr/>
        </p:nvSpPr>
        <p:spPr>
          <a:xfrm>
            <a:off x="8426247" y="5879237"/>
            <a:ext cx="2123769" cy="354729"/>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base">
              <a:spcBef>
                <a:spcPct val="0"/>
              </a:spcBef>
              <a:spcAft>
                <a:spcPct val="0"/>
              </a:spcAft>
            </a:pPr>
            <a:r>
              <a:rPr lang="en-US" dirty="0">
                <a:solidFill>
                  <a:prstClr val="black"/>
                </a:solidFill>
                <a:latin typeface="Calibri" panose="020F0502020204030204"/>
              </a:rPr>
              <a:t>Find us on LinkedIn</a:t>
            </a:r>
          </a:p>
        </p:txBody>
      </p:sp>
    </p:spTree>
    <p:extLst>
      <p:ext uri="{BB962C8B-B14F-4D97-AF65-F5344CB8AC3E}">
        <p14:creationId xmlns:p14="http://schemas.microsoft.com/office/powerpoint/2010/main" val="2327671572"/>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11F12-707B-46D0-BC40-8D357940C691}"/>
              </a:ext>
            </a:extLst>
          </p:cNvPr>
          <p:cNvSpPr>
            <a:spLocks noGrp="1"/>
          </p:cNvSpPr>
          <p:nvPr>
            <p:ph type="title"/>
          </p:nvPr>
        </p:nvSpPr>
        <p:spPr/>
        <p:txBody>
          <a:bodyPr/>
          <a:lstStyle/>
          <a:p>
            <a:r>
              <a:rPr lang="en-US" dirty="0"/>
              <a:t>APPENDIX – CAS DIVERSITY DATA</a:t>
            </a:r>
          </a:p>
        </p:txBody>
      </p:sp>
      <p:sp>
        <p:nvSpPr>
          <p:cNvPr id="3" name="Text Placeholder 2">
            <a:extLst>
              <a:ext uri="{FF2B5EF4-FFF2-40B4-BE49-F238E27FC236}">
                <a16:creationId xmlns:a16="http://schemas.microsoft.com/office/drawing/2014/main" id="{DC031735-F486-4345-BDD9-0BAA5D28418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46595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2286000" y="2286000"/>
            <a:ext cx="7620000" cy="1143000"/>
          </a:xfrm>
        </p:spPr>
        <p:txBody>
          <a:bodyPr>
            <a:normAutofit fontScale="90000"/>
          </a:bodyPr>
          <a:lstStyle/>
          <a:p>
            <a:pPr marL="0" algn="ctr" eaLnBrk="1" hangingPunct="1"/>
            <a:r>
              <a:rPr lang="en-US" sz="5400" b="1" dirty="0">
                <a:latin typeface="Arial" charset="0"/>
                <a:cs typeface="Arial" charset="0"/>
              </a:rPr>
              <a:t>Update on CAS Membership and Demographics</a:t>
            </a:r>
            <a:endParaRPr lang="en-US" b="1" dirty="0">
              <a:latin typeface="Arial" charset="0"/>
              <a:cs typeface="Arial" charset="0"/>
            </a:endParaRPr>
          </a:p>
        </p:txBody>
      </p:sp>
    </p:spTree>
    <p:extLst>
      <p:ext uri="{BB962C8B-B14F-4D97-AF65-F5344CB8AC3E}">
        <p14:creationId xmlns:p14="http://schemas.microsoft.com/office/powerpoint/2010/main" val="562288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249599"/>
            <a:ext cx="7886700" cy="1325563"/>
          </a:xfrm>
        </p:spPr>
        <p:txBody>
          <a:bodyPr/>
          <a:lstStyle/>
          <a:p>
            <a:pPr algn="ctr"/>
            <a:r>
              <a:rPr lang="en-US" b="1" dirty="0">
                <a:latin typeface="Aharoni" panose="02010803020104030203" pitchFamily="2" charset="-79"/>
                <a:cs typeface="Aharoni" panose="02010803020104030203" pitchFamily="2" charset="-79"/>
              </a:rPr>
              <a:t>WHY PRIORITIZE DIVERSITY?</a:t>
            </a:r>
          </a:p>
        </p:txBody>
      </p:sp>
      <p:graphicFrame>
        <p:nvGraphicFramePr>
          <p:cNvPr id="7" name="Diagram 6">
            <a:extLst>
              <a:ext uri="{FF2B5EF4-FFF2-40B4-BE49-F238E27FC236}">
                <a16:creationId xmlns:a16="http://schemas.microsoft.com/office/drawing/2014/main" id="{51264DC1-0F5D-439F-8FE3-7C38AA8246BF}"/>
              </a:ext>
            </a:extLst>
          </p:cNvPr>
          <p:cNvGraphicFramePr/>
          <p:nvPr/>
        </p:nvGraphicFramePr>
        <p:xfrm>
          <a:off x="1716506" y="1288716"/>
          <a:ext cx="8843211" cy="5211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6103925"/>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8198C-781D-4310-BF05-9159A70BE136}"/>
              </a:ext>
            </a:extLst>
          </p:cNvPr>
          <p:cNvSpPr>
            <a:spLocks noGrp="1"/>
          </p:cNvSpPr>
          <p:nvPr>
            <p:ph type="title"/>
          </p:nvPr>
        </p:nvSpPr>
        <p:spPr/>
        <p:txBody>
          <a:bodyPr/>
          <a:lstStyle/>
          <a:p>
            <a:r>
              <a:rPr lang="en-US" b="1" dirty="0">
                <a:cs typeface="Aharoni" panose="02010803020104030203" pitchFamily="2" charset="-79"/>
              </a:rPr>
              <a:t>CAS Member Demographics</a:t>
            </a:r>
            <a:endParaRPr lang="en-US" dirty="0"/>
          </a:p>
        </p:txBody>
      </p:sp>
      <p:pic>
        <p:nvPicPr>
          <p:cNvPr id="4" name="Picture 3">
            <a:extLst>
              <a:ext uri="{FF2B5EF4-FFF2-40B4-BE49-F238E27FC236}">
                <a16:creationId xmlns:a16="http://schemas.microsoft.com/office/drawing/2014/main" id="{884B8133-E5F4-4935-87C3-60FA3B7BD55C}"/>
              </a:ext>
            </a:extLst>
          </p:cNvPr>
          <p:cNvPicPr>
            <a:picLocks noChangeAspect="1"/>
          </p:cNvPicPr>
          <p:nvPr/>
        </p:nvPicPr>
        <p:blipFill>
          <a:blip r:embed="rId3"/>
          <a:stretch>
            <a:fillRect/>
          </a:stretch>
        </p:blipFill>
        <p:spPr>
          <a:xfrm>
            <a:off x="1961736" y="1883433"/>
            <a:ext cx="4367258" cy="2458043"/>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2C25BD0A-255D-44D0-BEEA-AFEC8099C181}"/>
              </a:ext>
            </a:extLst>
          </p:cNvPr>
          <p:cNvPicPr>
            <a:picLocks noChangeAspect="1"/>
          </p:cNvPicPr>
          <p:nvPr/>
        </p:nvPicPr>
        <p:blipFill>
          <a:blip r:embed="rId4"/>
          <a:stretch>
            <a:fillRect/>
          </a:stretch>
        </p:blipFill>
        <p:spPr>
          <a:xfrm>
            <a:off x="5393378" y="3885607"/>
            <a:ext cx="4464997" cy="24996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47988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8198C-781D-4310-BF05-9159A70BE136}"/>
              </a:ext>
            </a:extLst>
          </p:cNvPr>
          <p:cNvSpPr>
            <a:spLocks noGrp="1"/>
          </p:cNvSpPr>
          <p:nvPr>
            <p:ph type="title"/>
          </p:nvPr>
        </p:nvSpPr>
        <p:spPr/>
        <p:txBody>
          <a:bodyPr/>
          <a:lstStyle/>
          <a:p>
            <a:r>
              <a:rPr lang="en-US" b="1" dirty="0">
                <a:latin typeface="Aharoni" panose="02010803020104030203" pitchFamily="2" charset="-79"/>
                <a:cs typeface="Aharoni" panose="02010803020104030203" pitchFamily="2" charset="-79"/>
              </a:rPr>
              <a:t>CAS Member Demographics Over Time</a:t>
            </a:r>
            <a:endParaRPr lang="en-US" dirty="0"/>
          </a:p>
        </p:txBody>
      </p:sp>
      <p:pic>
        <p:nvPicPr>
          <p:cNvPr id="3" name="Picture 2">
            <a:extLst>
              <a:ext uri="{FF2B5EF4-FFF2-40B4-BE49-F238E27FC236}">
                <a16:creationId xmlns:a16="http://schemas.microsoft.com/office/drawing/2014/main" id="{B72F1CEC-89E9-4E53-87D1-E5A38A9AA62A}"/>
              </a:ext>
            </a:extLst>
          </p:cNvPr>
          <p:cNvPicPr>
            <a:picLocks noChangeAspect="1"/>
          </p:cNvPicPr>
          <p:nvPr/>
        </p:nvPicPr>
        <p:blipFill>
          <a:blip r:embed="rId3"/>
          <a:stretch>
            <a:fillRect/>
          </a:stretch>
        </p:blipFill>
        <p:spPr>
          <a:xfrm>
            <a:off x="2017424" y="1690690"/>
            <a:ext cx="4078577" cy="21993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5DEA18A3-E5E9-47BF-A267-90B8FF017ABE}"/>
              </a:ext>
            </a:extLst>
          </p:cNvPr>
          <p:cNvPicPr>
            <a:picLocks noChangeAspect="1"/>
          </p:cNvPicPr>
          <p:nvPr/>
        </p:nvPicPr>
        <p:blipFill>
          <a:blip r:embed="rId4"/>
          <a:stretch>
            <a:fillRect/>
          </a:stretch>
        </p:blipFill>
        <p:spPr>
          <a:xfrm>
            <a:off x="5353391" y="3813041"/>
            <a:ext cx="4934319" cy="23877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12443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8198C-781D-4310-BF05-9159A70BE136}"/>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US CAS Members vs Benchmarks</a:t>
            </a:r>
          </a:p>
        </p:txBody>
      </p:sp>
      <p:pic>
        <p:nvPicPr>
          <p:cNvPr id="6" name="Picture 5">
            <a:extLst>
              <a:ext uri="{FF2B5EF4-FFF2-40B4-BE49-F238E27FC236}">
                <a16:creationId xmlns:a16="http://schemas.microsoft.com/office/drawing/2014/main" id="{208B474D-4BC6-4F5E-9DE6-C88100A8C567}"/>
              </a:ext>
            </a:extLst>
          </p:cNvPr>
          <p:cNvPicPr>
            <a:picLocks noChangeAspect="1"/>
          </p:cNvPicPr>
          <p:nvPr/>
        </p:nvPicPr>
        <p:blipFill>
          <a:blip r:embed="rId3"/>
          <a:stretch>
            <a:fillRect/>
          </a:stretch>
        </p:blipFill>
        <p:spPr>
          <a:xfrm>
            <a:off x="2452851" y="2415482"/>
            <a:ext cx="6952406" cy="2925967"/>
          </a:xfrm>
          <a:prstGeom prst="rect">
            <a:avLst/>
          </a:prstGeom>
        </p:spPr>
      </p:pic>
    </p:spTree>
    <p:extLst>
      <p:ext uri="{BB962C8B-B14F-4D97-AF65-F5344CB8AC3E}">
        <p14:creationId xmlns:p14="http://schemas.microsoft.com/office/powerpoint/2010/main" val="213727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8198C-781D-4310-BF05-9159A70BE136}"/>
              </a:ext>
            </a:extLst>
          </p:cNvPr>
          <p:cNvSpPr>
            <a:spLocks noGrp="1"/>
          </p:cNvSpPr>
          <p:nvPr>
            <p:ph type="title"/>
          </p:nvPr>
        </p:nvSpPr>
        <p:spPr/>
        <p:txBody>
          <a:bodyPr>
            <a:normAutofit/>
          </a:bodyPr>
          <a:lstStyle/>
          <a:p>
            <a:r>
              <a:rPr lang="en-US" dirty="0">
                <a:latin typeface="Aharoni" panose="02010803020104030203" pitchFamily="2" charset="-79"/>
                <a:cs typeface="Aharoni" panose="02010803020104030203" pitchFamily="2" charset="-79"/>
              </a:rPr>
              <a:t>US CAS Members vs Benchmarks</a:t>
            </a:r>
          </a:p>
        </p:txBody>
      </p:sp>
      <p:pic>
        <p:nvPicPr>
          <p:cNvPr id="4" name="Picture 3">
            <a:extLst>
              <a:ext uri="{FF2B5EF4-FFF2-40B4-BE49-F238E27FC236}">
                <a16:creationId xmlns:a16="http://schemas.microsoft.com/office/drawing/2014/main" id="{FCA282E3-FA63-4D33-A9B9-68F454239988}"/>
              </a:ext>
            </a:extLst>
          </p:cNvPr>
          <p:cNvPicPr>
            <a:picLocks noChangeAspect="1"/>
          </p:cNvPicPr>
          <p:nvPr/>
        </p:nvPicPr>
        <p:blipFill>
          <a:blip r:embed="rId3"/>
          <a:stretch>
            <a:fillRect/>
          </a:stretch>
        </p:blipFill>
        <p:spPr>
          <a:xfrm>
            <a:off x="2090058" y="2393710"/>
            <a:ext cx="8243347" cy="3277748"/>
          </a:xfrm>
          <a:prstGeom prst="rect">
            <a:avLst/>
          </a:prstGeom>
        </p:spPr>
      </p:pic>
    </p:spTree>
    <p:extLst>
      <p:ext uri="{BB962C8B-B14F-4D97-AF65-F5344CB8AC3E}">
        <p14:creationId xmlns:p14="http://schemas.microsoft.com/office/powerpoint/2010/main" val="34310001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2286000" y="2286000"/>
            <a:ext cx="7620000" cy="1143000"/>
          </a:xfrm>
        </p:spPr>
        <p:txBody>
          <a:bodyPr>
            <a:normAutofit/>
          </a:bodyPr>
          <a:lstStyle/>
          <a:p>
            <a:pPr marL="0" algn="ctr" eaLnBrk="1" hangingPunct="1"/>
            <a:r>
              <a:rPr lang="en-US" sz="4400" b="1" dirty="0"/>
              <a:t>Basic Education Initiatives</a:t>
            </a:r>
            <a:endParaRPr lang="en-US" b="1" dirty="0">
              <a:latin typeface="Arial" charset="0"/>
              <a:cs typeface="Arial" charset="0"/>
            </a:endParaRPr>
          </a:p>
        </p:txBody>
      </p:sp>
    </p:spTree>
    <p:extLst>
      <p:ext uri="{BB962C8B-B14F-4D97-AF65-F5344CB8AC3E}">
        <p14:creationId xmlns:p14="http://schemas.microsoft.com/office/powerpoint/2010/main" val="19803830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3ED4236-75C7-41F3-941B-E15919AE0C72}"/>
              </a:ext>
            </a:extLst>
          </p:cNvPr>
          <p:cNvSpPr>
            <a:spLocks noGrp="1"/>
          </p:cNvSpPr>
          <p:nvPr>
            <p:ph idx="1"/>
          </p:nvPr>
        </p:nvSpPr>
        <p:spPr/>
        <p:txBody>
          <a:bodyPr/>
          <a:lstStyle/>
          <a:p>
            <a:r>
              <a:rPr lang="en-US" dirty="0"/>
              <a:t>Current focus is on a safe and positive exam experience for Fall 2020</a:t>
            </a:r>
          </a:p>
          <a:p>
            <a:r>
              <a:rPr lang="en-US" dirty="0"/>
              <a:t>Exam results are planned to be released in Q1 2021</a:t>
            </a:r>
          </a:p>
          <a:p>
            <a:pPr lvl="1"/>
            <a:r>
              <a:rPr lang="en-US" dirty="0"/>
              <a:t>Our goal is to get these out as early as possible</a:t>
            </a:r>
          </a:p>
          <a:p>
            <a:r>
              <a:rPr lang="en-US" dirty="0"/>
              <a:t>Spring 2021</a:t>
            </a:r>
          </a:p>
          <a:p>
            <a:pPr lvl="1"/>
            <a:r>
              <a:rPr lang="en-US" dirty="0"/>
              <a:t>All exams, including Exam 8, will be given</a:t>
            </a:r>
          </a:p>
          <a:p>
            <a:pPr lvl="1"/>
            <a:r>
              <a:rPr lang="en-US" dirty="0"/>
              <a:t>No dates for exams for 2021 yet; these will be communicated as soon as they are confirmed</a:t>
            </a:r>
          </a:p>
          <a:p>
            <a:r>
              <a:rPr lang="en-US" dirty="0"/>
              <a:t>Keep watching CAS website for more details as they are available</a:t>
            </a:r>
          </a:p>
        </p:txBody>
      </p:sp>
      <p:sp>
        <p:nvSpPr>
          <p:cNvPr id="6" name="Title 1">
            <a:extLst>
              <a:ext uri="{FF2B5EF4-FFF2-40B4-BE49-F238E27FC236}">
                <a16:creationId xmlns:a16="http://schemas.microsoft.com/office/drawing/2014/main" id="{10CA1D2F-8779-43D1-98D6-956C106BE73C}"/>
              </a:ext>
            </a:extLst>
          </p:cNvPr>
          <p:cNvSpPr txBox="1">
            <a:spLocks/>
          </p:cNvSpPr>
          <p:nvPr/>
        </p:nvSpPr>
        <p:spPr>
          <a:xfrm>
            <a:off x="838200" y="382058"/>
            <a:ext cx="10515600" cy="1325563"/>
          </a:xfrm>
          <a:prstGeom prst="rect">
            <a:avLst/>
          </a:prstGeom>
        </p:spPr>
        <p:txBody>
          <a:bodyPr vert="horz" lIns="91440" tIns="45720" rIns="91440" bIns="45720" rtlCol="0" anchor="ctr">
            <a:normAutofit/>
          </a:bodyPr>
          <a:lstStyle>
            <a:lvl1pPr marL="682625" indent="0" algn="l" defTabSz="914400" rtl="0" eaLnBrk="1" latinLnBrk="0" hangingPunct="1">
              <a:lnSpc>
                <a:spcPct val="90000"/>
              </a:lnSpc>
              <a:spcBef>
                <a:spcPct val="0"/>
              </a:spcBef>
              <a:buNone/>
              <a:defRPr sz="4400" b="0" kern="1200">
                <a:solidFill>
                  <a:srgbClr val="001C59"/>
                </a:solidFill>
                <a:latin typeface="Univers LT Std 45 Light" panose="020B0403020202020204" pitchFamily="34" charset="0"/>
                <a:ea typeface="+mj-ea"/>
                <a:cs typeface="+mj-cs"/>
              </a:defRPr>
            </a:lvl1pPr>
          </a:lstStyle>
          <a:p>
            <a:r>
              <a:rPr lang="en-US" b="1" dirty="0">
                <a:solidFill>
                  <a:schemeClr val="tx2">
                    <a:lumMod val="50000"/>
                  </a:schemeClr>
                </a:solidFill>
                <a:latin typeface="Arial" charset="0"/>
                <a:cs typeface="Arial" charset="0"/>
              </a:rPr>
              <a:t>Basic Education – CBT </a:t>
            </a:r>
          </a:p>
        </p:txBody>
      </p:sp>
    </p:spTree>
    <p:extLst>
      <p:ext uri="{BB962C8B-B14F-4D97-AF65-F5344CB8AC3E}">
        <p14:creationId xmlns:p14="http://schemas.microsoft.com/office/powerpoint/2010/main" val="11585281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898D6BC3-E5DA-440D-BF4E-63E8EBCD03F4}"/>
              </a:ext>
            </a:extLst>
          </p:cNvPr>
          <p:cNvGraphicFramePr>
            <a:graphicFrameLocks noGrp="1"/>
          </p:cNvGraphicFramePr>
          <p:nvPr>
            <p:ph idx="1"/>
            <p:extLst>
              <p:ext uri="{D42A27DB-BD31-4B8C-83A1-F6EECF244321}">
                <p14:modId xmlns:p14="http://schemas.microsoft.com/office/powerpoint/2010/main" val="273103003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10CA1D2F-8779-43D1-98D6-956C106BE73C}"/>
              </a:ext>
            </a:extLst>
          </p:cNvPr>
          <p:cNvSpPr txBox="1">
            <a:spLocks/>
          </p:cNvSpPr>
          <p:nvPr/>
        </p:nvSpPr>
        <p:spPr>
          <a:xfrm>
            <a:off x="838200" y="382058"/>
            <a:ext cx="10515600" cy="1325563"/>
          </a:xfrm>
          <a:prstGeom prst="rect">
            <a:avLst/>
          </a:prstGeom>
        </p:spPr>
        <p:txBody>
          <a:bodyPr vert="horz" lIns="91440" tIns="45720" rIns="91440" bIns="45720" rtlCol="0" anchor="ctr">
            <a:normAutofit/>
          </a:bodyPr>
          <a:lstStyle>
            <a:lvl1pPr marL="682625" indent="0" algn="l" defTabSz="914400" rtl="0" eaLnBrk="1" latinLnBrk="0" hangingPunct="1">
              <a:lnSpc>
                <a:spcPct val="90000"/>
              </a:lnSpc>
              <a:spcBef>
                <a:spcPct val="0"/>
              </a:spcBef>
              <a:buNone/>
              <a:defRPr sz="4400" b="0" kern="1200">
                <a:solidFill>
                  <a:srgbClr val="001C59"/>
                </a:solidFill>
                <a:latin typeface="Univers LT Std 45 Light" panose="020B0403020202020204" pitchFamily="34" charset="0"/>
                <a:ea typeface="+mj-ea"/>
                <a:cs typeface="+mj-cs"/>
              </a:defRPr>
            </a:lvl1pPr>
          </a:lstStyle>
          <a:p>
            <a:r>
              <a:rPr lang="en-US" b="1" dirty="0">
                <a:solidFill>
                  <a:schemeClr val="tx2">
                    <a:lumMod val="50000"/>
                  </a:schemeClr>
                </a:solidFill>
                <a:latin typeface="Arial" charset="0"/>
                <a:cs typeface="Arial" charset="0"/>
              </a:rPr>
              <a:t>Basic Education – Other Initiatives</a:t>
            </a:r>
          </a:p>
        </p:txBody>
      </p:sp>
    </p:spTree>
    <p:extLst>
      <p:ext uri="{BB962C8B-B14F-4D97-AF65-F5344CB8AC3E}">
        <p14:creationId xmlns:p14="http://schemas.microsoft.com/office/powerpoint/2010/main" val="22396993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2488888" y="576680"/>
            <a:ext cx="7776595" cy="751711"/>
          </a:xfrm>
        </p:spPr>
        <p:txBody>
          <a:bodyPr>
            <a:normAutofit/>
          </a:bodyPr>
          <a:lstStyle/>
          <a:p>
            <a:r>
              <a:rPr lang="en-US" sz="3600" b="1" dirty="0"/>
              <a:t>CAS Basic Education: In Summary</a:t>
            </a:r>
          </a:p>
        </p:txBody>
      </p:sp>
      <p:graphicFrame>
        <p:nvGraphicFramePr>
          <p:cNvPr id="3" name="Content Placeholder 2"/>
          <p:cNvGraphicFramePr>
            <a:graphicFrameLocks noGrp="1"/>
          </p:cNvGraphicFramePr>
          <p:nvPr>
            <p:ph idx="1"/>
          </p:nvPr>
        </p:nvGraphicFramePr>
        <p:xfrm>
          <a:off x="2763340" y="1739591"/>
          <a:ext cx="6397691" cy="41482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13707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2435629" y="2709949"/>
            <a:ext cx="7764087" cy="1143000"/>
          </a:xfrm>
        </p:spPr>
        <p:txBody>
          <a:bodyPr>
            <a:normAutofit/>
          </a:bodyPr>
          <a:lstStyle/>
          <a:p>
            <a:pPr marL="0" algn="ctr" eaLnBrk="1" hangingPunct="1"/>
            <a:r>
              <a:rPr lang="en-US" sz="5400" b="1" dirty="0">
                <a:latin typeface="Arial" charset="0"/>
                <a:cs typeface="Arial" charset="0"/>
              </a:rPr>
              <a:t>International Initiatives</a:t>
            </a:r>
            <a:endParaRPr lang="en-US" b="1" dirty="0">
              <a:latin typeface="Arial" charset="0"/>
              <a:cs typeface="Arial" charset="0"/>
            </a:endParaRPr>
          </a:p>
        </p:txBody>
      </p:sp>
    </p:spTree>
    <p:extLst>
      <p:ext uri="{BB962C8B-B14F-4D97-AF65-F5344CB8AC3E}">
        <p14:creationId xmlns:p14="http://schemas.microsoft.com/office/powerpoint/2010/main" val="1377469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charset="0"/>
                <a:cs typeface="Arial" charset="0"/>
              </a:rPr>
              <a:t>CAS</a:t>
            </a:r>
            <a:r>
              <a:rPr lang="en-US" dirty="0"/>
              <a:t> </a:t>
            </a:r>
            <a:r>
              <a:rPr lang="en-US" b="1" dirty="0">
                <a:latin typeface="Arial" charset="0"/>
                <a:cs typeface="Arial" charset="0"/>
              </a:rPr>
              <a:t>Membership Statistics</a:t>
            </a:r>
          </a:p>
        </p:txBody>
      </p:sp>
      <p:sp>
        <p:nvSpPr>
          <p:cNvPr id="4" name="Slide Number Placeholder 3"/>
          <p:cNvSpPr>
            <a:spLocks noGrp="1"/>
          </p:cNvSpPr>
          <p:nvPr>
            <p:ph type="sldNum" sz="quarter" idx="12"/>
          </p:nvPr>
        </p:nvSpPr>
        <p:spPr/>
        <p:txBody>
          <a:bodyPr/>
          <a:lstStyle/>
          <a:p>
            <a:pPr>
              <a:defRPr/>
            </a:pPr>
            <a:fld id="{1ADAE410-D5EF-4B0D-9BB1-13809F85ACAF}" type="slidenum">
              <a:rPr lang="en-US" smtClean="0"/>
              <a:pPr>
                <a:defRPr/>
              </a:pPr>
              <a:t>4</a:t>
            </a:fld>
            <a:endParaRPr lang="en-US" dirty="0"/>
          </a:p>
        </p:txBody>
      </p:sp>
      <p:sp>
        <p:nvSpPr>
          <p:cNvPr id="10" name="TextBox 9"/>
          <p:cNvSpPr txBox="1"/>
          <p:nvPr/>
        </p:nvSpPr>
        <p:spPr>
          <a:xfrm>
            <a:off x="9126794" y="2191306"/>
            <a:ext cx="762000" cy="369332"/>
          </a:xfrm>
          <a:prstGeom prst="rect">
            <a:avLst/>
          </a:prstGeom>
          <a:solidFill>
            <a:schemeClr val="tx2">
              <a:lumMod val="20000"/>
              <a:lumOff val="80000"/>
            </a:schemeClr>
          </a:solidFill>
        </p:spPr>
        <p:txBody>
          <a:bodyPr wrap="square" rtlCol="0">
            <a:spAutoFit/>
          </a:bodyPr>
          <a:lstStyle/>
          <a:p>
            <a:pPr algn="ctr"/>
            <a:r>
              <a:rPr lang="en-US" b="1" dirty="0">
                <a:solidFill>
                  <a:srgbClr val="002060"/>
                </a:solidFill>
              </a:rPr>
              <a:t>9,241</a:t>
            </a:r>
          </a:p>
        </p:txBody>
      </p:sp>
      <p:graphicFrame>
        <p:nvGraphicFramePr>
          <p:cNvPr id="8" name="Chart 7">
            <a:extLst>
              <a:ext uri="{FF2B5EF4-FFF2-40B4-BE49-F238E27FC236}">
                <a16:creationId xmlns:a16="http://schemas.microsoft.com/office/drawing/2014/main" id="{00000000-0008-0000-0000-000002000000}"/>
              </a:ext>
            </a:extLst>
          </p:cNvPr>
          <p:cNvGraphicFramePr>
            <a:graphicFrameLocks/>
          </p:cNvGraphicFramePr>
          <p:nvPr/>
        </p:nvGraphicFramePr>
        <p:xfrm>
          <a:off x="1751829" y="1364862"/>
          <a:ext cx="7374965" cy="52200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5340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447925" y="384176"/>
            <a:ext cx="7886700" cy="1325563"/>
          </a:xfrm>
        </p:spPr>
        <p:txBody>
          <a:bodyPr/>
          <a:lstStyle/>
          <a:p>
            <a:r>
              <a:rPr lang="en-US" altLang="en-US" sz="4000" b="1" dirty="0"/>
              <a:t>   International Initiatives</a:t>
            </a:r>
            <a:endParaRPr lang="en-US" altLang="en-US" sz="4200" b="1" dirty="0"/>
          </a:p>
        </p:txBody>
      </p:sp>
      <p:sp>
        <p:nvSpPr>
          <p:cNvPr id="20484" name="Slide Number Placeholder 1"/>
          <p:cNvSpPr>
            <a:spLocks noGrp="1"/>
          </p:cNvSpPr>
          <p:nvPr>
            <p:ph type="sldNum" sz="quarter" idx="12"/>
          </p:nvPr>
        </p:nvSpPr>
        <p:spPr bwMode="auto">
          <a:xfrm>
            <a:off x="7981950" y="6556249"/>
            <a:ext cx="2057400" cy="1652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3"/>
              </a:buBlip>
              <a:defRPr sz="3200">
                <a:solidFill>
                  <a:srgbClr val="0072BC"/>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rgbClr val="001C59"/>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01C59"/>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01C59"/>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01C59"/>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1C59"/>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1C59"/>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1C59"/>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1C59"/>
                </a:solidFill>
                <a:latin typeface="Arial" panose="020B0604020202020204" pitchFamily="34" charset="0"/>
                <a:ea typeface="Arial" panose="020B0604020202020204" pitchFamily="34" charset="0"/>
                <a:cs typeface="Arial" panose="020B0604020202020204" pitchFamily="34" charset="0"/>
              </a:defRPr>
            </a:lvl9pPr>
          </a:lstStyle>
          <a:p>
            <a:pPr fontAlgn="base">
              <a:spcBef>
                <a:spcPct val="0"/>
              </a:spcBef>
              <a:spcAft>
                <a:spcPct val="0"/>
              </a:spcAft>
              <a:buSzTx/>
              <a:buNone/>
              <a:defRPr/>
            </a:pPr>
            <a:fld id="{27E551DC-7789-4A03-B24E-4D082E9E0460}" type="slidenum">
              <a:rPr lang="en-US" altLang="en-US" sz="1200">
                <a:solidFill>
                  <a:srgbClr val="898989"/>
                </a:solidFill>
                <a:latin typeface="Garamond" panose="02020404030301010803" pitchFamily="18" charset="0"/>
              </a:rPr>
              <a:pPr fontAlgn="base">
                <a:spcBef>
                  <a:spcPct val="0"/>
                </a:spcBef>
                <a:spcAft>
                  <a:spcPct val="0"/>
                </a:spcAft>
                <a:buSzTx/>
                <a:buNone/>
                <a:defRPr/>
              </a:pPr>
              <a:t>40</a:t>
            </a:fld>
            <a:endParaRPr lang="en-US" altLang="en-US" sz="1200">
              <a:solidFill>
                <a:srgbClr val="898989"/>
              </a:solidFill>
              <a:latin typeface="Garamond" panose="02020404030301010803" pitchFamily="18" charset="0"/>
            </a:endParaRPr>
          </a:p>
        </p:txBody>
      </p:sp>
      <p:graphicFrame>
        <p:nvGraphicFramePr>
          <p:cNvPr id="2" name="Content Placeholder 1">
            <a:extLst>
              <a:ext uri="{FF2B5EF4-FFF2-40B4-BE49-F238E27FC236}">
                <a16:creationId xmlns:a16="http://schemas.microsoft.com/office/drawing/2014/main" id="{7EFCF2F6-C0E1-4964-A0FE-122BAC32CC72}"/>
              </a:ext>
            </a:extLst>
          </p:cNvPr>
          <p:cNvGraphicFramePr>
            <a:graphicFrameLocks noGrp="1"/>
          </p:cNvGraphicFramePr>
          <p:nvPr>
            <p:ph idx="1"/>
            <p:extLst>
              <p:ext uri="{D42A27DB-BD31-4B8C-83A1-F6EECF244321}">
                <p14:modId xmlns:p14="http://schemas.microsoft.com/office/powerpoint/2010/main" val="1097635512"/>
              </p:ext>
            </p:extLst>
          </p:nvPr>
        </p:nvGraphicFramePr>
        <p:xfrm>
          <a:off x="1857376" y="1377388"/>
          <a:ext cx="8477249" cy="49192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828419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3"/>
              </a:buBlip>
              <a:defRPr sz="3200">
                <a:solidFill>
                  <a:srgbClr val="0072BC"/>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rgbClr val="001C59"/>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01C59"/>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01C59"/>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01C59"/>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1C59"/>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1C59"/>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1C59"/>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1C59"/>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SzTx/>
              <a:buFontTx/>
              <a:buNone/>
            </a:pPr>
            <a:fld id="{54DBF1D6-0E60-4B48-8333-B625502198FD}" type="slidenum">
              <a:rPr lang="en-US" altLang="en-US" sz="1200">
                <a:solidFill>
                  <a:srgbClr val="898989"/>
                </a:solidFill>
                <a:latin typeface="Garamond" panose="02020404030301010803" pitchFamily="18" charset="0"/>
              </a:rPr>
              <a:pPr>
                <a:spcBef>
                  <a:spcPct val="0"/>
                </a:spcBef>
                <a:buSzTx/>
                <a:buFontTx/>
                <a:buNone/>
              </a:pPr>
              <a:t>41</a:t>
            </a:fld>
            <a:endParaRPr lang="en-US" altLang="en-US" sz="1200" dirty="0">
              <a:solidFill>
                <a:srgbClr val="898989"/>
              </a:solidFill>
              <a:latin typeface="Garamond" panose="02020404030301010803" pitchFamily="18" charset="0"/>
            </a:endParaRPr>
          </a:p>
        </p:txBody>
      </p:sp>
      <p:sp>
        <p:nvSpPr>
          <p:cNvPr id="4" name="Title 1"/>
          <p:cNvSpPr txBox="1">
            <a:spLocks/>
          </p:cNvSpPr>
          <p:nvPr/>
        </p:nvSpPr>
        <p:spPr>
          <a:xfrm>
            <a:off x="2152650" y="367328"/>
            <a:ext cx="7886700" cy="1325563"/>
          </a:xfrm>
          <a:prstGeom prst="rect">
            <a:avLst/>
          </a:prstGeom>
        </p:spPr>
        <p:txBody>
          <a:bodyPr vert="horz" lIns="91440" tIns="45720" rIns="91440" bIns="45720" rtlCol="0" anchor="ctr">
            <a:normAutofit/>
          </a:bodyPr>
          <a:lstStyle>
            <a:lvl1pPr marL="682625" indent="0" algn="l" defTabSz="914400" rtl="0" eaLnBrk="1" latinLnBrk="0" hangingPunct="1">
              <a:lnSpc>
                <a:spcPct val="90000"/>
              </a:lnSpc>
              <a:spcBef>
                <a:spcPct val="0"/>
              </a:spcBef>
              <a:buNone/>
              <a:defRPr sz="4400" b="0" kern="1200">
                <a:solidFill>
                  <a:srgbClr val="001C59"/>
                </a:solidFill>
                <a:latin typeface="Univers LT Std 45 Light" panose="020B0403020202020204" pitchFamily="34" charset="0"/>
                <a:ea typeface="+mj-ea"/>
                <a:cs typeface="+mj-cs"/>
              </a:defRPr>
            </a:lvl1pPr>
          </a:lstStyle>
          <a:p>
            <a:r>
              <a:rPr lang="en-US" sz="4000" b="1" dirty="0">
                <a:latin typeface="Univers LT Std 45 Light" panose="020B0403020202020204"/>
              </a:rPr>
              <a:t>2020 International Strategy</a:t>
            </a:r>
          </a:p>
        </p:txBody>
      </p:sp>
      <p:sp>
        <p:nvSpPr>
          <p:cNvPr id="6" name="Content Placeholder 5">
            <a:extLst>
              <a:ext uri="{FF2B5EF4-FFF2-40B4-BE49-F238E27FC236}">
                <a16:creationId xmlns:a16="http://schemas.microsoft.com/office/drawing/2014/main" id="{9EEC6FA9-5389-466B-AC4B-10D05B83702E}"/>
              </a:ext>
            </a:extLst>
          </p:cNvPr>
          <p:cNvSpPr>
            <a:spLocks noGrp="1"/>
          </p:cNvSpPr>
          <p:nvPr>
            <p:ph idx="1"/>
          </p:nvPr>
        </p:nvSpPr>
        <p:spPr/>
        <p:txBody>
          <a:bodyPr/>
          <a:lstStyle/>
          <a:p>
            <a:pPr lvl="0"/>
            <a:r>
              <a:rPr lang="en-US" dirty="0"/>
              <a:t>Target member, candidate, and/or revenue growth where we have the best opportunities for success.</a:t>
            </a:r>
          </a:p>
          <a:p>
            <a:pPr lvl="0"/>
            <a:r>
              <a:rPr lang="en-US" dirty="0"/>
              <a:t>Identify a small number of countries and develop tactics to grow there, and develop scorecards to ensure we’re meeting our objectives.</a:t>
            </a:r>
          </a:p>
        </p:txBody>
      </p:sp>
    </p:spTree>
    <p:extLst>
      <p:ext uri="{BB962C8B-B14F-4D97-AF65-F5344CB8AC3E}">
        <p14:creationId xmlns:p14="http://schemas.microsoft.com/office/powerpoint/2010/main" val="33813303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2667000" y="363894"/>
            <a:ext cx="6858000" cy="2068221"/>
          </a:xfrm>
        </p:spPr>
        <p:txBody>
          <a:bodyPr/>
          <a:lstStyle/>
          <a:p>
            <a:pPr algn="ctr"/>
            <a:r>
              <a:rPr lang="en-US" altLang="en-US" sz="3600" dirty="0">
                <a:latin typeface="Arial" charset="0"/>
                <a:cs typeface="Arial" charset="0"/>
              </a:rPr>
              <a:t>The CAS Institute:</a:t>
            </a:r>
            <a:br>
              <a:rPr lang="en-US" altLang="en-US" sz="3600" dirty="0">
                <a:latin typeface="Arial" charset="0"/>
                <a:cs typeface="Arial" charset="0"/>
              </a:rPr>
            </a:br>
            <a:r>
              <a:rPr lang="en-US" altLang="en-US" sz="2800" dirty="0">
                <a:latin typeface="Arial" charset="0"/>
                <a:cs typeface="Arial" charset="0"/>
              </a:rPr>
              <a:t>Offering Credentials in </a:t>
            </a:r>
            <a:br>
              <a:rPr lang="en-US" altLang="en-US" sz="2800" dirty="0">
                <a:latin typeface="Arial" charset="0"/>
                <a:cs typeface="Arial" charset="0"/>
              </a:rPr>
            </a:br>
            <a:r>
              <a:rPr lang="en-US" altLang="en-US" sz="2800" dirty="0">
                <a:latin typeface="Arial" charset="0"/>
                <a:cs typeface="Arial" charset="0"/>
              </a:rPr>
              <a:t>Predictive Anaytics/Data Science and Catastrophe Risk Management</a:t>
            </a:r>
          </a:p>
        </p:txBody>
      </p:sp>
      <p:pic>
        <p:nvPicPr>
          <p:cNvPr id="29699"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3353" y="2940900"/>
            <a:ext cx="2205295" cy="1724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482788" y="3571460"/>
            <a:ext cx="7556562" cy="1692771"/>
          </a:xfrm>
          <a:prstGeom prst="rect">
            <a:avLst/>
          </a:prstGeom>
          <a:noFill/>
        </p:spPr>
        <p:txBody>
          <a:bodyPr wrap="square" rtlCol="0">
            <a:spAutoFit/>
          </a:bodyPr>
          <a:lstStyle/>
          <a:p>
            <a:pPr algn="ctr" fontAlgn="base">
              <a:spcBef>
                <a:spcPct val="0"/>
              </a:spcBef>
              <a:spcAft>
                <a:spcPct val="0"/>
              </a:spcAft>
              <a:defRPr/>
            </a:pPr>
            <a:endParaRPr lang="en-US" sz="2400" dirty="0">
              <a:solidFill>
                <a:prstClr val="black"/>
              </a:solidFill>
              <a:latin typeface="Calibri" pitchFamily="34" charset="0"/>
              <a:cs typeface="Arial" charset="0"/>
            </a:endParaRPr>
          </a:p>
          <a:p>
            <a:pPr algn="ctr" fontAlgn="base">
              <a:spcBef>
                <a:spcPct val="0"/>
              </a:spcBef>
              <a:spcAft>
                <a:spcPct val="0"/>
              </a:spcAft>
              <a:defRPr/>
            </a:pPr>
            <a:endParaRPr lang="en-US" sz="2400" dirty="0">
              <a:solidFill>
                <a:prstClr val="black"/>
              </a:solidFill>
              <a:latin typeface="Calibri" pitchFamily="34" charset="0"/>
              <a:cs typeface="Arial" charset="0"/>
            </a:endParaRPr>
          </a:p>
          <a:p>
            <a:pPr algn="ctr" fontAlgn="base">
              <a:spcBef>
                <a:spcPct val="0"/>
              </a:spcBef>
              <a:spcAft>
                <a:spcPct val="0"/>
              </a:spcAft>
              <a:defRPr/>
            </a:pPr>
            <a:endParaRPr lang="en-US" dirty="0">
              <a:solidFill>
                <a:prstClr val="black"/>
              </a:solidFill>
              <a:latin typeface="Calibri" pitchFamily="34" charset="0"/>
              <a:cs typeface="Arial" charset="0"/>
            </a:endParaRPr>
          </a:p>
          <a:p>
            <a:pPr algn="ctr" fontAlgn="base">
              <a:spcBef>
                <a:spcPct val="0"/>
              </a:spcBef>
              <a:spcAft>
                <a:spcPct val="0"/>
              </a:spcAft>
              <a:defRPr/>
            </a:pPr>
            <a:endParaRPr lang="en-US" sz="2000" b="1" dirty="0">
              <a:solidFill>
                <a:prstClr val="black"/>
              </a:solidFill>
              <a:latin typeface="Calibri" pitchFamily="34" charset="0"/>
              <a:cs typeface="Arial" charset="0"/>
            </a:endParaRPr>
          </a:p>
          <a:p>
            <a:pPr algn="ctr" fontAlgn="base">
              <a:spcBef>
                <a:spcPct val="0"/>
              </a:spcBef>
              <a:spcAft>
                <a:spcPct val="0"/>
              </a:spcAft>
              <a:defRPr/>
            </a:pPr>
            <a:endParaRPr lang="en-US" dirty="0">
              <a:solidFill>
                <a:prstClr val="black"/>
              </a:solidFill>
              <a:latin typeface="Calibri" pitchFamily="34" charset="0"/>
              <a:cs typeface="Arial" charset="0"/>
            </a:endParaRPr>
          </a:p>
        </p:txBody>
      </p:sp>
      <p:sp>
        <p:nvSpPr>
          <p:cNvPr id="2" name="TextBox 1">
            <a:extLst>
              <a:ext uri="{FF2B5EF4-FFF2-40B4-BE49-F238E27FC236}">
                <a16:creationId xmlns:a16="http://schemas.microsoft.com/office/drawing/2014/main" id="{71BBE44F-9600-49AE-937A-273907DE6237}"/>
              </a:ext>
            </a:extLst>
          </p:cNvPr>
          <p:cNvSpPr txBox="1"/>
          <p:nvPr/>
        </p:nvSpPr>
        <p:spPr>
          <a:xfrm>
            <a:off x="2855877" y="5097929"/>
            <a:ext cx="6480244" cy="830997"/>
          </a:xfrm>
          <a:prstGeom prst="rect">
            <a:avLst/>
          </a:prstGeom>
          <a:noFill/>
        </p:spPr>
        <p:txBody>
          <a:bodyPr wrap="square" rtlCol="0">
            <a:spAutoFit/>
          </a:bodyPr>
          <a:lstStyle/>
          <a:p>
            <a:pPr algn="ctr" fontAlgn="base">
              <a:spcBef>
                <a:spcPct val="0"/>
              </a:spcBef>
              <a:spcAft>
                <a:spcPct val="0"/>
              </a:spcAft>
            </a:pPr>
            <a:endParaRPr lang="en-US" sz="2400" dirty="0">
              <a:solidFill>
                <a:srgbClr val="001C59"/>
              </a:solidFill>
              <a:latin typeface="Calibri" pitchFamily="34" charset="0"/>
              <a:cs typeface="Arial" charset="0"/>
            </a:endParaRPr>
          </a:p>
          <a:p>
            <a:pPr algn="ctr" fontAlgn="base">
              <a:spcBef>
                <a:spcPct val="0"/>
              </a:spcBef>
              <a:spcAft>
                <a:spcPct val="0"/>
              </a:spcAft>
            </a:pPr>
            <a:endParaRPr lang="en-US" sz="2400" dirty="0">
              <a:solidFill>
                <a:srgbClr val="001C59"/>
              </a:solidFill>
              <a:latin typeface="Calibri" pitchFamily="34" charset="0"/>
              <a:cs typeface="Arial"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The CAS Institute </a:t>
            </a:r>
            <a:br>
              <a:rPr lang="en-US" sz="4000" dirty="0"/>
            </a:br>
            <a:r>
              <a:rPr lang="en-US" sz="4000" dirty="0"/>
              <a:t>Facts &amp; Figures</a:t>
            </a:r>
          </a:p>
        </p:txBody>
      </p:sp>
      <p:sp>
        <p:nvSpPr>
          <p:cNvPr id="3" name="Content Placeholder 2"/>
          <p:cNvSpPr>
            <a:spLocks noGrp="1"/>
          </p:cNvSpPr>
          <p:nvPr>
            <p:ph idx="1"/>
          </p:nvPr>
        </p:nvSpPr>
        <p:spPr>
          <a:xfrm>
            <a:off x="1830806" y="2114384"/>
            <a:ext cx="8530388" cy="4743617"/>
          </a:xfrm>
        </p:spPr>
        <p:txBody>
          <a:bodyPr>
            <a:normAutofit/>
          </a:bodyPr>
          <a:lstStyle/>
          <a:p>
            <a:pPr>
              <a:spcAft>
                <a:spcPts val="750"/>
              </a:spcAft>
            </a:pPr>
            <a:r>
              <a:rPr lang="en-US" sz="3600" dirty="0">
                <a:latin typeface="Arial" panose="020B0604020202020204" pitchFamily="34" charset="0"/>
                <a:cs typeface="Arial" panose="020B0604020202020204" pitchFamily="34" charset="0"/>
              </a:rPr>
              <a:t> &gt; 400 Members</a:t>
            </a:r>
          </a:p>
          <a:p>
            <a:pPr>
              <a:spcAft>
                <a:spcPts val="750"/>
              </a:spcAft>
            </a:pPr>
            <a:r>
              <a:rPr lang="en-US" sz="3600" dirty="0">
                <a:latin typeface="Arial" panose="020B0604020202020204" pitchFamily="34" charset="0"/>
                <a:cs typeface="Arial" panose="020B0604020202020204" pitchFamily="34" charset="0"/>
              </a:rPr>
              <a:t> ≈ 200 Companies</a:t>
            </a:r>
          </a:p>
          <a:p>
            <a:pPr>
              <a:spcAft>
                <a:spcPts val="750"/>
              </a:spcAft>
            </a:pPr>
            <a:r>
              <a:rPr lang="en-US" sz="3600" dirty="0">
                <a:latin typeface="Arial" panose="020B0604020202020204" pitchFamily="34" charset="0"/>
                <a:cs typeface="Arial" panose="020B0604020202020204" pitchFamily="34" charset="0"/>
              </a:rPr>
              <a:t> &gt; 10 Countries Represented</a:t>
            </a:r>
          </a:p>
          <a:p>
            <a:pPr>
              <a:spcAft>
                <a:spcPts val="750"/>
              </a:spcAft>
            </a:pPr>
            <a:r>
              <a:rPr lang="en-US" sz="3600" dirty="0">
                <a:latin typeface="Arial" panose="020B0604020202020204" pitchFamily="34" charset="0"/>
                <a:cs typeface="Arial" panose="020B0604020202020204" pitchFamily="34" charset="0"/>
              </a:rPr>
              <a:t> Over 270 CSPAs Awarded</a:t>
            </a:r>
          </a:p>
          <a:p>
            <a:pPr>
              <a:spcAft>
                <a:spcPts val="750"/>
              </a:spcAft>
            </a:pPr>
            <a:r>
              <a:rPr lang="en-US" sz="3600" dirty="0">
                <a:latin typeface="Arial" panose="020B0604020202020204" pitchFamily="34" charset="0"/>
                <a:cs typeface="Arial" panose="020B0604020202020204" pitchFamily="34" charset="0"/>
              </a:rPr>
              <a:t> Over 75 CCRMPs Awarded</a:t>
            </a:r>
            <a:endParaRPr lang="en-US" sz="2800" dirty="0"/>
          </a:p>
        </p:txBody>
      </p:sp>
    </p:spTree>
    <p:extLst>
      <p:ext uri="{BB962C8B-B14F-4D97-AF65-F5344CB8AC3E}">
        <p14:creationId xmlns:p14="http://schemas.microsoft.com/office/powerpoint/2010/main" val="41880513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Arial" panose="020B0604020202020204" pitchFamily="34" charset="0"/>
                <a:cs typeface="Arial" panose="020B0604020202020204" pitchFamily="34" charset="0"/>
              </a:rPr>
              <a:t>What credentials are being offered?</a:t>
            </a:r>
            <a:endParaRPr lang="en-US" dirty="0"/>
          </a:p>
        </p:txBody>
      </p:sp>
      <p:sp>
        <p:nvSpPr>
          <p:cNvPr id="3" name="Content Placeholder 2"/>
          <p:cNvSpPr>
            <a:spLocks noGrp="1"/>
          </p:cNvSpPr>
          <p:nvPr>
            <p:ph idx="1"/>
          </p:nvPr>
        </p:nvSpPr>
        <p:spPr/>
        <p:txBody>
          <a:bodyPr>
            <a:normAutofit/>
          </a:bodyPr>
          <a:lstStyle/>
          <a:p>
            <a:endParaRPr lang="en-US" sz="2400" dirty="0"/>
          </a:p>
          <a:p>
            <a:r>
              <a:rPr lang="en-US" sz="3200" b="1" dirty="0"/>
              <a:t>Certified Specialist in Predictive Analytics</a:t>
            </a:r>
            <a:br>
              <a:rPr lang="en-US" sz="3200" b="1" dirty="0"/>
            </a:br>
            <a:br>
              <a:rPr lang="en-US" sz="3200" b="1" dirty="0"/>
            </a:br>
            <a:endParaRPr lang="en-US" sz="3200" b="1" dirty="0"/>
          </a:p>
          <a:p>
            <a:r>
              <a:rPr lang="en-US" sz="3200" b="1" dirty="0"/>
              <a:t>Catastrophe Risk Management Credentials</a:t>
            </a:r>
          </a:p>
          <a:p>
            <a:pPr marL="0" indent="0">
              <a:buNone/>
            </a:pPr>
            <a:r>
              <a:rPr lang="en-US" sz="2800" dirty="0"/>
              <a:t>   Two Levels: </a:t>
            </a:r>
          </a:p>
          <a:p>
            <a:pPr lvl="1"/>
            <a:r>
              <a:rPr lang="en-US" sz="2400" dirty="0"/>
              <a:t>Certified Specialist in Catastrophe Risk </a:t>
            </a:r>
          </a:p>
          <a:p>
            <a:pPr lvl="1"/>
            <a:r>
              <a:rPr lang="en-US" sz="2400" dirty="0"/>
              <a:t>Certified Catastrophe Risk Management Professional </a:t>
            </a:r>
          </a:p>
          <a:p>
            <a:endParaRPr lang="en-US" dirty="0"/>
          </a:p>
        </p:txBody>
      </p:sp>
    </p:spTree>
    <p:extLst>
      <p:ext uri="{BB962C8B-B14F-4D97-AF65-F5344CB8AC3E}">
        <p14:creationId xmlns:p14="http://schemas.microsoft.com/office/powerpoint/2010/main" val="24122510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txBox="1">
            <a:spLocks/>
          </p:cNvSpPr>
          <p:nvPr/>
        </p:nvSpPr>
        <p:spPr bwMode="auto">
          <a:xfrm>
            <a:off x="2388040" y="281782"/>
            <a:ext cx="7582609"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ltLang="en-US" sz="3200" b="1" dirty="0">
                <a:solidFill>
                  <a:srgbClr val="001C59"/>
                </a:solidFill>
                <a:latin typeface="Arial" charset="0"/>
                <a:ea typeface="MS PGothic" pitchFamily="34" charset="-128"/>
                <a:cs typeface="Arial" charset="0"/>
              </a:rPr>
              <a:t>CSPA Credential Requirements:</a:t>
            </a:r>
          </a:p>
          <a:p>
            <a:pPr fontAlgn="base">
              <a:spcBef>
                <a:spcPct val="0"/>
              </a:spcBef>
              <a:spcAft>
                <a:spcPct val="0"/>
              </a:spcAft>
            </a:pPr>
            <a:r>
              <a:rPr lang="en-US" altLang="en-US" sz="3200" b="1" dirty="0">
                <a:solidFill>
                  <a:srgbClr val="001C59"/>
                </a:solidFill>
                <a:latin typeface="Arial" charset="0"/>
                <a:ea typeface="MS PGothic" pitchFamily="34" charset="-128"/>
                <a:cs typeface="Arial" charset="0"/>
              </a:rPr>
              <a:t>Overview of Assessments</a:t>
            </a:r>
          </a:p>
        </p:txBody>
      </p:sp>
      <p:graphicFrame>
        <p:nvGraphicFramePr>
          <p:cNvPr id="2" name="Diagram 1">
            <a:extLst>
              <a:ext uri="{FF2B5EF4-FFF2-40B4-BE49-F238E27FC236}">
                <a16:creationId xmlns:a16="http://schemas.microsoft.com/office/drawing/2014/main" id="{3565BA38-1941-46BF-94FD-7E90FB66CC11}"/>
              </a:ext>
            </a:extLst>
          </p:cNvPr>
          <p:cNvGraphicFramePr/>
          <p:nvPr/>
        </p:nvGraphicFramePr>
        <p:xfrm>
          <a:off x="2773363" y="2122488"/>
          <a:ext cx="6811962" cy="3879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sz="3600" dirty="0">
                <a:latin typeface="Univers LT Std 55"/>
                <a:cs typeface="Arial" panose="020B0604020202020204" pitchFamily="34" charset="0"/>
              </a:rPr>
              <a:t>Catastrophe Risk Management Credentials</a:t>
            </a:r>
            <a:endParaRPr lang="en-US" dirty="0">
              <a:latin typeface="Univers LT Std 55"/>
            </a:endParaRPr>
          </a:p>
        </p:txBody>
      </p:sp>
      <p:sp>
        <p:nvSpPr>
          <p:cNvPr id="3" name="Content Placeholder 2"/>
          <p:cNvSpPr>
            <a:spLocks noGrp="1"/>
          </p:cNvSpPr>
          <p:nvPr>
            <p:ph idx="1"/>
          </p:nvPr>
        </p:nvSpPr>
        <p:spPr>
          <a:xfrm>
            <a:off x="2152651" y="1825625"/>
            <a:ext cx="7940173" cy="4351338"/>
          </a:xfrm>
        </p:spPr>
        <p:txBody>
          <a:bodyPr vert="horz" lIns="91440" tIns="45720" rIns="91440" bIns="45720" rtlCol="0" anchor="t">
            <a:normAutofit/>
          </a:bodyPr>
          <a:lstStyle/>
          <a:p>
            <a:pPr marL="0" indent="0">
              <a:buNone/>
            </a:pPr>
            <a:r>
              <a:rPr lang="en-US" sz="3600" b="1" dirty="0">
                <a:solidFill>
                  <a:srgbClr val="002060"/>
                </a:solidFill>
                <a:latin typeface="Univers LT Std 55"/>
              </a:rPr>
              <a:t>Tier 1 – Working Knowledge</a:t>
            </a:r>
          </a:p>
          <a:p>
            <a:pPr marL="457200" lvl="1" indent="0">
              <a:buNone/>
            </a:pPr>
            <a:r>
              <a:rPr lang="en-US" sz="3200" dirty="0">
                <a:solidFill>
                  <a:srgbClr val="002060"/>
                </a:solidFill>
                <a:latin typeface="Univers LT Std 55"/>
              </a:rPr>
              <a:t>Certified Specialist in Catastrophe Risk (CSCR)</a:t>
            </a:r>
          </a:p>
          <a:p>
            <a:pPr marL="0" indent="0">
              <a:buNone/>
            </a:pPr>
            <a:endParaRPr lang="en-US" sz="3600" dirty="0">
              <a:solidFill>
                <a:srgbClr val="002060"/>
              </a:solidFill>
              <a:latin typeface="Univers LT Std 55"/>
            </a:endParaRPr>
          </a:p>
          <a:p>
            <a:pPr marL="0" indent="0">
              <a:buNone/>
            </a:pPr>
            <a:r>
              <a:rPr lang="en-US" sz="3600" b="1" dirty="0">
                <a:solidFill>
                  <a:srgbClr val="002060"/>
                </a:solidFill>
                <a:latin typeface="Univers LT Std 55"/>
              </a:rPr>
              <a:t>Tier 2 – Advanced</a:t>
            </a:r>
            <a:endParaRPr lang="en-US" sz="3600" b="1" dirty="0">
              <a:solidFill>
                <a:srgbClr val="002060"/>
              </a:solidFill>
            </a:endParaRPr>
          </a:p>
          <a:p>
            <a:pPr marL="457200" lvl="1" indent="0">
              <a:buNone/>
            </a:pPr>
            <a:r>
              <a:rPr lang="en-US" sz="3200" dirty="0">
                <a:solidFill>
                  <a:srgbClr val="002060"/>
                </a:solidFill>
                <a:latin typeface="Univers LT Std 55"/>
              </a:rPr>
              <a:t>Certified Catastrophe Risk Management Professional (CCRMP) – </a:t>
            </a:r>
            <a:r>
              <a:rPr lang="en-US" sz="3200" i="1" dirty="0">
                <a:solidFill>
                  <a:srgbClr val="002060"/>
                </a:solidFill>
                <a:latin typeface="Univers LT Std 55"/>
              </a:rPr>
              <a:t>for senior catastrophe risk managers</a:t>
            </a:r>
          </a:p>
          <a:p>
            <a:pPr marL="342900" lvl="1" indent="0">
              <a:buNone/>
            </a:pPr>
            <a:endParaRPr lang="en-US" dirty="0"/>
          </a:p>
          <a:p>
            <a:endParaRPr lang="en-US" sz="2400" dirty="0"/>
          </a:p>
        </p:txBody>
      </p:sp>
      <p:sp>
        <p:nvSpPr>
          <p:cNvPr id="5" name="Footer Placeholder 4">
            <a:extLst>
              <a:ext uri="{FF2B5EF4-FFF2-40B4-BE49-F238E27FC236}">
                <a16:creationId xmlns:a16="http://schemas.microsoft.com/office/drawing/2014/main" id="{9684E96C-F107-43A0-BE1D-1E5013765E2A}"/>
              </a:ext>
            </a:extLst>
          </p:cNvPr>
          <p:cNvSpPr>
            <a:spLocks noGrp="1"/>
          </p:cNvSpPr>
          <p:nvPr>
            <p:ph type="ftr" sz="quarter" idx="11"/>
          </p:nvPr>
        </p:nvSpPr>
        <p:spPr/>
        <p:txBody>
          <a:bodyPr/>
          <a:lstStyle/>
          <a:p>
            <a:r>
              <a:rPr lang="en-US" b="1" dirty="0">
                <a:solidFill>
                  <a:prstClr val="black">
                    <a:tint val="75000"/>
                  </a:prstClr>
                </a:solidFill>
                <a:latin typeface="Arial" charset="0"/>
              </a:rPr>
              <a:t>CatRiskCredentials.org </a:t>
            </a:r>
            <a:endParaRPr lang="en-US" dirty="0">
              <a:solidFill>
                <a:prstClr val="black">
                  <a:tint val="75000"/>
                </a:prstClr>
              </a:solidFill>
            </a:endParaRPr>
          </a:p>
        </p:txBody>
      </p:sp>
    </p:spTree>
    <p:extLst>
      <p:ext uri="{BB962C8B-B14F-4D97-AF65-F5344CB8AC3E}">
        <p14:creationId xmlns:p14="http://schemas.microsoft.com/office/powerpoint/2010/main" val="8423860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a:bodyPr>
          <a:lstStyle/>
          <a:p>
            <a:pPr marL="342900" indent="-342900" algn="ctr"/>
            <a:r>
              <a:rPr lang="en-US" sz="3600" dirty="0">
                <a:latin typeface="Univers LT Std 55"/>
                <a:cs typeface="Arial" panose="020B0604020202020204" pitchFamily="34" charset="0"/>
              </a:rPr>
              <a:t>Certified Specialist in Catastrophe Risk</a:t>
            </a:r>
            <a:br>
              <a:rPr lang="en-US" sz="3600" dirty="0">
                <a:latin typeface="Univers LT Std 55"/>
                <a:cs typeface="Arial" panose="020B0604020202020204" pitchFamily="34" charset="0"/>
              </a:rPr>
            </a:br>
            <a:r>
              <a:rPr lang="en-US" sz="3600" dirty="0">
                <a:latin typeface="Univers LT Std 55"/>
                <a:cs typeface="Arial" panose="020B0604020202020204" pitchFamily="34" charset="0"/>
              </a:rPr>
              <a:t>(CSCR)</a:t>
            </a:r>
            <a:endParaRPr lang="en-US" altLang="en-US" sz="3600" dirty="0">
              <a:latin typeface="Univers LT Std 55"/>
              <a:cs typeface="Arial" panose="020B0604020202020204" pitchFamily="34" charset="0"/>
            </a:endParaRPr>
          </a:p>
        </p:txBody>
      </p:sp>
      <p:sp>
        <p:nvSpPr>
          <p:cNvPr id="3" name="Content Placeholder 2"/>
          <p:cNvSpPr>
            <a:spLocks noGrp="1"/>
          </p:cNvSpPr>
          <p:nvPr>
            <p:ph idx="1"/>
          </p:nvPr>
        </p:nvSpPr>
        <p:spPr>
          <a:xfrm>
            <a:off x="2152650" y="1828800"/>
            <a:ext cx="8515350" cy="4351338"/>
          </a:xfrm>
        </p:spPr>
        <p:txBody>
          <a:bodyPr vert="horz" lIns="91440" tIns="45720" rIns="91440" bIns="45720" rtlCol="0" anchor="t">
            <a:noAutofit/>
          </a:bodyPr>
          <a:lstStyle/>
          <a:p>
            <a:pPr marL="0" indent="0">
              <a:buNone/>
              <a:defRPr/>
            </a:pPr>
            <a:r>
              <a:rPr lang="en-US" sz="2000" b="1" dirty="0"/>
              <a:t>Goal</a:t>
            </a:r>
            <a:r>
              <a:rPr lang="en-US" sz="2000" dirty="0"/>
              <a:t>:  Understand how Cat models work and how they can be used</a:t>
            </a:r>
            <a:br>
              <a:rPr lang="en-US" sz="2000" dirty="0"/>
            </a:br>
            <a:r>
              <a:rPr lang="en-US" sz="2000" b="1" dirty="0"/>
              <a:t>Four (4) Exams + Ethics Course</a:t>
            </a:r>
          </a:p>
          <a:p>
            <a:pPr marL="457200" indent="-457200">
              <a:buFont typeface="+mj-lt"/>
              <a:buAutoNum type="arabicPeriod"/>
              <a:defRPr/>
            </a:pPr>
            <a:r>
              <a:rPr lang="en-US" sz="2000" dirty="0"/>
              <a:t>Property Insurance Fundamentals​</a:t>
            </a:r>
            <a:endParaRPr lang="en-US" sz="4400" dirty="0"/>
          </a:p>
          <a:p>
            <a:pPr lvl="1">
              <a:defRPr/>
            </a:pPr>
            <a:r>
              <a:rPr lang="en-US" sz="2000" dirty="0"/>
              <a:t>Insurance &amp; Reinsurance</a:t>
            </a:r>
            <a:endParaRPr lang="en-US" sz="4400" dirty="0"/>
          </a:p>
          <a:p>
            <a:pPr marL="457200" indent="-457200">
              <a:buFont typeface="+mj-lt"/>
              <a:buAutoNum type="arabicPeriod"/>
            </a:pPr>
            <a:r>
              <a:rPr lang="en-US" sz="2000" dirty="0"/>
              <a:t>Catastrophe Risk Fundamentals</a:t>
            </a:r>
          </a:p>
          <a:p>
            <a:pPr lvl="1"/>
            <a:r>
              <a:rPr lang="en-US" sz="2000" dirty="0"/>
              <a:t>History of Cat Models, Exposure Data, Introduction to Application of Models​</a:t>
            </a:r>
            <a:endParaRPr lang="en-US" sz="4400" dirty="0"/>
          </a:p>
          <a:p>
            <a:pPr marL="457200" indent="-457200">
              <a:buFont typeface="+mj-lt"/>
              <a:buAutoNum type="arabicPeriod"/>
            </a:pPr>
            <a:r>
              <a:rPr lang="en-US" sz="2400" dirty="0"/>
              <a:t>Catastrophe Modeling​ Methodology</a:t>
            </a:r>
            <a:endParaRPr lang="en-US" sz="4800" dirty="0"/>
          </a:p>
          <a:p>
            <a:pPr lvl="1"/>
            <a:r>
              <a:rPr lang="en-US" sz="2000" dirty="0"/>
              <a:t>Hazard &amp; Vulnerability​</a:t>
            </a:r>
            <a:endParaRPr lang="en-US" sz="4400" dirty="0"/>
          </a:p>
          <a:p>
            <a:pPr lvl="1"/>
            <a:r>
              <a:rPr lang="en-US" sz="2000" dirty="0"/>
              <a:t>Wind Methodology</a:t>
            </a:r>
            <a:endParaRPr lang="en-US" sz="4400" dirty="0"/>
          </a:p>
          <a:p>
            <a:pPr lvl="1"/>
            <a:r>
              <a:rPr lang="en-US" sz="2000" dirty="0"/>
              <a:t>EQ Methodology</a:t>
            </a:r>
            <a:endParaRPr lang="en-US" sz="4400" dirty="0"/>
          </a:p>
          <a:p>
            <a:pPr marL="457200" indent="-457200">
              <a:buFont typeface="+mj-lt"/>
              <a:buAutoNum type="arabicPeriod"/>
            </a:pPr>
            <a:r>
              <a:rPr lang="en-US" sz="2400" dirty="0"/>
              <a:t>Introduction to Catastrophe Risk Management</a:t>
            </a:r>
            <a:endParaRPr lang="en-US" sz="4800" dirty="0"/>
          </a:p>
          <a:p>
            <a:pPr lvl="1"/>
            <a:r>
              <a:rPr lang="en-US" sz="2000" dirty="0"/>
              <a:t>Using Cat Models, Best Practices, Understanding Results, Working with Modeling Output Data</a:t>
            </a:r>
            <a:endParaRPr lang="en-US" sz="4400" dirty="0"/>
          </a:p>
          <a:p>
            <a:pPr lvl="1">
              <a:buFont typeface="Arial" panose="020B0604020202020204" pitchFamily="34" charset="0"/>
              <a:buChar char="•"/>
              <a:defRPr/>
            </a:pPr>
            <a:endParaRPr lang="en-US" sz="2000" dirty="0">
              <a:latin typeface="Calibri  "/>
            </a:endParaRPr>
          </a:p>
          <a:p>
            <a:pPr marL="257175" lvl="1" indent="0">
              <a:buNone/>
              <a:defRPr/>
            </a:pPr>
            <a:endParaRPr lang="en-US" sz="2000" dirty="0">
              <a:latin typeface="Calibri  "/>
            </a:endParaRPr>
          </a:p>
        </p:txBody>
      </p:sp>
      <p:sp>
        <p:nvSpPr>
          <p:cNvPr id="2" name="Footer Placeholder 1">
            <a:extLst>
              <a:ext uri="{FF2B5EF4-FFF2-40B4-BE49-F238E27FC236}">
                <a16:creationId xmlns:a16="http://schemas.microsoft.com/office/drawing/2014/main" id="{84204996-559F-42F5-9933-95CC56EB116A}"/>
              </a:ext>
            </a:extLst>
          </p:cNvPr>
          <p:cNvSpPr>
            <a:spLocks noGrp="1"/>
          </p:cNvSpPr>
          <p:nvPr>
            <p:ph type="ftr" sz="quarter" idx="11"/>
          </p:nvPr>
        </p:nvSpPr>
        <p:spPr/>
        <p:txBody>
          <a:bodyPr/>
          <a:lstStyle/>
          <a:p>
            <a:r>
              <a:rPr lang="en-US" b="1" dirty="0">
                <a:solidFill>
                  <a:prstClr val="black">
                    <a:tint val="75000"/>
                  </a:prstClr>
                </a:solidFill>
                <a:latin typeface="Arial" charset="0"/>
              </a:rPr>
              <a:t>CatRiskCredentials.org </a:t>
            </a:r>
            <a:endParaRPr lang="en-US" dirty="0">
              <a:solidFill>
                <a:prstClr val="black">
                  <a:tint val="75000"/>
                </a:prstClr>
              </a:solidFill>
            </a:endParaRPr>
          </a:p>
        </p:txBody>
      </p:sp>
    </p:spTree>
    <p:extLst>
      <p:ext uri="{BB962C8B-B14F-4D97-AF65-F5344CB8AC3E}">
        <p14:creationId xmlns:p14="http://schemas.microsoft.com/office/powerpoint/2010/main" val="20085169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676400" y="365126"/>
            <a:ext cx="8773886" cy="1325563"/>
          </a:xfrm>
        </p:spPr>
        <p:txBody>
          <a:bodyPr/>
          <a:lstStyle/>
          <a:p>
            <a:pPr algn="ctr"/>
            <a:r>
              <a:rPr lang="en-US" altLang="en-US" sz="3200" dirty="0">
                <a:latin typeface="Univers LT Std 55"/>
              </a:rPr>
              <a:t>Certified Catastrophe Risk Management Professional (CCRMP)</a:t>
            </a:r>
          </a:p>
        </p:txBody>
      </p:sp>
      <p:sp>
        <p:nvSpPr>
          <p:cNvPr id="3" name="Content Placeholder 2"/>
          <p:cNvSpPr>
            <a:spLocks noGrp="1"/>
          </p:cNvSpPr>
          <p:nvPr>
            <p:ph idx="1"/>
          </p:nvPr>
        </p:nvSpPr>
        <p:spPr>
          <a:xfrm>
            <a:off x="2203450" y="1825625"/>
            <a:ext cx="7894279" cy="4895850"/>
          </a:xfrm>
        </p:spPr>
        <p:txBody>
          <a:bodyPr rtlCol="0">
            <a:noAutofit/>
          </a:bodyPr>
          <a:lstStyle/>
          <a:p>
            <a:pPr marL="0" indent="0">
              <a:buNone/>
              <a:defRPr/>
            </a:pPr>
            <a:r>
              <a:rPr lang="en-US" sz="2400" b="1" dirty="0"/>
              <a:t>Goal</a:t>
            </a:r>
            <a:r>
              <a:rPr lang="en-US" sz="2400" dirty="0"/>
              <a:t>:  Demonstrate advanced applications of catastrophe risk management​</a:t>
            </a:r>
            <a:br>
              <a:rPr lang="en-US" sz="2400" dirty="0"/>
            </a:br>
            <a:br>
              <a:rPr lang="en-US" sz="1050" dirty="0"/>
            </a:br>
            <a:r>
              <a:rPr lang="en-US" sz="2400" b="1" dirty="0"/>
              <a:t>Anticipated Topics:</a:t>
            </a:r>
          </a:p>
          <a:p>
            <a:pPr marL="914400" lvl="1" indent="-457200">
              <a:buFont typeface="+mj-lt"/>
              <a:buAutoNum type="arabicPeriod"/>
              <a:defRPr/>
            </a:pPr>
            <a:r>
              <a:rPr lang="en-US" sz="2700" dirty="0"/>
              <a:t>Advanced Concepts​</a:t>
            </a:r>
          </a:p>
          <a:p>
            <a:pPr marL="1257300" lvl="2" indent="-457200">
              <a:defRPr/>
            </a:pPr>
            <a:r>
              <a:rPr lang="en-US" sz="2100" dirty="0"/>
              <a:t>Statistics​</a:t>
            </a:r>
          </a:p>
          <a:p>
            <a:pPr marL="1257300" lvl="2" indent="-457200">
              <a:defRPr/>
            </a:pPr>
            <a:r>
              <a:rPr lang="en-US" sz="2100" dirty="0"/>
              <a:t>Financial Modeling​</a:t>
            </a:r>
          </a:p>
          <a:p>
            <a:pPr marL="1257300" lvl="2" indent="-457200">
              <a:defRPr/>
            </a:pPr>
            <a:r>
              <a:rPr lang="en-US" sz="2100" dirty="0"/>
              <a:t>Capacity Allocation​</a:t>
            </a:r>
          </a:p>
          <a:p>
            <a:pPr marL="914400" lvl="1" indent="-457200">
              <a:buFont typeface="+mj-lt"/>
              <a:buAutoNum type="arabicPeriod"/>
              <a:defRPr/>
            </a:pPr>
            <a:r>
              <a:rPr lang="en-US" sz="2700" dirty="0"/>
              <a:t>Advanced Applications​</a:t>
            </a:r>
          </a:p>
          <a:p>
            <a:pPr marL="1257300" lvl="2" indent="-457200">
              <a:defRPr/>
            </a:pPr>
            <a:r>
              <a:rPr lang="en-US" sz="2100" dirty="0"/>
              <a:t>Customizing Model Results</a:t>
            </a:r>
          </a:p>
          <a:p>
            <a:pPr marL="1257300" lvl="2" indent="-457200">
              <a:defRPr/>
            </a:pPr>
            <a:r>
              <a:rPr lang="en-US" sz="2100" dirty="0"/>
              <a:t>Construction of Cat Models</a:t>
            </a:r>
          </a:p>
          <a:p>
            <a:pPr marL="1257300" lvl="2" indent="-457200">
              <a:defRPr/>
            </a:pPr>
            <a:r>
              <a:rPr lang="en-US" sz="2100" dirty="0"/>
              <a:t>Use of Models in Risk Management</a:t>
            </a:r>
          </a:p>
          <a:p>
            <a:pPr lvl="1">
              <a:defRPr/>
            </a:pPr>
            <a:endParaRPr lang="en-US" sz="2000" dirty="0">
              <a:latin typeface="Calibri  "/>
            </a:endParaRPr>
          </a:p>
          <a:p>
            <a:pPr marL="257175" lvl="1" indent="0">
              <a:buNone/>
              <a:defRPr/>
            </a:pPr>
            <a:endParaRPr lang="en-US" sz="2000" dirty="0">
              <a:latin typeface="Calibri  "/>
            </a:endParaRPr>
          </a:p>
        </p:txBody>
      </p:sp>
      <p:sp>
        <p:nvSpPr>
          <p:cNvPr id="2" name="Footer Placeholder 1">
            <a:extLst>
              <a:ext uri="{FF2B5EF4-FFF2-40B4-BE49-F238E27FC236}">
                <a16:creationId xmlns:a16="http://schemas.microsoft.com/office/drawing/2014/main" id="{D15609AD-07A2-4EA1-979D-7E3A9EB1C8B4}"/>
              </a:ext>
            </a:extLst>
          </p:cNvPr>
          <p:cNvSpPr>
            <a:spLocks noGrp="1"/>
          </p:cNvSpPr>
          <p:nvPr>
            <p:ph type="ftr" sz="quarter" idx="11"/>
          </p:nvPr>
        </p:nvSpPr>
        <p:spPr/>
        <p:txBody>
          <a:bodyPr/>
          <a:lstStyle/>
          <a:p>
            <a:r>
              <a:rPr lang="en-US" b="1" dirty="0">
                <a:solidFill>
                  <a:prstClr val="black">
                    <a:tint val="75000"/>
                  </a:prstClr>
                </a:solidFill>
                <a:latin typeface="Arial" charset="0"/>
              </a:rPr>
              <a:t>CatRiskCredentials.org </a:t>
            </a:r>
            <a:endParaRPr lang="en-US" dirty="0">
              <a:solidFill>
                <a:prstClr val="black">
                  <a:tint val="75000"/>
                </a:prstClr>
              </a:solidFill>
            </a:endParaRPr>
          </a:p>
        </p:txBody>
      </p:sp>
    </p:spTree>
    <p:extLst>
      <p:ext uri="{BB962C8B-B14F-4D97-AF65-F5344CB8AC3E}">
        <p14:creationId xmlns:p14="http://schemas.microsoft.com/office/powerpoint/2010/main" val="17318328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8"/>
          <p:cNvSpPr>
            <a:spLocks noGrp="1" noChangeArrowheads="1"/>
          </p:cNvSpPr>
          <p:nvPr>
            <p:ph type="subTitle" idx="1"/>
          </p:nvPr>
        </p:nvSpPr>
        <p:spPr>
          <a:xfrm>
            <a:off x="2609850" y="140677"/>
            <a:ext cx="6400800" cy="1447800"/>
          </a:xfrm>
        </p:spPr>
        <p:txBody>
          <a:bodyPr/>
          <a:lstStyle/>
          <a:p>
            <a:pPr eaLnBrk="1" hangingPunct="1">
              <a:lnSpc>
                <a:spcPct val="80000"/>
              </a:lnSpc>
            </a:pPr>
            <a:r>
              <a:rPr lang="en-US" altLang="en-US" sz="5400" b="1" dirty="0">
                <a:latin typeface="Arial" charset="0"/>
                <a:cs typeface="Arial" charset="0"/>
              </a:rPr>
              <a:t>Questions and Discussion</a:t>
            </a:r>
          </a:p>
        </p:txBody>
      </p:sp>
      <p:pic>
        <p:nvPicPr>
          <p:cNvPr id="6963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07916" y="3015944"/>
            <a:ext cx="2447925"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750652" y="5042093"/>
            <a:ext cx="4362450" cy="461665"/>
          </a:xfrm>
          <a:prstGeom prst="rect">
            <a:avLst/>
          </a:prstGeom>
          <a:noFill/>
        </p:spPr>
        <p:txBody>
          <a:bodyPr wrap="square" rtlCol="0">
            <a:spAutoFit/>
          </a:bodyPr>
          <a:lstStyle/>
          <a:p>
            <a:pPr algn="ctr" fontAlgn="base">
              <a:spcBef>
                <a:spcPct val="0"/>
              </a:spcBef>
              <a:spcAft>
                <a:spcPct val="0"/>
              </a:spcAft>
            </a:pPr>
            <a:r>
              <a:rPr lang="en-US" sz="2400" b="1" dirty="0">
                <a:solidFill>
                  <a:srgbClr val="001C59"/>
                </a:solidFill>
                <a:latin typeface="Arial" charset="0"/>
                <a:cs typeface="Arial" charset="0"/>
              </a:rPr>
              <a:t>TheCASInstitute.org</a:t>
            </a:r>
          </a:p>
        </p:txBody>
      </p:sp>
      <p:sp>
        <p:nvSpPr>
          <p:cNvPr id="6" name="TextBox 5">
            <a:extLst>
              <a:ext uri="{FF2B5EF4-FFF2-40B4-BE49-F238E27FC236}">
                <a16:creationId xmlns:a16="http://schemas.microsoft.com/office/drawing/2014/main" id="{EA934320-B279-4BA6-854E-A2AB046E2EF1}"/>
              </a:ext>
            </a:extLst>
          </p:cNvPr>
          <p:cNvSpPr txBox="1"/>
          <p:nvPr/>
        </p:nvSpPr>
        <p:spPr>
          <a:xfrm>
            <a:off x="3750652" y="5468389"/>
            <a:ext cx="4362450" cy="461665"/>
          </a:xfrm>
          <a:prstGeom prst="rect">
            <a:avLst/>
          </a:prstGeom>
          <a:noFill/>
        </p:spPr>
        <p:txBody>
          <a:bodyPr wrap="square" rtlCol="0">
            <a:spAutoFit/>
          </a:bodyPr>
          <a:lstStyle/>
          <a:p>
            <a:pPr algn="ctr" fontAlgn="base">
              <a:spcBef>
                <a:spcPct val="0"/>
              </a:spcBef>
              <a:spcAft>
                <a:spcPct val="0"/>
              </a:spcAft>
            </a:pPr>
            <a:r>
              <a:rPr lang="en-US" sz="2400" b="1" dirty="0">
                <a:solidFill>
                  <a:srgbClr val="001C59"/>
                </a:solidFill>
                <a:latin typeface="Arial" charset="0"/>
                <a:cs typeface="Arial" charset="0"/>
              </a:rPr>
              <a:t>CatRiskCredentials.org</a:t>
            </a:r>
          </a:p>
        </p:txBody>
      </p:sp>
    </p:spTree>
    <p:extLst>
      <p:ext uri="{BB962C8B-B14F-4D97-AF65-F5344CB8AC3E}">
        <p14:creationId xmlns:p14="http://schemas.microsoft.com/office/powerpoint/2010/main" val="3631000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charset="0"/>
                <a:cs typeface="Arial" charset="0"/>
              </a:rPr>
              <a:t>CAS</a:t>
            </a:r>
            <a:r>
              <a:rPr lang="en-US" dirty="0"/>
              <a:t> </a:t>
            </a:r>
            <a:r>
              <a:rPr lang="en-US" b="1" dirty="0">
                <a:latin typeface="Arial" charset="0"/>
                <a:cs typeface="Arial" charset="0"/>
              </a:rPr>
              <a:t>Membership Statistics</a:t>
            </a:r>
          </a:p>
        </p:txBody>
      </p:sp>
      <p:sp>
        <p:nvSpPr>
          <p:cNvPr id="4" name="Slide Number Placeholder 3"/>
          <p:cNvSpPr>
            <a:spLocks noGrp="1"/>
          </p:cNvSpPr>
          <p:nvPr>
            <p:ph type="sldNum" sz="quarter" idx="12"/>
          </p:nvPr>
        </p:nvSpPr>
        <p:spPr/>
        <p:txBody>
          <a:bodyPr/>
          <a:lstStyle/>
          <a:p>
            <a:pPr>
              <a:defRPr/>
            </a:pPr>
            <a:fld id="{1ADAE410-D5EF-4B0D-9BB1-13809F85ACAF}" type="slidenum">
              <a:rPr lang="en-US" smtClean="0"/>
              <a:pPr>
                <a:defRPr/>
              </a:pPr>
              <a:t>5</a:t>
            </a:fld>
            <a:endParaRPr lang="en-US" dirty="0"/>
          </a:p>
        </p:txBody>
      </p:sp>
      <p:graphicFrame>
        <p:nvGraphicFramePr>
          <p:cNvPr id="6" name="Chart 5">
            <a:extLst>
              <a:ext uri="{FF2B5EF4-FFF2-40B4-BE49-F238E27FC236}">
                <a16:creationId xmlns:a16="http://schemas.microsoft.com/office/drawing/2014/main" id="{32D58A72-CF0F-4D4C-9895-1946B4E65ACB}"/>
              </a:ext>
            </a:extLst>
          </p:cNvPr>
          <p:cNvGraphicFramePr>
            <a:graphicFrameLocks/>
          </p:cNvGraphicFramePr>
          <p:nvPr>
            <p:extLst>
              <p:ext uri="{D42A27DB-BD31-4B8C-83A1-F6EECF244321}">
                <p14:modId xmlns:p14="http://schemas.microsoft.com/office/powerpoint/2010/main" val="3964084599"/>
              </p:ext>
            </p:extLst>
          </p:nvPr>
        </p:nvGraphicFramePr>
        <p:xfrm>
          <a:off x="1014845" y="1690688"/>
          <a:ext cx="10162310" cy="42321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78219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BE200026-8AFE-4D26-814B-7AB7ED0100E4}"/>
              </a:ext>
            </a:extLst>
          </p:cNvPr>
          <p:cNvGraphicFramePr>
            <a:graphicFrameLocks noGrp="1"/>
          </p:cNvGraphicFramePr>
          <p:nvPr>
            <p:ph idx="1"/>
          </p:nvPr>
        </p:nvGraphicFramePr>
        <p:xfrm>
          <a:off x="2152650" y="1825626"/>
          <a:ext cx="7352756" cy="3843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8"/>
              </a:buBlip>
              <a:defRPr sz="3200">
                <a:solidFill>
                  <a:srgbClr val="0072BC"/>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rgbClr val="001C59"/>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01C59"/>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01C59"/>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01C59"/>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1C59"/>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1C59"/>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1C59"/>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1C59"/>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SzTx/>
              <a:buFontTx/>
              <a:buNone/>
            </a:pPr>
            <a:fld id="{54DBF1D6-0E60-4B48-8333-B625502198FD}" type="slidenum">
              <a:rPr lang="en-US" altLang="en-US" sz="1200">
                <a:solidFill>
                  <a:srgbClr val="898989"/>
                </a:solidFill>
                <a:latin typeface="Garamond" panose="02020404030301010803" pitchFamily="18" charset="0"/>
              </a:rPr>
              <a:pPr>
                <a:spcBef>
                  <a:spcPct val="0"/>
                </a:spcBef>
                <a:buSzTx/>
                <a:buFontTx/>
                <a:buNone/>
              </a:pPr>
              <a:t>50</a:t>
            </a:fld>
            <a:endParaRPr lang="en-US" altLang="en-US" sz="1200" dirty="0">
              <a:solidFill>
                <a:srgbClr val="898989"/>
              </a:solidFill>
              <a:latin typeface="Garamond" panose="02020404030301010803" pitchFamily="18" charset="0"/>
            </a:endParaRPr>
          </a:p>
        </p:txBody>
      </p:sp>
      <p:sp>
        <p:nvSpPr>
          <p:cNvPr id="4" name="Title 1"/>
          <p:cNvSpPr txBox="1">
            <a:spLocks/>
          </p:cNvSpPr>
          <p:nvPr/>
        </p:nvSpPr>
        <p:spPr>
          <a:xfrm>
            <a:off x="2152650" y="367328"/>
            <a:ext cx="7886700" cy="1325563"/>
          </a:xfrm>
          <a:prstGeom prst="rect">
            <a:avLst/>
          </a:prstGeom>
        </p:spPr>
        <p:txBody>
          <a:bodyPr vert="horz" lIns="91440" tIns="45720" rIns="91440" bIns="45720" rtlCol="0" anchor="ctr">
            <a:normAutofit/>
          </a:bodyPr>
          <a:lstStyle>
            <a:lvl1pPr marL="682625" indent="0" algn="l" defTabSz="914400" rtl="0" eaLnBrk="1" latinLnBrk="0" hangingPunct="1">
              <a:lnSpc>
                <a:spcPct val="90000"/>
              </a:lnSpc>
              <a:spcBef>
                <a:spcPct val="0"/>
              </a:spcBef>
              <a:buNone/>
              <a:defRPr sz="4400" b="0" kern="1200">
                <a:solidFill>
                  <a:srgbClr val="001C59"/>
                </a:solidFill>
                <a:latin typeface="Univers LT Std 45 Light" panose="020B0403020202020204" pitchFamily="34" charset="0"/>
                <a:ea typeface="+mj-ea"/>
                <a:cs typeface="+mj-cs"/>
              </a:defRPr>
            </a:lvl1pPr>
          </a:lstStyle>
          <a:p>
            <a:r>
              <a:rPr lang="en-US" sz="4000" b="1" dirty="0">
                <a:latin typeface="Univers LT Std 45 Light" panose="020B0403020202020204"/>
              </a:rPr>
              <a:t>Questions and Your Input</a:t>
            </a:r>
          </a:p>
        </p:txBody>
      </p:sp>
    </p:spTree>
    <p:extLst>
      <p:ext uri="{BB962C8B-B14F-4D97-AF65-F5344CB8AC3E}">
        <p14:creationId xmlns:p14="http://schemas.microsoft.com/office/powerpoint/2010/main" val="8571441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5" descr="CAS-Logo-PMS293">
            <a:extLst>
              <a:ext uri="{FF2B5EF4-FFF2-40B4-BE49-F238E27FC236}">
                <a16:creationId xmlns:a16="http://schemas.microsoft.com/office/drawing/2014/main" id="{EFEDCAEC-CFCC-4A2C-BA8D-F2D0C970A6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7951" y="3505201"/>
            <a:ext cx="1738313"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18">
            <a:extLst>
              <a:ext uri="{FF2B5EF4-FFF2-40B4-BE49-F238E27FC236}">
                <a16:creationId xmlns:a16="http://schemas.microsoft.com/office/drawing/2014/main" id="{398EA022-D5E0-4634-9908-AD604C64E8A4}"/>
              </a:ext>
            </a:extLst>
          </p:cNvPr>
          <p:cNvSpPr>
            <a:spLocks noGrp="1" noChangeArrowheads="1"/>
          </p:cNvSpPr>
          <p:nvPr>
            <p:ph type="subTitle" idx="1"/>
          </p:nvPr>
        </p:nvSpPr>
        <p:spPr>
          <a:xfrm>
            <a:off x="2819400" y="1828800"/>
            <a:ext cx="6400800" cy="1447800"/>
          </a:xfrm>
        </p:spPr>
        <p:txBody>
          <a:bodyPr/>
          <a:lstStyle/>
          <a:p>
            <a:pPr eaLnBrk="1" hangingPunct="1">
              <a:lnSpc>
                <a:spcPct val="80000"/>
              </a:lnSpc>
            </a:pPr>
            <a:r>
              <a:rPr lang="en-US" altLang="en-US" sz="5400" b="1" dirty="0"/>
              <a:t>Questions and Discussion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lumMod val="50000"/>
                  </a:schemeClr>
                </a:solidFill>
                <a:latin typeface="Arial" charset="0"/>
                <a:cs typeface="Arial" charset="0"/>
              </a:rPr>
              <a:t>CAS</a:t>
            </a:r>
            <a:r>
              <a:rPr lang="en-US" dirty="0">
                <a:solidFill>
                  <a:schemeClr val="tx2">
                    <a:lumMod val="50000"/>
                  </a:schemeClr>
                </a:solidFill>
              </a:rPr>
              <a:t> </a:t>
            </a:r>
            <a:r>
              <a:rPr lang="en-US" b="1" dirty="0">
                <a:solidFill>
                  <a:schemeClr val="tx2">
                    <a:lumMod val="50000"/>
                  </a:schemeClr>
                </a:solidFill>
                <a:latin typeface="Arial" charset="0"/>
                <a:cs typeface="Arial" charset="0"/>
              </a:rPr>
              <a:t>Examinations</a:t>
            </a:r>
            <a:endParaRPr lang="en-US" dirty="0">
              <a:solidFill>
                <a:schemeClr val="tx2">
                  <a:lumMod val="50000"/>
                </a:schemeClr>
              </a:solidFill>
            </a:endParaRPr>
          </a:p>
        </p:txBody>
      </p:sp>
      <p:sp>
        <p:nvSpPr>
          <p:cNvPr id="4" name="Slide Number Placeholder 3"/>
          <p:cNvSpPr>
            <a:spLocks noGrp="1"/>
          </p:cNvSpPr>
          <p:nvPr>
            <p:ph type="sldNum" sz="quarter" idx="12"/>
          </p:nvPr>
        </p:nvSpPr>
        <p:spPr/>
        <p:txBody>
          <a:bodyPr/>
          <a:lstStyle/>
          <a:p>
            <a:pPr>
              <a:defRPr/>
            </a:pPr>
            <a:fld id="{1ADAE410-D5EF-4B0D-9BB1-13809F85ACAF}" type="slidenum">
              <a:rPr lang="en-US" smtClean="0"/>
              <a:pPr>
                <a:defRPr/>
              </a:pPr>
              <a:t>6</a:t>
            </a:fld>
            <a:endParaRPr lang="en-US" dirty="0"/>
          </a:p>
        </p:txBody>
      </p:sp>
      <p:sp>
        <p:nvSpPr>
          <p:cNvPr id="11" name="TextBox 10"/>
          <p:cNvSpPr txBox="1"/>
          <p:nvPr/>
        </p:nvSpPr>
        <p:spPr>
          <a:xfrm>
            <a:off x="8962737" y="2183932"/>
            <a:ext cx="801130" cy="369332"/>
          </a:xfrm>
          <a:prstGeom prst="rect">
            <a:avLst/>
          </a:prstGeom>
          <a:solidFill>
            <a:schemeClr val="tx2">
              <a:lumMod val="20000"/>
              <a:lumOff val="80000"/>
            </a:schemeClr>
          </a:solidFill>
        </p:spPr>
        <p:txBody>
          <a:bodyPr wrap="square" rtlCol="0">
            <a:spAutoFit/>
          </a:bodyPr>
          <a:lstStyle/>
          <a:p>
            <a:pPr algn="ctr"/>
            <a:r>
              <a:rPr lang="en-US" b="1" dirty="0">
                <a:solidFill>
                  <a:srgbClr val="002060"/>
                </a:solidFill>
              </a:rPr>
              <a:t>5,871</a:t>
            </a:r>
          </a:p>
        </p:txBody>
      </p:sp>
      <p:sp>
        <p:nvSpPr>
          <p:cNvPr id="5" name="TextBox 4">
            <a:extLst>
              <a:ext uri="{FF2B5EF4-FFF2-40B4-BE49-F238E27FC236}">
                <a16:creationId xmlns:a16="http://schemas.microsoft.com/office/drawing/2014/main" id="{62A42C06-266D-4AE2-A7D3-13C1557F0B02}"/>
              </a:ext>
            </a:extLst>
          </p:cNvPr>
          <p:cNvSpPr txBox="1"/>
          <p:nvPr/>
        </p:nvSpPr>
        <p:spPr>
          <a:xfrm>
            <a:off x="1676401" y="6285706"/>
            <a:ext cx="7148513" cy="369332"/>
          </a:xfrm>
          <a:prstGeom prst="rect">
            <a:avLst/>
          </a:prstGeom>
          <a:noFill/>
        </p:spPr>
        <p:txBody>
          <a:bodyPr wrap="square" rtlCol="0">
            <a:spAutoFit/>
          </a:bodyPr>
          <a:lstStyle/>
          <a:p>
            <a:r>
              <a:rPr lang="en-US" dirty="0"/>
              <a:t>See </a:t>
            </a:r>
            <a:r>
              <a:rPr lang="en-US" dirty="0">
                <a:hlinkClick r:id="rId3"/>
              </a:rPr>
              <a:t>2019 CAS Annual Report </a:t>
            </a:r>
            <a:r>
              <a:rPr lang="en-US" dirty="0"/>
              <a:t>for more details.</a:t>
            </a:r>
          </a:p>
        </p:txBody>
      </p:sp>
      <p:graphicFrame>
        <p:nvGraphicFramePr>
          <p:cNvPr id="8" name="Chart 7">
            <a:extLst>
              <a:ext uri="{FF2B5EF4-FFF2-40B4-BE49-F238E27FC236}">
                <a16:creationId xmlns:a16="http://schemas.microsoft.com/office/drawing/2014/main" id="{00000000-0008-0000-0100-000002000000}"/>
              </a:ext>
            </a:extLst>
          </p:cNvPr>
          <p:cNvGraphicFramePr>
            <a:graphicFrameLocks/>
          </p:cNvGraphicFramePr>
          <p:nvPr/>
        </p:nvGraphicFramePr>
        <p:xfrm>
          <a:off x="1486746" y="1347946"/>
          <a:ext cx="7395634" cy="49377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356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r>
              <a:rPr lang="en-US" b="1">
                <a:latin typeface="Arial" charset="0"/>
                <a:ea typeface="MS PGothic" pitchFamily="34" charset="-128"/>
                <a:cs typeface="Arial" charset="0"/>
              </a:rPr>
              <a:t>A Global Society</a:t>
            </a:r>
          </a:p>
        </p:txBody>
      </p:sp>
      <p:pic>
        <p:nvPicPr>
          <p:cNvPr id="3" name="Picture 2">
            <a:extLst>
              <a:ext uri="{FF2B5EF4-FFF2-40B4-BE49-F238E27FC236}">
                <a16:creationId xmlns:a16="http://schemas.microsoft.com/office/drawing/2014/main" id="{90BE9D19-E1C8-4FE9-9F81-50C60B248524}"/>
              </a:ext>
            </a:extLst>
          </p:cNvPr>
          <p:cNvPicPr>
            <a:picLocks noChangeAspect="1"/>
          </p:cNvPicPr>
          <p:nvPr/>
        </p:nvPicPr>
        <p:blipFill>
          <a:blip r:embed="rId3"/>
          <a:stretch>
            <a:fillRect/>
          </a:stretch>
        </p:blipFill>
        <p:spPr>
          <a:xfrm>
            <a:off x="1520555" y="1371791"/>
            <a:ext cx="9150889" cy="5121084"/>
          </a:xfrm>
          <a:prstGeom prst="rect">
            <a:avLst/>
          </a:prstGeom>
        </p:spPr>
      </p:pic>
    </p:spTree>
    <p:extLst>
      <p:ext uri="{BB962C8B-B14F-4D97-AF65-F5344CB8AC3E}">
        <p14:creationId xmlns:p14="http://schemas.microsoft.com/office/powerpoint/2010/main" val="3133643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r>
              <a:rPr lang="en-US" b="1" dirty="0">
                <a:latin typeface="Arial" charset="0"/>
                <a:cs typeface="Arial" charset="0"/>
              </a:rPr>
              <a:t>CAS</a:t>
            </a:r>
            <a:r>
              <a:rPr lang="en-US" dirty="0"/>
              <a:t> </a:t>
            </a:r>
            <a:r>
              <a:rPr lang="en-US" b="1" dirty="0">
                <a:latin typeface="Arial" charset="0"/>
                <a:cs typeface="Arial" charset="0"/>
              </a:rPr>
              <a:t>Membership – Asia </a:t>
            </a:r>
            <a:endParaRPr lang="en-US" b="1" dirty="0">
              <a:latin typeface="Arial" charset="0"/>
              <a:ea typeface="MS PGothic" pitchFamily="34" charset="-128"/>
              <a:cs typeface="Arial" charset="0"/>
            </a:endParaRPr>
          </a:p>
        </p:txBody>
      </p:sp>
      <p:graphicFrame>
        <p:nvGraphicFramePr>
          <p:cNvPr id="4" name="Chart 3">
            <a:extLst>
              <a:ext uri="{FF2B5EF4-FFF2-40B4-BE49-F238E27FC236}">
                <a16:creationId xmlns:a16="http://schemas.microsoft.com/office/drawing/2014/main" id="{C0F6CBAA-2420-400D-8D49-D936CB13F40F}"/>
              </a:ext>
            </a:extLst>
          </p:cNvPr>
          <p:cNvGraphicFramePr>
            <a:graphicFrameLocks/>
          </p:cNvGraphicFramePr>
          <p:nvPr/>
        </p:nvGraphicFramePr>
        <p:xfrm>
          <a:off x="1631722" y="1306629"/>
          <a:ext cx="8251222" cy="54300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2416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r>
              <a:rPr lang="en-US" b="1" dirty="0">
                <a:solidFill>
                  <a:schemeClr val="tx2">
                    <a:lumMod val="50000"/>
                  </a:schemeClr>
                </a:solidFill>
                <a:latin typeface="Arial" charset="0"/>
                <a:cs typeface="Arial" charset="0"/>
              </a:rPr>
              <a:t>CAS</a:t>
            </a:r>
            <a:r>
              <a:rPr lang="en-US" dirty="0">
                <a:solidFill>
                  <a:schemeClr val="tx2">
                    <a:lumMod val="50000"/>
                  </a:schemeClr>
                </a:solidFill>
              </a:rPr>
              <a:t> </a:t>
            </a:r>
            <a:r>
              <a:rPr lang="en-US" b="1" dirty="0">
                <a:solidFill>
                  <a:schemeClr val="tx2">
                    <a:lumMod val="50000"/>
                  </a:schemeClr>
                </a:solidFill>
                <a:latin typeface="Arial" charset="0"/>
                <a:cs typeface="Arial" charset="0"/>
              </a:rPr>
              <a:t>Examinations – Asia</a:t>
            </a:r>
            <a:endParaRPr lang="en-US" b="1" dirty="0">
              <a:latin typeface="Arial" charset="0"/>
              <a:ea typeface="MS PGothic" pitchFamily="34" charset="-128"/>
              <a:cs typeface="Arial" charset="0"/>
            </a:endParaRPr>
          </a:p>
        </p:txBody>
      </p:sp>
      <p:graphicFrame>
        <p:nvGraphicFramePr>
          <p:cNvPr id="4" name="Chart 3">
            <a:extLst>
              <a:ext uri="{FF2B5EF4-FFF2-40B4-BE49-F238E27FC236}">
                <a16:creationId xmlns:a16="http://schemas.microsoft.com/office/drawing/2014/main" id="{2488C897-9056-4080-8160-205E22984409}"/>
              </a:ext>
            </a:extLst>
          </p:cNvPr>
          <p:cNvGraphicFramePr>
            <a:graphicFrameLocks/>
          </p:cNvGraphicFramePr>
          <p:nvPr/>
        </p:nvGraphicFramePr>
        <p:xfrm>
          <a:off x="1597856" y="1306629"/>
          <a:ext cx="8251222" cy="54300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59986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AACC606B3F6E4C9BC5003434CE99FC" ma:contentTypeVersion="13" ma:contentTypeDescription="Create a new document." ma:contentTypeScope="" ma:versionID="8650a015ce0a61a5cd6a37866bba17b8">
  <xsd:schema xmlns:xsd="http://www.w3.org/2001/XMLSchema" xmlns:xs="http://www.w3.org/2001/XMLSchema" xmlns:p="http://schemas.microsoft.com/office/2006/metadata/properties" xmlns:ns3="6c1a075f-dcae-422c-b463-63c37b4a76fc" xmlns:ns4="6b9ffa38-e6e3-41cc-b361-268fec7829a1" targetNamespace="http://schemas.microsoft.com/office/2006/metadata/properties" ma:root="true" ma:fieldsID="caadff8e78631dd194bda44fa5107e0c" ns3:_="" ns4:_="">
    <xsd:import namespace="6c1a075f-dcae-422c-b463-63c37b4a76fc"/>
    <xsd:import namespace="6b9ffa38-e6e3-41cc-b361-268fec7829a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1a075f-dcae-422c-b463-63c37b4a76f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9ffa38-e6e3-41cc-b361-268fec7829a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0832EA-6CF3-458D-80B6-8450D7E871A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07EC1F1-3045-4887-ABF8-63AFAFDA9E11}">
  <ds:schemaRefs>
    <ds:schemaRef ds:uri="http://schemas.microsoft.com/sharepoint/v3/contenttype/forms"/>
  </ds:schemaRefs>
</ds:datastoreItem>
</file>

<file path=customXml/itemProps3.xml><?xml version="1.0" encoding="utf-8"?>
<ds:datastoreItem xmlns:ds="http://schemas.openxmlformats.org/officeDocument/2006/customXml" ds:itemID="{67297A66-B56E-4DA6-84E0-F1EEB9E8FE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1a075f-dcae-422c-b463-63c37b4a76fc"/>
    <ds:schemaRef ds:uri="6b9ffa38-e6e3-41cc-b361-268fec7829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2183</TotalTime>
  <Words>6803</Words>
  <Application>Microsoft Macintosh PowerPoint</Application>
  <PresentationFormat>Widescreen</PresentationFormat>
  <Paragraphs>593</Paragraphs>
  <Slides>51</Slides>
  <Notes>45</Notes>
  <HiddenSlides>1</HiddenSlides>
  <MMClips>0</MMClips>
  <ScaleCrop>false</ScaleCrop>
  <HeadingPairs>
    <vt:vector size="6" baseType="variant">
      <vt:variant>
        <vt:lpstr>Fonts Used</vt:lpstr>
      </vt:variant>
      <vt:variant>
        <vt:i4>19</vt:i4>
      </vt:variant>
      <vt:variant>
        <vt:lpstr>Theme</vt:lpstr>
      </vt:variant>
      <vt:variant>
        <vt:i4>10</vt:i4>
      </vt:variant>
      <vt:variant>
        <vt:lpstr>Slide Titles</vt:lpstr>
      </vt:variant>
      <vt:variant>
        <vt:i4>51</vt:i4>
      </vt:variant>
    </vt:vector>
  </HeadingPairs>
  <TitlesOfParts>
    <vt:vector size="80" baseType="lpstr">
      <vt:lpstr>MS PGothic</vt:lpstr>
      <vt:lpstr>MS PGothic</vt:lpstr>
      <vt:lpstr>Aharoni</vt:lpstr>
      <vt:lpstr>arial</vt:lpstr>
      <vt:lpstr>arial</vt:lpstr>
      <vt:lpstr>Calibri</vt:lpstr>
      <vt:lpstr>Calibri  </vt:lpstr>
      <vt:lpstr>Calibri Light</vt:lpstr>
      <vt:lpstr>Courier New</vt:lpstr>
      <vt:lpstr>Garamond</vt:lpstr>
      <vt:lpstr>inherit</vt:lpstr>
      <vt:lpstr>Segoe UI</vt:lpstr>
      <vt:lpstr>Tahoma</vt:lpstr>
      <vt:lpstr>Times New Roman</vt:lpstr>
      <vt:lpstr>Univers LT Pro 53 Extended</vt:lpstr>
      <vt:lpstr>Univers LT Std 45 Light</vt:lpstr>
      <vt:lpstr>Univers LT Std 47 Cn Lt</vt:lpstr>
      <vt:lpstr>Univers LT Std 55</vt:lpstr>
      <vt:lpstr>Wingdings</vt:lpstr>
      <vt:lpstr>Office Theme</vt:lpstr>
      <vt:lpstr>Custom Design</vt:lpstr>
      <vt:lpstr>1_Custom Design</vt:lpstr>
      <vt:lpstr>2_Custom Design</vt:lpstr>
      <vt:lpstr>1_Office Theme</vt:lpstr>
      <vt:lpstr>2_Office Theme</vt:lpstr>
      <vt:lpstr>3_Office Theme</vt:lpstr>
      <vt:lpstr>3_Custom Design</vt:lpstr>
      <vt:lpstr>Office Theme</vt:lpstr>
      <vt:lpstr>4_Office Theme</vt:lpstr>
      <vt:lpstr>Update on CAS  Strategic Initiatives</vt:lpstr>
      <vt:lpstr>Agenda</vt:lpstr>
      <vt:lpstr>Update on CAS Membership and Demographics</vt:lpstr>
      <vt:lpstr>CAS Membership Statistics</vt:lpstr>
      <vt:lpstr>CAS Membership Statistics</vt:lpstr>
      <vt:lpstr>CAS Examinations</vt:lpstr>
      <vt:lpstr>A Global Society</vt:lpstr>
      <vt:lpstr>CAS Membership – Asia </vt:lpstr>
      <vt:lpstr>CAS Examinations – Asia</vt:lpstr>
      <vt:lpstr>CAS Envisioned Future</vt:lpstr>
      <vt:lpstr>CAS Strategic Plan Development Timeline</vt:lpstr>
      <vt:lpstr>Envisioned Future</vt:lpstr>
      <vt:lpstr>Envisioned Future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Actuarial Inclusion, Equity and Diversity CAS Regional Affiliates - Fall 2020    </vt:lpstr>
      <vt:lpstr>JOINT COMMITTEE FOR  INCLUSION, EQUITY &amp; DIVERSITY</vt:lpstr>
      <vt:lpstr>ADDRESSING BARRIERS JCIED WORKING GROUPS</vt:lpstr>
      <vt:lpstr>PowerPoint Presentation</vt:lpstr>
      <vt:lpstr>CAS LEADERS REAFFIRM IE&amp;D COMMITMENT  Strategic Approach to Racial Equity </vt:lpstr>
      <vt:lpstr>CAS DE&amp;I ACTION PLAN  </vt:lpstr>
      <vt:lpstr>GET INVOLVED TODAY </vt:lpstr>
      <vt:lpstr>GET INVOLVED WITH OUR PARTNERS </vt:lpstr>
      <vt:lpstr>APPENDIX – CAS DIVERSITY DATA</vt:lpstr>
      <vt:lpstr>WHY PRIORITIZE DIVERSITY?</vt:lpstr>
      <vt:lpstr>CAS Member Demographics</vt:lpstr>
      <vt:lpstr>CAS Member Demographics Over Time</vt:lpstr>
      <vt:lpstr>US CAS Members vs Benchmarks</vt:lpstr>
      <vt:lpstr>US CAS Members vs Benchmarks</vt:lpstr>
      <vt:lpstr>Basic Education Initiatives</vt:lpstr>
      <vt:lpstr>PowerPoint Presentation</vt:lpstr>
      <vt:lpstr>PowerPoint Presentation</vt:lpstr>
      <vt:lpstr>CAS Basic Education: In Summary</vt:lpstr>
      <vt:lpstr>International Initiatives</vt:lpstr>
      <vt:lpstr>   International Initiatives</vt:lpstr>
      <vt:lpstr>PowerPoint Presentation</vt:lpstr>
      <vt:lpstr>The CAS Institute: Offering Credentials in  Predictive Anaytics/Data Science and Catastrophe Risk Management</vt:lpstr>
      <vt:lpstr>The CAS Institute  Facts &amp; Figures</vt:lpstr>
      <vt:lpstr>What credentials are being offered?</vt:lpstr>
      <vt:lpstr>PowerPoint Presentation</vt:lpstr>
      <vt:lpstr>Catastrophe Risk Management Credentials</vt:lpstr>
      <vt:lpstr>Certified Specialist in Catastrophe Risk (CSCR)</vt:lpstr>
      <vt:lpstr>Certified Catastrophe Risk Management Professional (CCRMP)</vt:lpstr>
      <vt:lpstr>PowerPoint Presentation</vt:lpstr>
      <vt:lpstr>PowerPoint Presentation</vt:lpstr>
      <vt:lpstr>PowerPoint Presentation</vt:lpstr>
    </vt:vector>
  </TitlesOfParts>
  <Company>Microsoft</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Sonja Uyenco</dc:creator>
  <cp:lastModifiedBy>Steven Armstrong</cp:lastModifiedBy>
  <cp:revision>12</cp:revision>
  <cp:lastPrinted>2020-10-30T12:28:12Z</cp:lastPrinted>
  <dcterms:created xsi:type="dcterms:W3CDTF">2016-07-18T14:59:28Z</dcterms:created>
  <dcterms:modified xsi:type="dcterms:W3CDTF">2020-10-30T12:28:43Z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0x01010007AACC606B3F6E4C9BC5003434CE99FC</vt:lpwstr>
  </property>
</Properties>
</file>