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6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9" r:id="rId61"/>
    <p:sldId id="314" r:id="rId62"/>
    <p:sldId id="315" r:id="rId63"/>
    <p:sldId id="316" r:id="rId64"/>
    <p:sldId id="317" r:id="rId65"/>
    <p:sldId id="318" r:id="rId66"/>
  </p:sldIdLst>
  <p:sldSz cx="9144000" cy="5143500" type="screen16x9"/>
  <p:notesSz cx="6858000" cy="9144000"/>
  <p:embeddedFontLst>
    <p:embeddedFont>
      <p:font typeface="Amatic SC" panose="020B0604020202020204" charset="-79"/>
      <p:regular r:id="rId68"/>
      <p:bold r:id="rId69"/>
    </p:embeddedFont>
    <p:embeddedFont>
      <p:font typeface="Comic Sans MS" panose="030F0702030302020204" pitchFamily="66" charset="0"/>
      <p:regular r:id="rId70"/>
      <p:bold r:id="rId71"/>
      <p:italic r:id="rId72"/>
      <p:boldItalic r:id="rId73"/>
    </p:embeddedFont>
    <p:embeddedFont>
      <p:font typeface="Roboto" panose="020B0604020202020204" charset="0"/>
      <p:regular r:id="rId74"/>
      <p:bold r:id="rId75"/>
      <p:italic r:id="rId76"/>
      <p:boldItalic r:id="rId77"/>
    </p:embeddedFont>
    <p:embeddedFont>
      <p:font typeface="Roboto Slab" panose="020B0604020202020204" charset="0"/>
      <p:regular r:id="rId78"/>
      <p:bold r:id="rId79"/>
    </p:embeddedFont>
    <p:embeddedFont>
      <p:font typeface="Source Code Pro" panose="020B060402020202020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yan Thoma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933" autoAdjust="0"/>
  </p:normalViewPr>
  <p:slideViewPr>
    <p:cSldViewPr snapToGrid="0">
      <p:cViewPr varScale="1">
        <p:scale>
          <a:sx n="111" d="100"/>
          <a:sy n="111" d="100"/>
        </p:scale>
        <p:origin x="168"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1.fntdata"/><Relationship Id="rId76" Type="http://schemas.openxmlformats.org/officeDocument/2006/relationships/font" Target="fonts/font9.fntdata"/><Relationship Id="rId8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5.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1-24T02:00:06.928" idx="1">
    <p:pos x="6000" y="0"/>
    <p:text>I think this is supposed to be like "kumbaya" -- I don't know if I'm an indicator that the meme doesn't land, or if I just didn't watch enough south park.</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kasa.ai/about/#peopl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19de38c11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19de38c11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Bioconductor - tools and resources for working with genomics data</a:t>
            </a:r>
            <a:endParaRPr/>
          </a:p>
          <a:p>
            <a:pPr marL="0" lvl="0" indent="0" algn="l" rtl="0">
              <a:spcBef>
                <a:spcPts val="0"/>
              </a:spcBef>
              <a:spcAft>
                <a:spcPts val="0"/>
              </a:spcAft>
              <a:buNone/>
            </a:pPr>
            <a:r>
              <a:rPr lang="en"/>
              <a:t>Ropen sci - community with creates tools to foster open reproducible science</a:t>
            </a:r>
            <a:endParaRPr/>
          </a:p>
          <a:p>
            <a:pPr marL="0" lvl="0" indent="0" algn="l" rtl="0">
              <a:spcBef>
                <a:spcPts val="0"/>
              </a:spcBef>
              <a:spcAft>
                <a:spcPts val="0"/>
              </a:spcAft>
              <a:buNone/>
            </a:pPr>
            <a:r>
              <a:rPr lang="en"/>
              <a:t>Tidyverse - a collection of tools for manipulating and plotting data with a common interface</a:t>
            </a:r>
            <a:endParaRPr/>
          </a:p>
          <a:p>
            <a:pPr marL="0" lvl="0" indent="0" algn="l" rtl="0">
              <a:spcBef>
                <a:spcPts val="0"/>
              </a:spcBef>
              <a:spcAft>
                <a:spcPts val="0"/>
              </a:spcAft>
              <a:buNone/>
            </a:pPr>
            <a:endParaRPr/>
          </a:p>
          <a:p>
            <a:pPr marL="0" lvl="0" indent="0" algn="l" rtl="0">
              <a:spcBef>
                <a:spcPts val="0"/>
              </a:spcBef>
              <a:spcAft>
                <a:spcPts val="0"/>
              </a:spcAft>
              <a:buNone/>
            </a:pPr>
            <a:r>
              <a:rPr lang="en"/>
              <a:t>Tools + community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05c4b9c7e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b05c4b9c7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b05c4b9c7e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b05c4b9c7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b05c4b9c7e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b05c4b9c7e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1200"/>
              </a:spcBef>
              <a:spcAft>
                <a:spcPts val="0"/>
              </a:spcAft>
              <a:buClr>
                <a:schemeClr val="dk1"/>
              </a:buClr>
              <a:buSzPts val="1100"/>
              <a:buFont typeface="Arial"/>
              <a:buNone/>
            </a:pPr>
            <a:r>
              <a:rPr lang="en" sz="1050" b="1">
                <a:solidFill>
                  <a:schemeClr val="dk1"/>
                </a:solidFill>
                <a:highlight>
                  <a:srgbClr val="FFFFFF"/>
                </a:highlight>
                <a:latin typeface="Roboto"/>
                <a:ea typeface="Roboto"/>
                <a:cs typeface="Roboto"/>
                <a:sym typeface="Roboto"/>
              </a:rPr>
              <a:t>RELIANCE ON FRAGMENTED COLLECTIONS OF PROPRIETARY SOFTWARE</a:t>
            </a:r>
            <a:endParaRPr sz="1050" b="1">
              <a:solidFill>
                <a:schemeClr val="dk1"/>
              </a:solidFill>
              <a:highlight>
                <a:srgbClr val="FFFFFF"/>
              </a:highlight>
              <a:latin typeface="Roboto"/>
              <a:ea typeface="Roboto"/>
              <a:cs typeface="Roboto"/>
              <a:sym typeface="Roboto"/>
            </a:endParaRPr>
          </a:p>
          <a:p>
            <a:pPr marL="0" lvl="0" indent="0" algn="l" rtl="0">
              <a:lnSpc>
                <a:spcPct val="115000"/>
              </a:lnSpc>
              <a:spcBef>
                <a:spcPts val="200"/>
              </a:spcBef>
              <a:spcAft>
                <a:spcPts val="0"/>
              </a:spcAft>
              <a:buNone/>
            </a:pPr>
            <a:r>
              <a:rPr lang="en" sz="1250">
                <a:solidFill>
                  <a:schemeClr val="dk1"/>
                </a:solidFill>
                <a:highlight>
                  <a:srgbClr val="FFFFFF"/>
                </a:highlight>
                <a:latin typeface="Roboto"/>
                <a:ea typeface="Roboto"/>
                <a:cs typeface="Roboto"/>
                <a:sym typeface="Roboto"/>
              </a:rPr>
              <a:t>By embracing open source, we can leverage the talent of the entire insurance community to build better tools. </a:t>
            </a:r>
            <a:endParaRPr sz="1250">
              <a:solidFill>
                <a:schemeClr val="dk1"/>
              </a:solidFill>
              <a:highlight>
                <a:srgbClr val="FFFFFF"/>
              </a:highlight>
              <a:latin typeface="Roboto"/>
              <a:ea typeface="Roboto"/>
              <a:cs typeface="Roboto"/>
              <a:sym typeface="Roboto"/>
            </a:endParaRPr>
          </a:p>
          <a:p>
            <a:pPr marL="0" lvl="0" indent="0" algn="l" rtl="0">
              <a:lnSpc>
                <a:spcPct val="115000"/>
              </a:lnSpc>
              <a:spcBef>
                <a:spcPts val="1300"/>
              </a:spcBef>
              <a:spcAft>
                <a:spcPts val="0"/>
              </a:spcAft>
              <a:buClr>
                <a:schemeClr val="dk1"/>
              </a:buClr>
              <a:buSzPts val="1100"/>
              <a:buFont typeface="Arial"/>
              <a:buNone/>
            </a:pPr>
            <a:r>
              <a:rPr lang="en" sz="1250">
                <a:solidFill>
                  <a:schemeClr val="dk1"/>
                </a:solidFill>
                <a:highlight>
                  <a:srgbClr val="FFFFFF"/>
                </a:highlight>
                <a:latin typeface="Roboto"/>
                <a:ea typeface="Roboto"/>
                <a:cs typeface="Roboto"/>
                <a:sym typeface="Roboto"/>
              </a:rPr>
              <a:t>The transparency in both implementation and design decisions enables teams to more effectively utilize the tools and influence development direction.</a:t>
            </a:r>
            <a:endParaRPr sz="1250">
              <a:solidFill>
                <a:schemeClr val="dk1"/>
              </a:solidFill>
              <a:highlight>
                <a:srgbClr val="FFFFFF"/>
              </a:highlight>
              <a:latin typeface="Roboto"/>
              <a:ea typeface="Roboto"/>
              <a:cs typeface="Roboto"/>
              <a:sym typeface="Roboto"/>
            </a:endParaRPr>
          </a:p>
          <a:p>
            <a:pPr marL="0" lvl="0" indent="0" algn="l" rtl="0">
              <a:spcBef>
                <a:spcPts val="13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b05c4b9c7e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b05c4b9c7e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1200"/>
              </a:spcBef>
              <a:spcAft>
                <a:spcPts val="0"/>
              </a:spcAft>
              <a:buClr>
                <a:schemeClr val="dk1"/>
              </a:buClr>
              <a:buSzPts val="1100"/>
              <a:buFont typeface="Arial"/>
              <a:buNone/>
            </a:pPr>
            <a:r>
              <a:rPr lang="en" sz="1050" b="1">
                <a:solidFill>
                  <a:schemeClr val="dk1"/>
                </a:solidFill>
                <a:highlight>
                  <a:srgbClr val="FFFFFF"/>
                </a:highlight>
                <a:latin typeface="Roboto"/>
                <a:ea typeface="Roboto"/>
                <a:cs typeface="Roboto"/>
                <a:sym typeface="Roboto"/>
              </a:rPr>
              <a:t>BESPOKE PROCESSES</a:t>
            </a:r>
            <a:endParaRPr sz="1050" b="1">
              <a:solidFill>
                <a:schemeClr val="dk1"/>
              </a:solidFill>
              <a:highlight>
                <a:srgbClr val="FFFFFF"/>
              </a:highlight>
              <a:latin typeface="Roboto"/>
              <a:ea typeface="Roboto"/>
              <a:cs typeface="Roboto"/>
              <a:sym typeface="Roboto"/>
            </a:endParaRPr>
          </a:p>
          <a:p>
            <a:pPr marL="0" lvl="0" indent="0" algn="l" rtl="0">
              <a:lnSpc>
                <a:spcPct val="115000"/>
              </a:lnSpc>
              <a:spcBef>
                <a:spcPts val="200"/>
              </a:spcBef>
              <a:spcAft>
                <a:spcPts val="0"/>
              </a:spcAft>
              <a:buNone/>
            </a:pPr>
            <a:r>
              <a:rPr lang="en" sz="1250">
                <a:solidFill>
                  <a:schemeClr val="dk1"/>
                </a:solidFill>
                <a:highlight>
                  <a:srgbClr val="FFFFFF"/>
                </a:highlight>
                <a:latin typeface="Roboto"/>
                <a:ea typeface="Roboto"/>
                <a:cs typeface="Roboto"/>
                <a:sym typeface="Roboto"/>
              </a:rPr>
              <a:t>There are considerable commonalities in actuarial workflows. </a:t>
            </a:r>
            <a:endParaRPr sz="1250">
              <a:solidFill>
                <a:schemeClr val="dk1"/>
              </a:solidFill>
              <a:highlight>
                <a:srgbClr val="FFFFFF"/>
              </a:highlight>
              <a:latin typeface="Roboto"/>
              <a:ea typeface="Roboto"/>
              <a:cs typeface="Roboto"/>
              <a:sym typeface="Roboto"/>
            </a:endParaRPr>
          </a:p>
          <a:p>
            <a:pPr marL="0" lvl="0" indent="0" algn="l" rtl="0">
              <a:lnSpc>
                <a:spcPct val="115000"/>
              </a:lnSpc>
              <a:spcBef>
                <a:spcPts val="1300"/>
              </a:spcBef>
              <a:spcAft>
                <a:spcPts val="0"/>
              </a:spcAft>
              <a:buClr>
                <a:schemeClr val="dk1"/>
              </a:buClr>
              <a:buSzPts val="1100"/>
              <a:buFont typeface="Arial"/>
              <a:buNone/>
            </a:pPr>
            <a:r>
              <a:rPr lang="en" sz="1250">
                <a:solidFill>
                  <a:schemeClr val="dk1"/>
                </a:solidFill>
                <a:highlight>
                  <a:srgbClr val="FFFFFF"/>
                </a:highlight>
                <a:latin typeface="Roboto"/>
                <a:ea typeface="Roboto"/>
                <a:cs typeface="Roboto"/>
                <a:sym typeface="Roboto"/>
              </a:rPr>
              <a:t>By developing common tooling based on best practices instead of repeatedly reinventing the wheel, we can focus more on impactful problems.</a:t>
            </a:r>
            <a:endParaRPr sz="1250">
              <a:solidFill>
                <a:schemeClr val="dk1"/>
              </a:solidFill>
              <a:highlight>
                <a:srgbClr val="FFFFFF"/>
              </a:highlight>
              <a:latin typeface="Roboto"/>
              <a:ea typeface="Roboto"/>
              <a:cs typeface="Roboto"/>
              <a:sym typeface="Roboto"/>
            </a:endParaRPr>
          </a:p>
          <a:p>
            <a:pPr marL="0" lvl="0" indent="0" algn="l" rtl="0">
              <a:spcBef>
                <a:spcPts val="1300"/>
              </a:spcBef>
              <a:spcAft>
                <a:spcPts val="0"/>
              </a:spcAft>
              <a:buNone/>
            </a:pPr>
            <a:endParaRPr sz="1050" b="1">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b05c4b9c7e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b05c4b9c7e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1200"/>
              </a:spcBef>
              <a:spcAft>
                <a:spcPts val="0"/>
              </a:spcAft>
              <a:buClr>
                <a:schemeClr val="dk1"/>
              </a:buClr>
              <a:buSzPts val="1100"/>
              <a:buFont typeface="Arial"/>
              <a:buNone/>
            </a:pPr>
            <a:r>
              <a:rPr lang="en" sz="1050" b="1">
                <a:solidFill>
                  <a:schemeClr val="dk1"/>
                </a:solidFill>
                <a:highlight>
                  <a:srgbClr val="FFFFFF"/>
                </a:highlight>
                <a:latin typeface="Roboto"/>
                <a:ea typeface="Roboto"/>
                <a:cs typeface="Roboto"/>
                <a:sym typeface="Roboto"/>
              </a:rPr>
              <a:t>LIMITED ACCESS TO CAPABILITIES</a:t>
            </a:r>
            <a:endParaRPr sz="1050" b="1">
              <a:solidFill>
                <a:schemeClr val="dk1"/>
              </a:solidFill>
              <a:highlight>
                <a:srgbClr val="FFFFFF"/>
              </a:highlight>
              <a:latin typeface="Roboto"/>
              <a:ea typeface="Roboto"/>
              <a:cs typeface="Roboto"/>
              <a:sym typeface="Roboto"/>
            </a:endParaRPr>
          </a:p>
          <a:p>
            <a:pPr marL="0" lvl="0" indent="0" algn="l" rtl="0">
              <a:lnSpc>
                <a:spcPct val="115000"/>
              </a:lnSpc>
              <a:spcBef>
                <a:spcPts val="200"/>
              </a:spcBef>
              <a:spcAft>
                <a:spcPts val="0"/>
              </a:spcAft>
              <a:buNone/>
            </a:pPr>
            <a:r>
              <a:rPr lang="en" sz="1250">
                <a:solidFill>
                  <a:schemeClr val="dk1"/>
                </a:solidFill>
                <a:highlight>
                  <a:srgbClr val="FFFFFF"/>
                </a:highlight>
                <a:latin typeface="Roboto"/>
                <a:ea typeface="Roboto"/>
                <a:cs typeface="Roboto"/>
                <a:sym typeface="Roboto"/>
              </a:rPr>
              <a:t>Is it difficult for smaller carriers without significant R&amp;D investments to procure the interdisciplinary knowledge necessary to develop and implement AI projects. </a:t>
            </a:r>
            <a:endParaRPr sz="1250">
              <a:solidFill>
                <a:schemeClr val="dk1"/>
              </a:solidFill>
              <a:highlight>
                <a:srgbClr val="FFFFFF"/>
              </a:highlight>
              <a:latin typeface="Roboto"/>
              <a:ea typeface="Roboto"/>
              <a:cs typeface="Roboto"/>
              <a:sym typeface="Roboto"/>
            </a:endParaRPr>
          </a:p>
          <a:p>
            <a:pPr marL="0" lvl="0" indent="0" algn="l" rtl="0">
              <a:lnSpc>
                <a:spcPct val="115000"/>
              </a:lnSpc>
              <a:spcBef>
                <a:spcPts val="1300"/>
              </a:spcBef>
              <a:spcAft>
                <a:spcPts val="0"/>
              </a:spcAft>
              <a:buNone/>
            </a:pPr>
            <a:r>
              <a:rPr lang="en" sz="1250">
                <a:solidFill>
                  <a:schemeClr val="dk1"/>
                </a:solidFill>
                <a:highlight>
                  <a:srgbClr val="FFFFFF"/>
                </a:highlight>
                <a:latin typeface="Roboto"/>
                <a:ea typeface="Roboto"/>
                <a:cs typeface="Roboto"/>
                <a:sym typeface="Roboto"/>
              </a:rPr>
              <a:t>It is also challenging for regulators, who are often resource constrained, to review and approve models based on newer technologies. </a:t>
            </a:r>
            <a:endParaRPr sz="1250">
              <a:solidFill>
                <a:schemeClr val="dk1"/>
              </a:solidFill>
              <a:highlight>
                <a:srgbClr val="FFFFFF"/>
              </a:highlight>
              <a:latin typeface="Roboto"/>
              <a:ea typeface="Roboto"/>
              <a:cs typeface="Roboto"/>
              <a:sym typeface="Roboto"/>
            </a:endParaRPr>
          </a:p>
          <a:p>
            <a:pPr marL="0" lvl="0" indent="0" algn="l" rtl="0">
              <a:lnSpc>
                <a:spcPct val="115000"/>
              </a:lnSpc>
              <a:spcBef>
                <a:spcPts val="1300"/>
              </a:spcBef>
              <a:spcAft>
                <a:spcPts val="0"/>
              </a:spcAft>
              <a:buClr>
                <a:schemeClr val="dk1"/>
              </a:buClr>
              <a:buSzPts val="1100"/>
              <a:buFont typeface="Arial"/>
              <a:buNone/>
            </a:pPr>
            <a:r>
              <a:rPr lang="en" sz="1250">
                <a:solidFill>
                  <a:schemeClr val="dk1"/>
                </a:solidFill>
                <a:highlight>
                  <a:srgbClr val="FFFFFF"/>
                </a:highlight>
                <a:latin typeface="Roboto"/>
                <a:ea typeface="Roboto"/>
                <a:cs typeface="Roboto"/>
                <a:sym typeface="Roboto"/>
              </a:rPr>
              <a:t>By making this knowledge readily available, we encourage greater participation in the feedback and innovation cycle.</a:t>
            </a:r>
            <a:endParaRPr sz="1250">
              <a:solidFill>
                <a:schemeClr val="dk1"/>
              </a:solidFill>
              <a:highlight>
                <a:srgbClr val="FFFFFF"/>
              </a:highlight>
              <a:latin typeface="Roboto"/>
              <a:ea typeface="Roboto"/>
              <a:cs typeface="Roboto"/>
              <a:sym typeface="Roboto"/>
            </a:endParaRPr>
          </a:p>
          <a:p>
            <a:pPr marL="0" lvl="0" indent="0" algn="l" rtl="0">
              <a:spcBef>
                <a:spcPts val="1300"/>
              </a:spcBef>
              <a:spcAft>
                <a:spcPts val="0"/>
              </a:spcAft>
              <a:buNone/>
            </a:pPr>
            <a:endParaRPr sz="1050" b="1">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419de38c11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419de38c11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7975" algn="l" rtl="0">
              <a:lnSpc>
                <a:spcPct val="115000"/>
              </a:lnSpc>
              <a:spcBef>
                <a:spcPts val="0"/>
              </a:spcBef>
              <a:spcAft>
                <a:spcPts val="0"/>
              </a:spcAft>
              <a:buClr>
                <a:schemeClr val="dk1"/>
              </a:buClr>
              <a:buSzPts val="1250"/>
              <a:buFont typeface="Roboto"/>
              <a:buChar char="●"/>
            </a:pPr>
            <a:r>
              <a:rPr lang="en" sz="1250">
                <a:solidFill>
                  <a:schemeClr val="dk1"/>
                </a:solidFill>
                <a:highlight>
                  <a:srgbClr val="FFFFFF"/>
                </a:highlight>
                <a:latin typeface="Roboto"/>
                <a:ea typeface="Roboto"/>
                <a:cs typeface="Roboto"/>
                <a:sym typeface="Roboto"/>
              </a:rPr>
              <a:t>Conducting applied artificial intelligence </a:t>
            </a:r>
            <a:r>
              <a:rPr lang="en" sz="1250" b="1">
                <a:solidFill>
                  <a:schemeClr val="dk1"/>
                </a:solidFill>
                <a:highlight>
                  <a:srgbClr val="FFFFFF"/>
                </a:highlight>
                <a:latin typeface="Roboto"/>
                <a:ea typeface="Roboto"/>
                <a:cs typeface="Roboto"/>
                <a:sym typeface="Roboto"/>
              </a:rPr>
              <a:t>research</a:t>
            </a:r>
            <a:r>
              <a:rPr lang="en" sz="1250">
                <a:solidFill>
                  <a:schemeClr val="dk1"/>
                </a:solidFill>
                <a:highlight>
                  <a:srgbClr val="FFFFFF"/>
                </a:highlight>
                <a:latin typeface="Roboto"/>
                <a:ea typeface="Roboto"/>
                <a:cs typeface="Roboto"/>
                <a:sym typeface="Roboto"/>
              </a:rPr>
              <a:t> and author papers and blog posts.</a:t>
            </a:r>
            <a:endParaRPr sz="1250">
              <a:solidFill>
                <a:schemeClr val="dk1"/>
              </a:solidFill>
              <a:highlight>
                <a:srgbClr val="FFFFFF"/>
              </a:highlight>
              <a:latin typeface="Roboto"/>
              <a:ea typeface="Roboto"/>
              <a:cs typeface="Roboto"/>
              <a:sym typeface="Roboto"/>
            </a:endParaRPr>
          </a:p>
          <a:p>
            <a:pPr marL="457200" lvl="0" indent="-307975" algn="l" rtl="0">
              <a:lnSpc>
                <a:spcPct val="115000"/>
              </a:lnSpc>
              <a:spcBef>
                <a:spcPts val="0"/>
              </a:spcBef>
              <a:spcAft>
                <a:spcPts val="0"/>
              </a:spcAft>
              <a:buClr>
                <a:schemeClr val="dk1"/>
              </a:buClr>
              <a:buSzPts val="1250"/>
              <a:buFont typeface="Roboto"/>
              <a:buChar char="●"/>
            </a:pPr>
            <a:r>
              <a:rPr lang="en" sz="1250">
                <a:solidFill>
                  <a:schemeClr val="dk1"/>
                </a:solidFill>
                <a:highlight>
                  <a:srgbClr val="FFFFFF"/>
                </a:highlight>
                <a:latin typeface="Roboto"/>
                <a:ea typeface="Roboto"/>
                <a:cs typeface="Roboto"/>
                <a:sym typeface="Roboto"/>
              </a:rPr>
              <a:t>Developing open source </a:t>
            </a:r>
            <a:r>
              <a:rPr lang="en" sz="1250" b="1">
                <a:solidFill>
                  <a:schemeClr val="dk1"/>
                </a:solidFill>
                <a:highlight>
                  <a:srgbClr val="FFFFFF"/>
                </a:highlight>
                <a:latin typeface="Roboto"/>
                <a:ea typeface="Roboto"/>
                <a:cs typeface="Roboto"/>
                <a:sym typeface="Roboto"/>
              </a:rPr>
              <a:t>software</a:t>
            </a:r>
            <a:r>
              <a:rPr lang="en" sz="1250">
                <a:solidFill>
                  <a:schemeClr val="dk1"/>
                </a:solidFill>
                <a:highlight>
                  <a:srgbClr val="FFFFFF"/>
                </a:highlight>
                <a:latin typeface="Roboto"/>
                <a:ea typeface="Roboto"/>
                <a:cs typeface="Roboto"/>
                <a:sym typeface="Roboto"/>
              </a:rPr>
              <a:t> to enable adoption of new technologies in practice.</a:t>
            </a:r>
            <a:endParaRPr sz="1250">
              <a:solidFill>
                <a:schemeClr val="dk1"/>
              </a:solidFill>
              <a:highlight>
                <a:srgbClr val="FFFFFF"/>
              </a:highlight>
              <a:latin typeface="Roboto"/>
              <a:ea typeface="Roboto"/>
              <a:cs typeface="Roboto"/>
              <a:sym typeface="Roboto"/>
            </a:endParaRPr>
          </a:p>
          <a:p>
            <a:pPr marL="457200" lvl="0" indent="-307975" algn="l" rtl="0">
              <a:lnSpc>
                <a:spcPct val="115000"/>
              </a:lnSpc>
              <a:spcBef>
                <a:spcPts val="0"/>
              </a:spcBef>
              <a:spcAft>
                <a:spcPts val="0"/>
              </a:spcAft>
              <a:buClr>
                <a:schemeClr val="dk1"/>
              </a:buClr>
              <a:buSzPts val="1250"/>
              <a:buFont typeface="Roboto"/>
              <a:buChar char="●"/>
            </a:pPr>
            <a:r>
              <a:rPr lang="en" sz="1250">
                <a:solidFill>
                  <a:schemeClr val="dk1"/>
                </a:solidFill>
                <a:highlight>
                  <a:srgbClr val="FFFFFF"/>
                </a:highlight>
                <a:latin typeface="Roboto"/>
                <a:ea typeface="Roboto"/>
                <a:cs typeface="Roboto"/>
                <a:sym typeface="Roboto"/>
              </a:rPr>
              <a:t>Creating </a:t>
            </a:r>
            <a:r>
              <a:rPr lang="en" sz="1250" b="1">
                <a:solidFill>
                  <a:schemeClr val="dk1"/>
                </a:solidFill>
                <a:highlight>
                  <a:srgbClr val="FFFFFF"/>
                </a:highlight>
                <a:latin typeface="Roboto"/>
                <a:ea typeface="Roboto"/>
                <a:cs typeface="Roboto"/>
                <a:sym typeface="Roboto"/>
              </a:rPr>
              <a:t>educational</a:t>
            </a:r>
            <a:r>
              <a:rPr lang="en" sz="1250">
                <a:solidFill>
                  <a:schemeClr val="dk1"/>
                </a:solidFill>
                <a:highlight>
                  <a:srgbClr val="FFFFFF"/>
                </a:highlight>
                <a:latin typeface="Roboto"/>
                <a:ea typeface="Roboto"/>
                <a:cs typeface="Roboto"/>
                <a:sym typeface="Roboto"/>
              </a:rPr>
              <a:t> material to help teams transition to code-first and reproducible workflows.</a:t>
            </a:r>
            <a:endParaRPr sz="1250">
              <a:solidFill>
                <a:schemeClr val="dk1"/>
              </a:solidFill>
              <a:highlight>
                <a:srgbClr val="FFFFFF"/>
              </a:highlight>
              <a:latin typeface="Roboto"/>
              <a:ea typeface="Roboto"/>
              <a:cs typeface="Roboto"/>
              <a:sym typeface="Roboto"/>
            </a:endParaRPr>
          </a:p>
          <a:p>
            <a:pPr marL="0" lvl="0" indent="0" algn="l" rtl="0">
              <a:spcBef>
                <a:spcPts val="24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19de38c1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19de38c1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a:solidFill>
                  <a:schemeClr val="dk1"/>
                </a:solidFill>
                <a:highlight>
                  <a:srgbClr val="FFFFFF"/>
                </a:highlight>
                <a:latin typeface="Roboto"/>
                <a:ea typeface="Roboto"/>
                <a:cs typeface="Roboto"/>
                <a:sym typeface="Roboto"/>
              </a:rPr>
              <a:t>To undertake these activities, we currently depend on time from volunteers, who are professionals and researchers from industry and academia. </a:t>
            </a: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en" sz="1250">
                <a:solidFill>
                  <a:schemeClr val="dk1"/>
                </a:solidFill>
                <a:highlight>
                  <a:srgbClr val="FFFFFF"/>
                </a:highlight>
                <a:latin typeface="Roboto"/>
                <a:ea typeface="Roboto"/>
                <a:cs typeface="Roboto"/>
                <a:sym typeface="Roboto"/>
              </a:rPr>
              <a:t>Members of the community form teams that serve as core contributors of each project and are responsible for their execution. </a:t>
            </a: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en" sz="1250">
                <a:solidFill>
                  <a:schemeClr val="dk1"/>
                </a:solidFill>
                <a:highlight>
                  <a:srgbClr val="FFFFFF"/>
                </a:highlight>
                <a:latin typeface="Roboto"/>
                <a:ea typeface="Roboto"/>
                <a:cs typeface="Roboto"/>
                <a:sym typeface="Roboto"/>
              </a:rPr>
              <a:t>An informal network of </a:t>
            </a:r>
            <a:r>
              <a:rPr lang="en" sz="1250">
                <a:solidFill>
                  <a:schemeClr val="hlink"/>
                </a:solidFill>
                <a:highlight>
                  <a:srgbClr val="FFFFFF"/>
                </a:highlight>
                <a:uFill>
                  <a:noFill/>
                </a:uFill>
                <a:latin typeface="Roboto"/>
                <a:ea typeface="Roboto"/>
                <a:cs typeface="Roboto"/>
                <a:sym typeface="Roboto"/>
                <a:hlinkClick r:id="rId3"/>
              </a:rPr>
              <a:t>advisors</a:t>
            </a:r>
            <a:r>
              <a:rPr lang="en" sz="1250">
                <a:solidFill>
                  <a:schemeClr val="dk1"/>
                </a:solidFill>
                <a:highlight>
                  <a:srgbClr val="FFFFFF"/>
                </a:highlight>
                <a:latin typeface="Roboto"/>
                <a:ea typeface="Roboto"/>
                <a:cs typeface="Roboto"/>
                <a:sym typeface="Roboto"/>
              </a:rPr>
              <a:t>, who have specific technical expertise or community building experience, assist with everything from coordinating peer review to advocating for the initiative.</a:t>
            </a: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en" sz="1250" b="1">
                <a:solidFill>
                  <a:schemeClr val="dk1"/>
                </a:solidFill>
                <a:highlight>
                  <a:srgbClr val="FFFFFF"/>
                </a:highlight>
                <a:latin typeface="Roboto"/>
                <a:ea typeface="Roboto"/>
                <a:cs typeface="Roboto"/>
                <a:sym typeface="Roboto"/>
              </a:rPr>
              <a:t>We communicate via slack and github</a:t>
            </a:r>
            <a:endParaRPr sz="1250" b="1">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419de38c11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419de38c11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19de38c11_1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19de38c11_1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19de38c11_1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19de38c11_1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b083928f1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b083928f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b083928f1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b083928f1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b083928f14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b083928f1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b083928f14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b083928f1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b083928f14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b083928f1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b083928f14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b083928f1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b083928f14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b083928f1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b083928f14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b083928f1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b083928f14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b083928f1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b083928f14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b083928f1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ace756eac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ace756ea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b083928f14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b083928f1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b083928f14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b083928f14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b083928f14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b083928f1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b083928f14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b083928f1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b083928f14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b083928f1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b083928f14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b083928f1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b083928f14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b083928f1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b083928f14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b083928f1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b083928f14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b083928f1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b083928f14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b083928f1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b0a490392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b0a490392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b083928f14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b083928f1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b083928f14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b083928f1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b083928f14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b083928f14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083928f14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083928f14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b083928f14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b083928f1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b083928f14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b083928f1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b083928f14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b083928f14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b083928f14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b083928f1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b083928f14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b083928f14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b083928f14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b083928f1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19de38c11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19de38c11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b083928f14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b083928f14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419de38c11_1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419de38c11_1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419de38c11_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419de38c11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Address the problem of lack of insurance data to practice with</a:t>
            </a:r>
            <a:endParaRPr/>
          </a:p>
          <a:p>
            <a:pPr marL="0" lvl="0" indent="0" algn="l" rtl="0">
              <a:spcBef>
                <a:spcPts val="0"/>
              </a:spcBef>
              <a:spcAft>
                <a:spcPts val="0"/>
              </a:spcAft>
              <a:buNone/>
            </a:pPr>
            <a:r>
              <a:rPr lang="en"/>
              <a:t>Show list of Current Available data sets</a:t>
            </a:r>
            <a:endParaRPr/>
          </a:p>
          <a:p>
            <a:pPr marL="0" lvl="0" indent="0" algn="l" rtl="0">
              <a:spcBef>
                <a:spcPts val="0"/>
              </a:spcBef>
              <a:spcAft>
                <a:spcPts val="0"/>
              </a:spcAft>
              <a:buNone/>
            </a:pPr>
            <a:r>
              <a:rPr lang="en"/>
              <a:t>Mention if you are aware of open insurance data sets which could be added to file an issue on the github page</a:t>
            </a:r>
            <a:endParaRPr/>
          </a:p>
          <a:p>
            <a:pPr marL="0" lvl="0" indent="0" algn="l" rtl="0">
              <a:spcBef>
                <a:spcPts val="0"/>
              </a:spcBef>
              <a:spcAft>
                <a:spcPts val="0"/>
              </a:spcAft>
              <a:buNone/>
            </a:pPr>
            <a:r>
              <a:rPr lang="en"/>
              <a:t>Tee up example with reference to Meyers monograph</a:t>
            </a:r>
            <a:endParaRPr/>
          </a:p>
          <a:p>
            <a:pPr marL="0" lvl="0" indent="0" algn="l" rtl="0">
              <a:spcBef>
                <a:spcPts val="0"/>
              </a:spcBef>
              <a:spcAft>
                <a:spcPts val="0"/>
              </a:spcAft>
              <a:buNone/>
            </a:pPr>
            <a:r>
              <a:rPr lang="en"/>
              <a:t>Go to R Studio</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b05c4b9c7e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b05c4b9c7e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a:solidFill>
                  <a:schemeClr val="dk1"/>
                </a:solidFill>
                <a:highlight>
                  <a:srgbClr val="FFFFFF"/>
                </a:highlight>
                <a:latin typeface="Roboto"/>
                <a:ea typeface="Roboto"/>
                <a:cs typeface="Roboto"/>
                <a:sym typeface="Roboto"/>
              </a:rPr>
              <a:t>frequently cited issues in insurance-related reproducible research and open source software development is the scarcity of publicly available datasets. </a:t>
            </a: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en" sz="1250">
                <a:solidFill>
                  <a:schemeClr val="dk1"/>
                </a:solidFill>
                <a:highlight>
                  <a:srgbClr val="FFFFFF"/>
                </a:highlight>
                <a:latin typeface="Roboto"/>
                <a:ea typeface="Roboto"/>
                <a:cs typeface="Roboto"/>
                <a:sym typeface="Roboto"/>
              </a:rPr>
              <a:t>Contract to image or language research, where there are many publically available datasets for beginners to use.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b05c4b9c7e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b05c4b9c7e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a:solidFill>
                  <a:schemeClr val="dk1"/>
                </a:solidFill>
                <a:highlight>
                  <a:srgbClr val="FFFFFF"/>
                </a:highlight>
                <a:latin typeface="Roboto"/>
                <a:ea typeface="Roboto"/>
                <a:cs typeface="Roboto"/>
                <a:sym typeface="Roboto"/>
              </a:rPr>
              <a:t>However, we believe that there is an interesting collection of datasets that exist on the Web today that is underutilized. </a:t>
            </a: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en" sz="1250">
                <a:solidFill>
                  <a:schemeClr val="dk1"/>
                </a:solidFill>
                <a:highlight>
                  <a:srgbClr val="FFFFFF"/>
                </a:highlight>
                <a:latin typeface="Roboto"/>
                <a:ea typeface="Roboto"/>
                <a:cs typeface="Roboto"/>
                <a:sym typeface="Roboto"/>
              </a:rPr>
              <a:t>These datasets are found in a variety of places, from websites (of researchers, actuarial societies, and governmental organizations) to self-hosted R packages, and they appear in an even greater variety of file formats and level of documentation. </a:t>
            </a: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en" sz="1250">
                <a:solidFill>
                  <a:schemeClr val="dk1"/>
                </a:solidFill>
                <a:highlight>
                  <a:srgbClr val="FFFFFF"/>
                </a:highlight>
                <a:latin typeface="Roboto"/>
                <a:ea typeface="Roboto"/>
                <a:cs typeface="Roboto"/>
                <a:sym typeface="Roboto"/>
              </a:rPr>
              <a:t>While folks “in the know” may be familiar with pockets of these resources, discoverability is lacking in the broader community. Through Cellar, we hope to encourage and accelerate knowledge building in the insurance analytics space.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b05c4b9c7e_1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b05c4b9c7e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b05c4b9c7e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b05c4b9c7e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b05c4b9c7e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b05c4b9c7e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b05c4b9c7e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b05c4b9c7e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 worked through the paper, building out R models to follow along with the analysis -- I find this is very helpful in understanding what’s going 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 originally did this pre-cellar and had to do a lot of data manipulation to have data to work with.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Cellar makes it easy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Go to R Studio</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Code avail</a:t>
            </a:r>
            <a:r>
              <a:rPr lang="en-US" dirty="0"/>
              <a:t>able at  https://github.com/actuarialvoodoo/cellar-demo</a:t>
            </a:r>
          </a:p>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5748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19de38c11_1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19de38c11_1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b083928f14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b083928f14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worked through the paper, building out R models to follow along with the analysis -- I find this is very helpful in understanding what’s going on.</a:t>
            </a:r>
            <a:endParaRPr/>
          </a:p>
          <a:p>
            <a:pPr marL="0" lvl="0" indent="0" algn="l" rtl="0">
              <a:spcBef>
                <a:spcPts val="0"/>
              </a:spcBef>
              <a:spcAft>
                <a:spcPts val="0"/>
              </a:spcAft>
              <a:buNone/>
            </a:pPr>
            <a:endParaRPr/>
          </a:p>
          <a:p>
            <a:pPr marL="0" lvl="0" indent="0" algn="l" rtl="0">
              <a:spcBef>
                <a:spcPts val="0"/>
              </a:spcBef>
              <a:spcAft>
                <a:spcPts val="0"/>
              </a:spcAft>
              <a:buNone/>
            </a:pPr>
            <a:r>
              <a:rPr lang="en"/>
              <a:t>I originally did this pre-cellar and had to do a lot of data manipulation to have data to work with.</a:t>
            </a:r>
            <a:endParaRPr/>
          </a:p>
          <a:p>
            <a:pPr marL="0" lvl="0" indent="0" algn="l" rtl="0">
              <a:spcBef>
                <a:spcPts val="0"/>
              </a:spcBef>
              <a:spcAft>
                <a:spcPts val="0"/>
              </a:spcAft>
              <a:buNone/>
            </a:pPr>
            <a:endParaRPr/>
          </a:p>
          <a:p>
            <a:pPr marL="0" lvl="0" indent="0" algn="l" rtl="0">
              <a:spcBef>
                <a:spcPts val="0"/>
              </a:spcBef>
              <a:spcAft>
                <a:spcPts val="0"/>
              </a:spcAft>
              <a:buNone/>
            </a:pPr>
            <a:r>
              <a:rPr lang="en"/>
              <a:t>Cellar makes it easy </a:t>
            </a:r>
            <a:endParaRPr/>
          </a:p>
          <a:p>
            <a:pPr marL="0" lvl="0" indent="0" algn="l" rtl="0">
              <a:spcBef>
                <a:spcPts val="0"/>
              </a:spcBef>
              <a:spcAft>
                <a:spcPts val="0"/>
              </a:spcAft>
              <a:buNone/>
            </a:pPr>
            <a:endParaRPr/>
          </a:p>
          <a:p>
            <a:pPr marL="0" lvl="0" indent="0" algn="l" rtl="0">
              <a:spcBef>
                <a:spcPts val="0"/>
              </a:spcBef>
              <a:spcAft>
                <a:spcPts val="0"/>
              </a:spcAft>
              <a:buNone/>
            </a:pPr>
            <a:r>
              <a:rPr lang="en"/>
              <a:t>Go to R Studio</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624ce51bb2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624ce51bb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41c1f3a90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41c1f3a90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b083928f14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b083928f14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41c1f3a90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41c1f3a9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19de38c11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19de38c11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19de38c11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19de38c11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direction we want to head. We haven’t arrived but we’re on our way.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19de38c11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419de38c11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a:solidFill>
                  <a:schemeClr val="dk1"/>
                </a:solidFill>
                <a:highlight>
                  <a:srgbClr val="FFFFFF"/>
                </a:highlight>
                <a:latin typeface="Roboto"/>
                <a:ea typeface="Roboto"/>
                <a:cs typeface="Roboto"/>
                <a:sym typeface="Roboto"/>
              </a:rPr>
              <a:t>Kasa AI is a not-for-profit community-driven initiative for insurance analytics research. </a:t>
            </a:r>
            <a:endParaRPr sz="12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63"/>
        <p:cNvGrpSpPr/>
        <p:nvPr/>
      </p:nvGrpSpPr>
      <p:grpSpPr>
        <a:xfrm>
          <a:off x="0" y="0"/>
          <a:ext cx="0" cy="0"/>
          <a:chOff x="0" y="0"/>
          <a:chExt cx="0" cy="0"/>
        </a:xfrm>
      </p:grpSpPr>
      <p:sp>
        <p:nvSpPr>
          <p:cNvPr id="64" name="Google Shape;64;p14"/>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66" name="Google Shape;66;p14"/>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100"/>
              <a:buNone/>
              <a:defRPr sz="2100" b="1">
                <a:solidFill>
                  <a:schemeClr val="accent1"/>
                </a:solidFill>
              </a:defRPr>
            </a:lvl1pPr>
            <a:lvl2pPr lvl="1" algn="ctr" rtl="0">
              <a:lnSpc>
                <a:spcPct val="100000"/>
              </a:lnSpc>
              <a:spcBef>
                <a:spcPts val="0"/>
              </a:spcBef>
              <a:spcAft>
                <a:spcPts val="0"/>
              </a:spcAft>
              <a:buClr>
                <a:schemeClr val="accent1"/>
              </a:buClr>
              <a:buSzPts val="2100"/>
              <a:buNone/>
              <a:defRPr sz="2100" b="1">
                <a:solidFill>
                  <a:schemeClr val="accent1"/>
                </a:solidFill>
              </a:defRPr>
            </a:lvl2pPr>
            <a:lvl3pPr lvl="2" algn="ctr" rtl="0">
              <a:lnSpc>
                <a:spcPct val="100000"/>
              </a:lnSpc>
              <a:spcBef>
                <a:spcPts val="0"/>
              </a:spcBef>
              <a:spcAft>
                <a:spcPts val="0"/>
              </a:spcAft>
              <a:buClr>
                <a:schemeClr val="accent1"/>
              </a:buClr>
              <a:buSzPts val="2100"/>
              <a:buNone/>
              <a:defRPr sz="2100" b="1">
                <a:solidFill>
                  <a:schemeClr val="accent1"/>
                </a:solidFill>
              </a:defRPr>
            </a:lvl3pPr>
            <a:lvl4pPr lvl="3" algn="ctr" rtl="0">
              <a:lnSpc>
                <a:spcPct val="100000"/>
              </a:lnSpc>
              <a:spcBef>
                <a:spcPts val="0"/>
              </a:spcBef>
              <a:spcAft>
                <a:spcPts val="0"/>
              </a:spcAft>
              <a:buClr>
                <a:schemeClr val="accent1"/>
              </a:buClr>
              <a:buSzPts val="2100"/>
              <a:buNone/>
              <a:defRPr sz="2100" b="1">
                <a:solidFill>
                  <a:schemeClr val="accent1"/>
                </a:solidFill>
              </a:defRPr>
            </a:lvl4pPr>
            <a:lvl5pPr lvl="4" algn="ctr" rtl="0">
              <a:lnSpc>
                <a:spcPct val="100000"/>
              </a:lnSpc>
              <a:spcBef>
                <a:spcPts val="0"/>
              </a:spcBef>
              <a:spcAft>
                <a:spcPts val="0"/>
              </a:spcAft>
              <a:buClr>
                <a:schemeClr val="accent1"/>
              </a:buClr>
              <a:buSzPts val="2100"/>
              <a:buNone/>
              <a:defRPr sz="2100" b="1">
                <a:solidFill>
                  <a:schemeClr val="accent1"/>
                </a:solidFill>
              </a:defRPr>
            </a:lvl5pPr>
            <a:lvl6pPr lvl="5" algn="ctr" rtl="0">
              <a:lnSpc>
                <a:spcPct val="100000"/>
              </a:lnSpc>
              <a:spcBef>
                <a:spcPts val="0"/>
              </a:spcBef>
              <a:spcAft>
                <a:spcPts val="0"/>
              </a:spcAft>
              <a:buClr>
                <a:schemeClr val="accent1"/>
              </a:buClr>
              <a:buSzPts val="2100"/>
              <a:buNone/>
              <a:defRPr sz="2100" b="1">
                <a:solidFill>
                  <a:schemeClr val="accent1"/>
                </a:solidFill>
              </a:defRPr>
            </a:lvl6pPr>
            <a:lvl7pPr lvl="6" algn="ctr" rtl="0">
              <a:lnSpc>
                <a:spcPct val="100000"/>
              </a:lnSpc>
              <a:spcBef>
                <a:spcPts val="0"/>
              </a:spcBef>
              <a:spcAft>
                <a:spcPts val="0"/>
              </a:spcAft>
              <a:buClr>
                <a:schemeClr val="accent1"/>
              </a:buClr>
              <a:buSzPts val="2100"/>
              <a:buNone/>
              <a:defRPr sz="2100" b="1">
                <a:solidFill>
                  <a:schemeClr val="accent1"/>
                </a:solidFill>
              </a:defRPr>
            </a:lvl7pPr>
            <a:lvl8pPr lvl="7" algn="ctr" rtl="0">
              <a:lnSpc>
                <a:spcPct val="100000"/>
              </a:lnSpc>
              <a:spcBef>
                <a:spcPts val="0"/>
              </a:spcBef>
              <a:spcAft>
                <a:spcPts val="0"/>
              </a:spcAft>
              <a:buClr>
                <a:schemeClr val="accent1"/>
              </a:buClr>
              <a:buSzPts val="2100"/>
              <a:buNone/>
              <a:defRPr sz="2100" b="1">
                <a:solidFill>
                  <a:schemeClr val="accent1"/>
                </a:solidFill>
              </a:defRPr>
            </a:lvl8pPr>
            <a:lvl9pPr lvl="8" algn="ctr" rtl="0">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67" name="Google Shape;6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70" name="Google Shape;7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73" name="Google Shape;73;p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4" name="Google Shape;7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77" name="Google Shape;77;p17"/>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8" name="Google Shape;78;p17"/>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9" name="Google Shape;7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82" name="Google Shape;8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a:endParaRPr/>
          </a:p>
        </p:txBody>
      </p:sp>
      <p:sp>
        <p:nvSpPr>
          <p:cNvPr id="85" name="Google Shape;8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6" name="Google Shape;8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
        <p:nvSpPr>
          <p:cNvPr id="89" name="Google Shape;8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21"/>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 name="Google Shape;92;p21"/>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93" name="Google Shape;93;p21"/>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94" name="Google Shape;94;p21"/>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5" name="Google Shape;95;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accent1"/>
              </a:buClr>
              <a:buSzPts val="1800"/>
              <a:buChar char="●"/>
              <a:defRPr>
                <a:solidFill>
                  <a:schemeClr val="accent1"/>
                </a:solidFill>
                <a:highlight>
                  <a:schemeClr val="lt1"/>
                </a:highlight>
              </a:defRPr>
            </a:lvl1pPr>
            <a:lvl2pPr marL="914400" lvl="1" indent="-317500" rtl="0">
              <a:spcBef>
                <a:spcPts val="1600"/>
              </a:spcBef>
              <a:spcAft>
                <a:spcPts val="0"/>
              </a:spcAft>
              <a:buClr>
                <a:schemeClr val="accent1"/>
              </a:buClr>
              <a:buSzPts val="1400"/>
              <a:buChar char="○"/>
              <a:defRPr>
                <a:solidFill>
                  <a:schemeClr val="accent1"/>
                </a:solidFill>
                <a:highlight>
                  <a:schemeClr val="lt1"/>
                </a:highlight>
              </a:defRPr>
            </a:lvl2pPr>
            <a:lvl3pPr marL="1371600" lvl="2" indent="-317500" rtl="0">
              <a:spcBef>
                <a:spcPts val="1600"/>
              </a:spcBef>
              <a:spcAft>
                <a:spcPts val="0"/>
              </a:spcAft>
              <a:buClr>
                <a:schemeClr val="accent1"/>
              </a:buClr>
              <a:buSzPts val="1400"/>
              <a:buChar char="■"/>
              <a:defRPr>
                <a:solidFill>
                  <a:schemeClr val="accent1"/>
                </a:solidFill>
                <a:highlight>
                  <a:schemeClr val="lt1"/>
                </a:highlight>
              </a:defRPr>
            </a:lvl3pPr>
            <a:lvl4pPr marL="1828800" lvl="3" indent="-317500" rtl="0">
              <a:spcBef>
                <a:spcPts val="1600"/>
              </a:spcBef>
              <a:spcAft>
                <a:spcPts val="0"/>
              </a:spcAft>
              <a:buClr>
                <a:schemeClr val="accent1"/>
              </a:buClr>
              <a:buSzPts val="1400"/>
              <a:buChar char="●"/>
              <a:defRPr>
                <a:solidFill>
                  <a:schemeClr val="accent1"/>
                </a:solidFill>
                <a:highlight>
                  <a:schemeClr val="lt1"/>
                </a:highlight>
              </a:defRPr>
            </a:lvl4pPr>
            <a:lvl5pPr marL="2286000" lvl="4" indent="-317500" rtl="0">
              <a:spcBef>
                <a:spcPts val="1600"/>
              </a:spcBef>
              <a:spcAft>
                <a:spcPts val="0"/>
              </a:spcAft>
              <a:buClr>
                <a:schemeClr val="accent1"/>
              </a:buClr>
              <a:buSzPts val="1400"/>
              <a:buChar char="○"/>
              <a:defRPr>
                <a:solidFill>
                  <a:schemeClr val="accent1"/>
                </a:solidFill>
                <a:highlight>
                  <a:schemeClr val="lt1"/>
                </a:highlight>
              </a:defRPr>
            </a:lvl5pPr>
            <a:lvl6pPr marL="2743200" lvl="5" indent="-317500" rtl="0">
              <a:spcBef>
                <a:spcPts val="1600"/>
              </a:spcBef>
              <a:spcAft>
                <a:spcPts val="0"/>
              </a:spcAft>
              <a:buClr>
                <a:schemeClr val="accent1"/>
              </a:buClr>
              <a:buSzPts val="1400"/>
              <a:buChar char="■"/>
              <a:defRPr>
                <a:solidFill>
                  <a:schemeClr val="accent1"/>
                </a:solidFill>
                <a:highlight>
                  <a:schemeClr val="lt1"/>
                </a:highlight>
              </a:defRPr>
            </a:lvl6pPr>
            <a:lvl7pPr marL="3200400" lvl="6" indent="-317500" rtl="0">
              <a:spcBef>
                <a:spcPts val="1600"/>
              </a:spcBef>
              <a:spcAft>
                <a:spcPts val="0"/>
              </a:spcAft>
              <a:buClr>
                <a:schemeClr val="accent1"/>
              </a:buClr>
              <a:buSzPts val="1400"/>
              <a:buChar char="●"/>
              <a:defRPr>
                <a:solidFill>
                  <a:schemeClr val="accent1"/>
                </a:solidFill>
                <a:highlight>
                  <a:schemeClr val="lt1"/>
                </a:highlight>
              </a:defRPr>
            </a:lvl7pPr>
            <a:lvl8pPr marL="3657600" lvl="7" indent="-317500" rtl="0">
              <a:spcBef>
                <a:spcPts val="1600"/>
              </a:spcBef>
              <a:spcAft>
                <a:spcPts val="0"/>
              </a:spcAft>
              <a:buClr>
                <a:schemeClr val="accent1"/>
              </a:buClr>
              <a:buSzPts val="1400"/>
              <a:buChar char="○"/>
              <a:defRPr>
                <a:solidFill>
                  <a:schemeClr val="accent1"/>
                </a:solidFill>
                <a:highlight>
                  <a:schemeClr val="lt1"/>
                </a:highlight>
              </a:defRPr>
            </a:lvl8pPr>
            <a:lvl9pPr marL="4114800" lvl="8" indent="-317500" rtl="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96" name="Google Shape;9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
        <p:cNvGrpSpPr/>
        <p:nvPr/>
      </p:nvGrpSpPr>
      <p:grpSpPr>
        <a:xfrm>
          <a:off x="0" y="0"/>
          <a:ext cx="0" cy="0"/>
          <a:chOff x="0" y="0"/>
          <a:chExt cx="0" cy="0"/>
        </a:xfrm>
      </p:grpSpPr>
      <p:sp>
        <p:nvSpPr>
          <p:cNvPr id="98" name="Google Shape;98;p22"/>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99" name="Google Shape;9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
        <p:cNvGrpSpPr/>
        <p:nvPr/>
      </p:nvGrpSpPr>
      <p:grpSpPr>
        <a:xfrm>
          <a:off x="0" y="0"/>
          <a:ext cx="0" cy="0"/>
          <a:chOff x="0" y="0"/>
          <a:chExt cx="0" cy="0"/>
        </a:xfrm>
      </p:grpSpPr>
      <p:sp>
        <p:nvSpPr>
          <p:cNvPr id="101" name="Google Shape;101;p23"/>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highlight>
                  <a:schemeClr val="accent1"/>
                </a:highligh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102" name="Google Shape;102;p23"/>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rtl="0">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rtl="0">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rtl="0">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rtl="0">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rtl="0">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rtl="0">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rtl="0">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rtl="0">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103" name="Google Shape;10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61" name="Google Shape;61;p13"/>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62" name="Google Shape;62;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Source Code Pro"/>
                <a:ea typeface="Source Code Pro"/>
                <a:cs typeface="Source Code Pro"/>
                <a:sym typeface="Source Code Pro"/>
              </a:defRPr>
            </a:lvl1pPr>
            <a:lvl2pPr lvl="1" algn="r" rtl="0">
              <a:buNone/>
              <a:defRPr sz="1000">
                <a:solidFill>
                  <a:schemeClr val="accent1"/>
                </a:solidFill>
                <a:latin typeface="Source Code Pro"/>
                <a:ea typeface="Source Code Pro"/>
                <a:cs typeface="Source Code Pro"/>
                <a:sym typeface="Source Code Pro"/>
              </a:defRPr>
            </a:lvl2pPr>
            <a:lvl3pPr lvl="2" algn="r" rtl="0">
              <a:buNone/>
              <a:defRPr sz="1000">
                <a:solidFill>
                  <a:schemeClr val="accent1"/>
                </a:solidFill>
                <a:latin typeface="Source Code Pro"/>
                <a:ea typeface="Source Code Pro"/>
                <a:cs typeface="Source Code Pro"/>
                <a:sym typeface="Source Code Pro"/>
              </a:defRPr>
            </a:lvl3pPr>
            <a:lvl4pPr lvl="3" algn="r" rtl="0">
              <a:buNone/>
              <a:defRPr sz="1000">
                <a:solidFill>
                  <a:schemeClr val="accent1"/>
                </a:solidFill>
                <a:latin typeface="Source Code Pro"/>
                <a:ea typeface="Source Code Pro"/>
                <a:cs typeface="Source Code Pro"/>
                <a:sym typeface="Source Code Pro"/>
              </a:defRPr>
            </a:lvl4pPr>
            <a:lvl5pPr lvl="4" algn="r" rtl="0">
              <a:buNone/>
              <a:defRPr sz="1000">
                <a:solidFill>
                  <a:schemeClr val="accent1"/>
                </a:solidFill>
                <a:latin typeface="Source Code Pro"/>
                <a:ea typeface="Source Code Pro"/>
                <a:cs typeface="Source Code Pro"/>
                <a:sym typeface="Source Code Pro"/>
              </a:defRPr>
            </a:lvl5pPr>
            <a:lvl6pPr lvl="5" algn="r" rtl="0">
              <a:buNone/>
              <a:defRPr sz="1000">
                <a:solidFill>
                  <a:schemeClr val="accent1"/>
                </a:solidFill>
                <a:latin typeface="Source Code Pro"/>
                <a:ea typeface="Source Code Pro"/>
                <a:cs typeface="Source Code Pro"/>
                <a:sym typeface="Source Code Pro"/>
              </a:defRPr>
            </a:lvl6pPr>
            <a:lvl7pPr lvl="6" algn="r" rtl="0">
              <a:buNone/>
              <a:defRPr sz="1000">
                <a:solidFill>
                  <a:schemeClr val="accent1"/>
                </a:solidFill>
                <a:latin typeface="Source Code Pro"/>
                <a:ea typeface="Source Code Pro"/>
                <a:cs typeface="Source Code Pro"/>
                <a:sym typeface="Source Code Pro"/>
              </a:defRPr>
            </a:lvl7pPr>
            <a:lvl8pPr lvl="7" algn="r" rtl="0">
              <a:buNone/>
              <a:defRPr sz="1000">
                <a:solidFill>
                  <a:schemeClr val="accent1"/>
                </a:solidFill>
                <a:latin typeface="Source Code Pro"/>
                <a:ea typeface="Source Code Pro"/>
                <a:cs typeface="Source Code Pro"/>
                <a:sym typeface="Source Code Pro"/>
              </a:defRPr>
            </a:lvl8pPr>
            <a:lvl9pPr lvl="8" algn="r" rtl="0">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s://github.com/casact"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hyperlink" Target="http://ronaldrichman.co.za/" TargetMode="External"/><Relationship Id="rId5" Type="http://schemas.openxmlformats.org/officeDocument/2006/relationships/hyperlink" Target="https://people.math.ethz.ch/~wueth/papers.html" TargetMode="External"/><Relationship Id="rId4" Type="http://schemas.openxmlformats.org/officeDocument/2006/relationships/hyperlink" Target="https://github.com/JSchelldorfer/ActuarialDataScienc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institute-and-faculty-of-actuaries.github.io/mlr-blog/" TargetMode="External"/><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hyperlink" Target="https://github.com/genedan/actuarial-foss"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1N2vdjTGPOM"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6.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hyperlink" Target="https://cellar.kasa.ai"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hyperlink" Target="https://github.com/kasaai/cellar"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hyperlink" Target="https://github.com/actuarialvoodoo/cellar-demo"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github.com/kevinykuo/cagny-demo" TargetMode="External"/><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hyperlink" Target="https://github.com/kasaai/pc-pricing-tutorial"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hyperlink" Target="https://github.com/kasaai/rsvr" TargetMode="External"/><Relationship Id="rId4" Type="http://schemas.openxmlformats.org/officeDocument/2006/relationships/hyperlink" Target="https://ratemake.com/"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5"/>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Towards open collaboration in insurance analytics</a:t>
            </a:r>
            <a:endParaRPr/>
          </a:p>
        </p:txBody>
      </p:sp>
      <p:sp>
        <p:nvSpPr>
          <p:cNvPr id="111" name="Google Shape;111;p25"/>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CAGNY 2020</a:t>
            </a:r>
            <a:endParaRPr/>
          </a:p>
          <a:p>
            <a:pPr marL="0" lvl="0" indent="0" algn="ctr" rtl="0">
              <a:spcBef>
                <a:spcPts val="0"/>
              </a:spcBef>
              <a:spcAft>
                <a:spcPts val="0"/>
              </a:spcAft>
              <a:buNone/>
            </a:pPr>
            <a:r>
              <a:rPr lang="en"/>
              <a:t>@kasaai_</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0"/>
        <p:cNvGrpSpPr/>
        <p:nvPr/>
      </p:nvGrpSpPr>
      <p:grpSpPr>
        <a:xfrm>
          <a:off x="0" y="0"/>
          <a:ext cx="0" cy="0"/>
          <a:chOff x="0" y="0"/>
          <a:chExt cx="0" cy="0"/>
        </a:xfrm>
      </p:grpSpPr>
      <p:sp>
        <p:nvSpPr>
          <p:cNvPr id="171" name="Google Shape;171;p34"/>
          <p:cNvSpPr txBox="1"/>
          <p:nvPr/>
        </p:nvSpPr>
        <p:spPr>
          <a:xfrm>
            <a:off x="457875" y="804925"/>
            <a:ext cx="5132700" cy="13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Comic Sans MS"/>
                <a:ea typeface="Comic Sans MS"/>
                <a:cs typeface="Comic Sans MS"/>
                <a:sym typeface="Comic Sans MS"/>
              </a:rPr>
              <a:t>Tl;dr We aspire to be like...</a:t>
            </a:r>
            <a:endParaRPr sz="3000">
              <a:latin typeface="Comic Sans MS"/>
              <a:ea typeface="Comic Sans MS"/>
              <a:cs typeface="Comic Sans MS"/>
              <a:sym typeface="Comic Sans MS"/>
            </a:endParaRPr>
          </a:p>
        </p:txBody>
      </p:sp>
      <p:pic>
        <p:nvPicPr>
          <p:cNvPr id="172" name="Google Shape;172;p34"/>
          <p:cNvPicPr preferRelativeResize="0"/>
          <p:nvPr/>
        </p:nvPicPr>
        <p:blipFill>
          <a:blip r:embed="rId3">
            <a:alphaModFix/>
          </a:blip>
          <a:stretch>
            <a:fillRect/>
          </a:stretch>
        </p:blipFill>
        <p:spPr>
          <a:xfrm>
            <a:off x="457875" y="2358700"/>
            <a:ext cx="2476500" cy="742950"/>
          </a:xfrm>
          <a:prstGeom prst="rect">
            <a:avLst/>
          </a:prstGeom>
          <a:noFill/>
          <a:ln>
            <a:noFill/>
          </a:ln>
        </p:spPr>
      </p:pic>
      <p:pic>
        <p:nvPicPr>
          <p:cNvPr id="173" name="Google Shape;173;p34"/>
          <p:cNvPicPr preferRelativeResize="0"/>
          <p:nvPr/>
        </p:nvPicPr>
        <p:blipFill>
          <a:blip r:embed="rId4">
            <a:alphaModFix/>
          </a:blip>
          <a:stretch>
            <a:fillRect/>
          </a:stretch>
        </p:blipFill>
        <p:spPr>
          <a:xfrm>
            <a:off x="6961873" y="1907824"/>
            <a:ext cx="1602929" cy="1850424"/>
          </a:xfrm>
          <a:prstGeom prst="rect">
            <a:avLst/>
          </a:prstGeom>
          <a:noFill/>
          <a:ln>
            <a:noFill/>
          </a:ln>
        </p:spPr>
      </p:pic>
      <p:sp>
        <p:nvSpPr>
          <p:cNvPr id="174" name="Google Shape;174;p34"/>
          <p:cNvSpPr txBox="1"/>
          <p:nvPr/>
        </p:nvSpPr>
        <p:spPr>
          <a:xfrm>
            <a:off x="4218625" y="4008500"/>
            <a:ext cx="3998100" cy="9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Comic Sans MS"/>
                <a:ea typeface="Comic Sans MS"/>
                <a:cs typeface="Comic Sans MS"/>
                <a:sym typeface="Comic Sans MS"/>
              </a:rPr>
              <a:t>...but for insurance</a:t>
            </a:r>
            <a:endParaRPr sz="3000">
              <a:latin typeface="Comic Sans MS"/>
              <a:ea typeface="Comic Sans MS"/>
              <a:cs typeface="Comic Sans MS"/>
              <a:sym typeface="Comic Sans MS"/>
            </a:endParaRPr>
          </a:p>
        </p:txBody>
      </p:sp>
      <p:pic>
        <p:nvPicPr>
          <p:cNvPr id="175" name="Google Shape;175;p34"/>
          <p:cNvPicPr preferRelativeResize="0"/>
          <p:nvPr/>
        </p:nvPicPr>
        <p:blipFill>
          <a:blip r:embed="rId5">
            <a:alphaModFix/>
          </a:blip>
          <a:stretch>
            <a:fillRect/>
          </a:stretch>
        </p:blipFill>
        <p:spPr>
          <a:xfrm>
            <a:off x="3596885" y="2145325"/>
            <a:ext cx="2510565" cy="1375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79"/>
        <p:cNvGrpSpPr/>
        <p:nvPr/>
      </p:nvGrpSpPr>
      <p:grpSpPr>
        <a:xfrm>
          <a:off x="0" y="0"/>
          <a:ext cx="0" cy="0"/>
          <a:chOff x="0" y="0"/>
          <a:chExt cx="0" cy="0"/>
        </a:xfrm>
      </p:grpSpPr>
      <p:sp>
        <p:nvSpPr>
          <p:cNvPr id="180" name="Google Shape;180;p35"/>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solidFill>
                  <a:schemeClr val="lt1"/>
                </a:solidFill>
              </a:rPr>
              <a:t>Improve workflows and advance applied AI in insurance through open collaboration</a:t>
            </a:r>
            <a:endParaRPr sz="48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4"/>
        <p:cNvGrpSpPr/>
        <p:nvPr/>
      </p:nvGrpSpPr>
      <p:grpSpPr>
        <a:xfrm>
          <a:off x="0" y="0"/>
          <a:ext cx="0" cy="0"/>
          <a:chOff x="0" y="0"/>
          <a:chExt cx="0" cy="0"/>
        </a:xfrm>
      </p:grpSpPr>
      <p:sp>
        <p:nvSpPr>
          <p:cNvPr id="185" name="Google Shape;185;p36"/>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Some Challenges</a:t>
            </a:r>
            <a:endParaRPr sz="4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9"/>
        <p:cNvGrpSpPr/>
        <p:nvPr/>
      </p:nvGrpSpPr>
      <p:grpSpPr>
        <a:xfrm>
          <a:off x="0" y="0"/>
          <a:ext cx="0" cy="0"/>
          <a:chOff x="0" y="0"/>
          <a:chExt cx="0" cy="0"/>
        </a:xfrm>
      </p:grpSpPr>
      <p:pic>
        <p:nvPicPr>
          <p:cNvPr id="190" name="Google Shape;190;p37"/>
          <p:cNvPicPr preferRelativeResize="0"/>
          <p:nvPr/>
        </p:nvPicPr>
        <p:blipFill>
          <a:blip r:embed="rId3">
            <a:alphaModFix/>
          </a:blip>
          <a:stretch>
            <a:fillRect/>
          </a:stretch>
        </p:blipFill>
        <p:spPr>
          <a:xfrm>
            <a:off x="126675" y="1395425"/>
            <a:ext cx="3600450" cy="3390900"/>
          </a:xfrm>
          <a:prstGeom prst="rect">
            <a:avLst/>
          </a:prstGeom>
          <a:noFill/>
          <a:ln>
            <a:noFill/>
          </a:ln>
        </p:spPr>
      </p:pic>
      <p:pic>
        <p:nvPicPr>
          <p:cNvPr id="191" name="Google Shape;191;p37"/>
          <p:cNvPicPr preferRelativeResize="0"/>
          <p:nvPr/>
        </p:nvPicPr>
        <p:blipFill>
          <a:blip r:embed="rId4">
            <a:alphaModFix/>
          </a:blip>
          <a:stretch>
            <a:fillRect/>
          </a:stretch>
        </p:blipFill>
        <p:spPr>
          <a:xfrm>
            <a:off x="4511025" y="518588"/>
            <a:ext cx="3600449" cy="2529430"/>
          </a:xfrm>
          <a:prstGeom prst="rect">
            <a:avLst/>
          </a:prstGeom>
          <a:noFill/>
          <a:ln>
            <a:noFill/>
          </a:ln>
        </p:spPr>
      </p:pic>
      <p:pic>
        <p:nvPicPr>
          <p:cNvPr id="192" name="Google Shape;192;p37"/>
          <p:cNvPicPr preferRelativeResize="0"/>
          <p:nvPr/>
        </p:nvPicPr>
        <p:blipFill>
          <a:blip r:embed="rId4">
            <a:alphaModFix/>
          </a:blip>
          <a:stretch>
            <a:fillRect/>
          </a:stretch>
        </p:blipFill>
        <p:spPr>
          <a:xfrm>
            <a:off x="6042874" y="2452302"/>
            <a:ext cx="2681300" cy="1883675"/>
          </a:xfrm>
          <a:prstGeom prst="rect">
            <a:avLst/>
          </a:prstGeom>
          <a:noFill/>
          <a:ln>
            <a:noFill/>
          </a:ln>
        </p:spPr>
      </p:pic>
      <p:pic>
        <p:nvPicPr>
          <p:cNvPr id="193" name="Google Shape;193;p37"/>
          <p:cNvPicPr preferRelativeResize="0"/>
          <p:nvPr/>
        </p:nvPicPr>
        <p:blipFill>
          <a:blip r:embed="rId4">
            <a:alphaModFix/>
          </a:blip>
          <a:stretch>
            <a:fillRect/>
          </a:stretch>
        </p:blipFill>
        <p:spPr>
          <a:xfrm>
            <a:off x="7223975" y="1167420"/>
            <a:ext cx="1753325" cy="12317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7"/>
        <p:cNvGrpSpPr/>
        <p:nvPr/>
      </p:nvGrpSpPr>
      <p:grpSpPr>
        <a:xfrm>
          <a:off x="0" y="0"/>
          <a:ext cx="0" cy="0"/>
          <a:chOff x="0" y="0"/>
          <a:chExt cx="0" cy="0"/>
        </a:xfrm>
      </p:grpSpPr>
      <p:pic>
        <p:nvPicPr>
          <p:cNvPr id="198" name="Google Shape;198;p38"/>
          <p:cNvPicPr preferRelativeResize="0"/>
          <p:nvPr/>
        </p:nvPicPr>
        <p:blipFill>
          <a:blip r:embed="rId3">
            <a:alphaModFix/>
          </a:blip>
          <a:stretch>
            <a:fillRect/>
          </a:stretch>
        </p:blipFill>
        <p:spPr>
          <a:xfrm>
            <a:off x="1033400" y="511225"/>
            <a:ext cx="7077200" cy="3951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2"/>
        <p:cNvGrpSpPr/>
        <p:nvPr/>
      </p:nvGrpSpPr>
      <p:grpSpPr>
        <a:xfrm>
          <a:off x="0" y="0"/>
          <a:ext cx="0" cy="0"/>
          <a:chOff x="0" y="0"/>
          <a:chExt cx="0" cy="0"/>
        </a:xfrm>
      </p:grpSpPr>
      <p:pic>
        <p:nvPicPr>
          <p:cNvPr id="203" name="Google Shape;203;p39"/>
          <p:cNvPicPr preferRelativeResize="0"/>
          <p:nvPr/>
        </p:nvPicPr>
        <p:blipFill>
          <a:blip r:embed="rId3">
            <a:alphaModFix/>
          </a:blip>
          <a:stretch>
            <a:fillRect/>
          </a:stretch>
        </p:blipFill>
        <p:spPr>
          <a:xfrm>
            <a:off x="2102100" y="263825"/>
            <a:ext cx="4838699" cy="48386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output</a:t>
            </a:r>
            <a:endParaRPr/>
          </a:p>
        </p:txBody>
      </p:sp>
      <p:sp>
        <p:nvSpPr>
          <p:cNvPr id="209" name="Google Shape;209;p4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SzPts val="3600"/>
              <a:buChar char="-"/>
            </a:pPr>
            <a:r>
              <a:rPr lang="en" sz="3600"/>
              <a:t>Research (reproducible + open)</a:t>
            </a:r>
            <a:endParaRPr sz="3600"/>
          </a:p>
          <a:p>
            <a:pPr marL="457200" lvl="0" indent="-457200" algn="l" rtl="0">
              <a:spcBef>
                <a:spcPts val="0"/>
              </a:spcBef>
              <a:spcAft>
                <a:spcPts val="0"/>
              </a:spcAft>
              <a:buSzPts val="3600"/>
              <a:buChar char="-"/>
            </a:pPr>
            <a:r>
              <a:rPr lang="en" sz="3600"/>
              <a:t>Software (pkgs &amp; templates)</a:t>
            </a:r>
            <a:endParaRPr sz="3600"/>
          </a:p>
          <a:p>
            <a:pPr marL="457200" lvl="0" indent="-457200" algn="l" rtl="0">
              <a:spcBef>
                <a:spcPts val="0"/>
              </a:spcBef>
              <a:spcAft>
                <a:spcPts val="0"/>
              </a:spcAft>
              <a:buSzPts val="3600"/>
              <a:buChar char="-"/>
            </a:pPr>
            <a:r>
              <a:rPr lang="en" sz="3600"/>
              <a:t>Educational content (tutorials/blog posts)</a:t>
            </a:r>
            <a:endParaRPr sz="3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1"/>
          <p:cNvPicPr preferRelativeResize="0"/>
          <p:nvPr/>
        </p:nvPicPr>
        <p:blipFill>
          <a:blip r:embed="rId3">
            <a:alphaModFix/>
          </a:blip>
          <a:stretch>
            <a:fillRect/>
          </a:stretch>
        </p:blipFill>
        <p:spPr>
          <a:xfrm>
            <a:off x="221275" y="2069725"/>
            <a:ext cx="1810100" cy="1810100"/>
          </a:xfrm>
          <a:prstGeom prst="rect">
            <a:avLst/>
          </a:prstGeom>
          <a:noFill/>
          <a:ln>
            <a:noFill/>
          </a:ln>
        </p:spPr>
      </p:pic>
      <p:pic>
        <p:nvPicPr>
          <p:cNvPr id="215" name="Google Shape;215;p41"/>
          <p:cNvPicPr preferRelativeResize="0"/>
          <p:nvPr/>
        </p:nvPicPr>
        <p:blipFill>
          <a:blip r:embed="rId4">
            <a:alphaModFix/>
          </a:blip>
          <a:stretch>
            <a:fillRect/>
          </a:stretch>
        </p:blipFill>
        <p:spPr>
          <a:xfrm>
            <a:off x="3582175" y="127125"/>
            <a:ext cx="1906875" cy="1906875"/>
          </a:xfrm>
          <a:prstGeom prst="rect">
            <a:avLst/>
          </a:prstGeom>
          <a:noFill/>
          <a:ln>
            <a:noFill/>
          </a:ln>
        </p:spPr>
      </p:pic>
      <p:pic>
        <p:nvPicPr>
          <p:cNvPr id="216" name="Google Shape;216;p41"/>
          <p:cNvPicPr preferRelativeResize="0"/>
          <p:nvPr/>
        </p:nvPicPr>
        <p:blipFill>
          <a:blip r:embed="rId5">
            <a:alphaModFix/>
          </a:blip>
          <a:stretch>
            <a:fillRect/>
          </a:stretch>
        </p:blipFill>
        <p:spPr>
          <a:xfrm>
            <a:off x="6177198" y="3024475"/>
            <a:ext cx="2622175" cy="1966625"/>
          </a:xfrm>
          <a:prstGeom prst="rect">
            <a:avLst/>
          </a:prstGeom>
          <a:noFill/>
          <a:ln>
            <a:noFill/>
          </a:ln>
        </p:spPr>
      </p:pic>
      <p:sp>
        <p:nvSpPr>
          <p:cNvPr id="217" name="Google Shape;217;p41"/>
          <p:cNvSpPr txBox="1"/>
          <p:nvPr/>
        </p:nvSpPr>
        <p:spPr>
          <a:xfrm>
            <a:off x="1796875" y="182925"/>
            <a:ext cx="1527000" cy="5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ic Sans MS"/>
                <a:ea typeface="Comic Sans MS"/>
                <a:cs typeface="Comic Sans MS"/>
                <a:sym typeface="Comic Sans MS"/>
              </a:rPr>
              <a:t>Data scientist / software engineer</a:t>
            </a:r>
            <a:endParaRPr sz="1800">
              <a:latin typeface="Comic Sans MS"/>
              <a:ea typeface="Comic Sans MS"/>
              <a:cs typeface="Comic Sans MS"/>
              <a:sym typeface="Comic Sans MS"/>
            </a:endParaRPr>
          </a:p>
        </p:txBody>
      </p:sp>
      <p:sp>
        <p:nvSpPr>
          <p:cNvPr id="218" name="Google Shape;218;p41"/>
          <p:cNvSpPr txBox="1"/>
          <p:nvPr/>
        </p:nvSpPr>
        <p:spPr>
          <a:xfrm>
            <a:off x="473975" y="4026475"/>
            <a:ext cx="1527000" cy="5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ic Sans MS"/>
                <a:ea typeface="Comic Sans MS"/>
                <a:cs typeface="Comic Sans MS"/>
                <a:sym typeface="Comic Sans MS"/>
              </a:rPr>
              <a:t>Actuary</a:t>
            </a:r>
            <a:endParaRPr sz="1800">
              <a:latin typeface="Comic Sans MS"/>
              <a:ea typeface="Comic Sans MS"/>
              <a:cs typeface="Comic Sans MS"/>
              <a:sym typeface="Comic Sans MS"/>
            </a:endParaRPr>
          </a:p>
        </p:txBody>
      </p:sp>
      <p:sp>
        <p:nvSpPr>
          <p:cNvPr id="219" name="Google Shape;219;p41"/>
          <p:cNvSpPr txBox="1"/>
          <p:nvPr/>
        </p:nvSpPr>
        <p:spPr>
          <a:xfrm>
            <a:off x="6698350" y="2367525"/>
            <a:ext cx="1810200" cy="5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ic Sans MS"/>
                <a:ea typeface="Comic Sans MS"/>
                <a:cs typeface="Comic Sans MS"/>
                <a:sym typeface="Comic Sans MS"/>
              </a:rPr>
              <a:t>“Business stakeholders”</a:t>
            </a:r>
            <a:endParaRPr sz="1800">
              <a:latin typeface="Comic Sans MS"/>
              <a:ea typeface="Comic Sans MS"/>
              <a:cs typeface="Comic Sans MS"/>
              <a:sym typeface="Comic Sans MS"/>
            </a:endParaRPr>
          </a:p>
        </p:txBody>
      </p:sp>
      <p:cxnSp>
        <p:nvCxnSpPr>
          <p:cNvPr id="220" name="Google Shape;220;p41"/>
          <p:cNvCxnSpPr>
            <a:stCxn id="216" idx="1"/>
            <a:endCxn id="221" idx="3"/>
          </p:cNvCxnSpPr>
          <p:nvPr/>
        </p:nvCxnSpPr>
        <p:spPr>
          <a:xfrm rot="10800000">
            <a:off x="5417298" y="3557788"/>
            <a:ext cx="759900" cy="450000"/>
          </a:xfrm>
          <a:prstGeom prst="straightConnector1">
            <a:avLst/>
          </a:prstGeom>
          <a:noFill/>
          <a:ln w="9525" cap="flat" cmpd="sng">
            <a:solidFill>
              <a:schemeClr val="dk2"/>
            </a:solidFill>
            <a:prstDash val="solid"/>
            <a:round/>
            <a:headEnd type="none" w="med" len="med"/>
            <a:tailEnd type="triangle" w="med" len="med"/>
          </a:ln>
        </p:spPr>
      </p:cxnSp>
      <p:cxnSp>
        <p:nvCxnSpPr>
          <p:cNvPr id="222" name="Google Shape;222;p41"/>
          <p:cNvCxnSpPr>
            <a:stCxn id="215" idx="2"/>
            <a:endCxn id="221" idx="0"/>
          </p:cNvCxnSpPr>
          <p:nvPr/>
        </p:nvCxnSpPr>
        <p:spPr>
          <a:xfrm flipH="1">
            <a:off x="4274313" y="2034000"/>
            <a:ext cx="261300" cy="1055400"/>
          </a:xfrm>
          <a:prstGeom prst="straightConnector1">
            <a:avLst/>
          </a:prstGeom>
          <a:noFill/>
          <a:ln w="9525" cap="flat" cmpd="sng">
            <a:solidFill>
              <a:schemeClr val="dk2"/>
            </a:solidFill>
            <a:prstDash val="solid"/>
            <a:round/>
            <a:headEnd type="none" w="med" len="med"/>
            <a:tailEnd type="triangle" w="med" len="med"/>
          </a:ln>
        </p:spPr>
      </p:cxnSp>
      <p:cxnSp>
        <p:nvCxnSpPr>
          <p:cNvPr id="223" name="Google Shape;223;p41"/>
          <p:cNvCxnSpPr>
            <a:stCxn id="214" idx="3"/>
            <a:endCxn id="221" idx="1"/>
          </p:cNvCxnSpPr>
          <p:nvPr/>
        </p:nvCxnSpPr>
        <p:spPr>
          <a:xfrm>
            <a:off x="2031375" y="2974775"/>
            <a:ext cx="1100100" cy="583200"/>
          </a:xfrm>
          <a:prstGeom prst="straightConnector1">
            <a:avLst/>
          </a:prstGeom>
          <a:noFill/>
          <a:ln w="9525" cap="flat" cmpd="sng">
            <a:solidFill>
              <a:schemeClr val="dk2"/>
            </a:solidFill>
            <a:prstDash val="solid"/>
            <a:round/>
            <a:headEnd type="none" w="med" len="med"/>
            <a:tailEnd type="triangle" w="med" len="med"/>
          </a:ln>
        </p:spPr>
      </p:cxnSp>
      <p:pic>
        <p:nvPicPr>
          <p:cNvPr id="221" name="Google Shape;221;p41"/>
          <p:cNvPicPr preferRelativeResize="0"/>
          <p:nvPr/>
        </p:nvPicPr>
        <p:blipFill>
          <a:blip r:embed="rId6">
            <a:alphaModFix/>
          </a:blip>
          <a:stretch>
            <a:fillRect/>
          </a:stretch>
        </p:blipFill>
        <p:spPr>
          <a:xfrm>
            <a:off x="3131397" y="3089275"/>
            <a:ext cx="2285815" cy="937200"/>
          </a:xfrm>
          <a:prstGeom prst="rect">
            <a:avLst/>
          </a:prstGeom>
          <a:noFill/>
          <a:ln>
            <a:noFill/>
          </a:ln>
        </p:spPr>
      </p:pic>
      <p:pic>
        <p:nvPicPr>
          <p:cNvPr id="224" name="Google Shape;224;p41"/>
          <p:cNvPicPr preferRelativeResize="0"/>
          <p:nvPr/>
        </p:nvPicPr>
        <p:blipFill>
          <a:blip r:embed="rId7">
            <a:alphaModFix/>
          </a:blip>
          <a:stretch>
            <a:fillRect/>
          </a:stretch>
        </p:blipFill>
        <p:spPr>
          <a:xfrm>
            <a:off x="3001288" y="3739187"/>
            <a:ext cx="2807376" cy="11484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28"/>
        <p:cNvGrpSpPr/>
        <p:nvPr/>
      </p:nvGrpSpPr>
      <p:grpSpPr>
        <a:xfrm>
          <a:off x="0" y="0"/>
          <a:ext cx="0" cy="0"/>
          <a:chOff x="0" y="0"/>
          <a:chExt cx="0" cy="0"/>
        </a:xfrm>
      </p:grpSpPr>
      <p:pic>
        <p:nvPicPr>
          <p:cNvPr id="229" name="Google Shape;229;p42"/>
          <p:cNvPicPr preferRelativeResize="0"/>
          <p:nvPr/>
        </p:nvPicPr>
        <p:blipFill>
          <a:blip r:embed="rId3">
            <a:alphaModFix/>
          </a:blip>
          <a:stretch>
            <a:fillRect/>
          </a:stretch>
        </p:blipFill>
        <p:spPr>
          <a:xfrm>
            <a:off x="119772" y="67374"/>
            <a:ext cx="8904454" cy="5008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3"/>
        <p:cNvGrpSpPr/>
        <p:nvPr/>
      </p:nvGrpSpPr>
      <p:grpSpPr>
        <a:xfrm>
          <a:off x="0" y="0"/>
          <a:ext cx="0" cy="0"/>
          <a:chOff x="0" y="0"/>
          <a:chExt cx="0" cy="0"/>
        </a:xfrm>
      </p:grpSpPr>
      <p:sp>
        <p:nvSpPr>
          <p:cNvPr id="234" name="Google Shape;234;p4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Menu of the day</a:t>
            </a:r>
            <a:endParaRPr>
              <a:solidFill>
                <a:schemeClr val="dk2"/>
              </a:solidFill>
            </a:endParaRPr>
          </a:p>
        </p:txBody>
      </p:sp>
      <p:sp>
        <p:nvSpPr>
          <p:cNvPr id="235" name="Google Shape;235;p43"/>
          <p:cNvSpPr txBox="1">
            <a:spLocks noGrp="1"/>
          </p:cNvSpPr>
          <p:nvPr>
            <p:ph type="body" idx="1"/>
          </p:nvPr>
        </p:nvSpPr>
        <p:spPr>
          <a:xfrm>
            <a:off x="387900" y="1489825"/>
            <a:ext cx="8368200" cy="352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Who we are / What we do</a:t>
            </a:r>
            <a:endParaRPr i="1">
              <a:solidFill>
                <a:schemeClr val="dk2"/>
              </a:solidFill>
            </a:endParaRPr>
          </a:p>
          <a:p>
            <a:pPr marL="457200" lvl="0" indent="0" algn="l" rtl="0">
              <a:spcBef>
                <a:spcPts val="1600"/>
              </a:spcBef>
              <a:spcAft>
                <a:spcPts val="0"/>
              </a:spcAft>
              <a:buNone/>
            </a:pPr>
            <a:r>
              <a:rPr lang="en" i="1">
                <a:solidFill>
                  <a:schemeClr val="dk2"/>
                </a:solidFill>
              </a:rPr>
              <a:t>Château Kasa, Blanc de Blancs, “Le Rêverie”, NV</a:t>
            </a:r>
            <a:endParaRPr i="1">
              <a:solidFill>
                <a:schemeClr val="dk2"/>
              </a:solidFill>
            </a:endParaRPr>
          </a:p>
          <a:p>
            <a:pPr marL="0" lvl="0" indent="0" algn="l" rtl="0">
              <a:spcBef>
                <a:spcPts val="1600"/>
              </a:spcBef>
              <a:spcAft>
                <a:spcPts val="0"/>
              </a:spcAft>
              <a:buNone/>
            </a:pPr>
            <a:r>
              <a:rPr lang="en" b="1">
                <a:solidFill>
                  <a:schemeClr val="dk2"/>
                </a:solidFill>
              </a:rPr>
              <a:t>&gt; Lessons learned / Discoveries / Tips</a:t>
            </a:r>
            <a:endParaRPr b="1" i="1">
              <a:solidFill>
                <a:schemeClr val="dk2"/>
              </a:solidFill>
            </a:endParaRPr>
          </a:p>
          <a:p>
            <a:pPr marL="457200" lvl="0" indent="0" algn="l" rtl="0">
              <a:spcBef>
                <a:spcPts val="1600"/>
              </a:spcBef>
              <a:spcAft>
                <a:spcPts val="0"/>
              </a:spcAft>
              <a:buNone/>
            </a:pPr>
            <a:r>
              <a:rPr lang="en" b="1" i="1">
                <a:solidFill>
                  <a:schemeClr val="dk2"/>
                </a:solidFill>
              </a:rPr>
              <a:t>Bad Joke Cellars, Red Blend, “The Cynic”, 2012</a:t>
            </a:r>
            <a:endParaRPr b="1" i="1">
              <a:solidFill>
                <a:schemeClr val="dk2"/>
              </a:solidFill>
            </a:endParaRPr>
          </a:p>
          <a:p>
            <a:pPr marL="0" lvl="0" indent="0" algn="l" rtl="0">
              <a:spcBef>
                <a:spcPts val="1600"/>
              </a:spcBef>
              <a:spcAft>
                <a:spcPts val="0"/>
              </a:spcAft>
              <a:buNone/>
            </a:pPr>
            <a:r>
              <a:rPr lang="en">
                <a:solidFill>
                  <a:schemeClr val="dk2"/>
                </a:solidFill>
              </a:rPr>
              <a:t>A sampling of projects</a:t>
            </a:r>
            <a:endParaRPr>
              <a:solidFill>
                <a:schemeClr val="dk2"/>
              </a:solidFill>
            </a:endParaRPr>
          </a:p>
          <a:p>
            <a:pPr marL="0" lvl="0" indent="0" algn="l" rtl="0">
              <a:spcBef>
                <a:spcPts val="1600"/>
              </a:spcBef>
              <a:spcAft>
                <a:spcPts val="0"/>
              </a:spcAft>
              <a:buNone/>
            </a:pPr>
            <a:r>
              <a:rPr lang="en">
                <a:solidFill>
                  <a:schemeClr val="dk2"/>
                </a:solidFill>
              </a:rPr>
              <a:t>	</a:t>
            </a:r>
            <a:r>
              <a:rPr lang="en" i="1">
                <a:solidFill>
                  <a:schemeClr val="dk2"/>
                </a:solidFill>
              </a:rPr>
              <a:t>Dr. Brandstiftung, Riesling S.G.N., “Einladung”, 1990</a:t>
            </a:r>
            <a:endParaRPr i="1">
              <a:solidFill>
                <a:schemeClr val="dk2"/>
              </a:solidFill>
            </a:endParaRPr>
          </a:p>
          <a:p>
            <a:pPr marL="0" lvl="0" indent="0" algn="l" rtl="0">
              <a:spcBef>
                <a:spcPts val="1600"/>
              </a:spcBef>
              <a:spcAft>
                <a:spcPts val="1600"/>
              </a:spcAft>
              <a:buNone/>
            </a:pPr>
            <a:endParaRPr>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Amuse-bouche</a:t>
            </a:r>
            <a:endParaRPr/>
          </a:p>
        </p:txBody>
      </p:sp>
      <p:sp>
        <p:nvSpPr>
          <p:cNvPr id="117" name="Google Shape;117;p26"/>
          <p:cNvSpPr txBox="1">
            <a:spLocks noGrp="1"/>
          </p:cNvSpPr>
          <p:nvPr>
            <p:ph type="body" idx="1"/>
          </p:nvPr>
        </p:nvSpPr>
        <p:spPr>
          <a:xfrm>
            <a:off x="387900" y="1489825"/>
            <a:ext cx="81921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About me!</a:t>
            </a:r>
            <a:endParaRPr sz="2400"/>
          </a:p>
          <a:p>
            <a:pPr marL="457200" lvl="0" indent="-381000" algn="l" rtl="0">
              <a:spcBef>
                <a:spcPts val="1600"/>
              </a:spcBef>
              <a:spcAft>
                <a:spcPts val="0"/>
              </a:spcAft>
              <a:buSzPts val="2400"/>
              <a:buChar char="-"/>
            </a:pPr>
            <a:r>
              <a:rPr lang="en" sz="2400"/>
              <a:t>Kevin (he/him)</a:t>
            </a:r>
            <a:endParaRPr sz="2400"/>
          </a:p>
          <a:p>
            <a:pPr marL="457200" lvl="0" indent="-381000" algn="l" rtl="0">
              <a:spcBef>
                <a:spcPts val="0"/>
              </a:spcBef>
              <a:spcAft>
                <a:spcPts val="0"/>
              </a:spcAft>
              <a:buSzPts val="2400"/>
              <a:buChar char="-"/>
            </a:pPr>
            <a:r>
              <a:rPr lang="en" sz="2400"/>
              <a:t>Currently: Director of Insurance Practice (sales + open source development) @RStudio</a:t>
            </a:r>
            <a:endParaRPr sz="2400"/>
          </a:p>
          <a:p>
            <a:pPr marL="457200" lvl="0" indent="-381000" algn="l" rtl="0">
              <a:spcBef>
                <a:spcPts val="0"/>
              </a:spcBef>
              <a:spcAft>
                <a:spcPts val="0"/>
              </a:spcAft>
              <a:buSzPts val="2400"/>
              <a:buChar char="-"/>
            </a:pPr>
            <a:r>
              <a:rPr lang="en" sz="2400"/>
              <a:t>Formerly: Trader, actuary, consultant, “data scientist”, software engineer</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39"/>
        <p:cNvGrpSpPr/>
        <p:nvPr/>
      </p:nvGrpSpPr>
      <p:grpSpPr>
        <a:xfrm>
          <a:off x="0" y="0"/>
          <a:ext cx="0" cy="0"/>
          <a:chOff x="0" y="0"/>
          <a:chExt cx="0" cy="0"/>
        </a:xfrm>
      </p:grpSpPr>
      <p:sp>
        <p:nvSpPr>
          <p:cNvPr id="240" name="Google Shape;240;p44"/>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#1</a:t>
            </a:r>
            <a:endParaRPr sz="4800"/>
          </a:p>
          <a:p>
            <a:pPr marL="0" lvl="0" indent="0" algn="ctr" rtl="0">
              <a:spcBef>
                <a:spcPts val="0"/>
              </a:spcBef>
              <a:spcAft>
                <a:spcPts val="0"/>
              </a:spcAft>
              <a:buNone/>
            </a:pPr>
            <a:r>
              <a:rPr lang="en" sz="4800"/>
              <a:t>Empathy</a:t>
            </a:r>
            <a:endParaRPr sz="4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5"/>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Acknowledge the Objections</a:t>
            </a:r>
            <a:endParaRPr sz="4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6"/>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Towards open collaboration in insurance analytics</a:t>
            </a:r>
            <a:endParaRPr/>
          </a:p>
        </p:txBody>
      </p:sp>
      <p:sp>
        <p:nvSpPr>
          <p:cNvPr id="251" name="Google Shape;251;p46"/>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CAGNY 2020</a:t>
            </a:r>
            <a:endParaRPr/>
          </a:p>
          <a:p>
            <a:pPr marL="0" lvl="0" indent="0" algn="ctr" rtl="0">
              <a:spcBef>
                <a:spcPts val="0"/>
              </a:spcBef>
              <a:spcAft>
                <a:spcPts val="0"/>
              </a:spcAft>
              <a:buNone/>
            </a:pPr>
            <a:r>
              <a:rPr lang="en"/>
              <a:t>@kasaai_</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7"/>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lt2"/>
                </a:solidFill>
              </a:rPr>
              <a:t>Towards</a:t>
            </a:r>
            <a:r>
              <a:rPr lang="en"/>
              <a:t> </a:t>
            </a:r>
            <a:r>
              <a:rPr lang="en" b="1"/>
              <a:t>open collaboration</a:t>
            </a:r>
            <a:r>
              <a:rPr lang="en"/>
              <a:t> </a:t>
            </a:r>
            <a:r>
              <a:rPr lang="en">
                <a:solidFill>
                  <a:schemeClr val="lt2"/>
                </a:solidFill>
              </a:rPr>
              <a:t>in</a:t>
            </a:r>
            <a:r>
              <a:rPr lang="en"/>
              <a:t> </a:t>
            </a:r>
            <a:r>
              <a:rPr lang="en" b="1"/>
              <a:t>insurance</a:t>
            </a:r>
            <a:r>
              <a:rPr lang="en"/>
              <a:t> </a:t>
            </a:r>
            <a:r>
              <a:rPr lang="en">
                <a:solidFill>
                  <a:schemeClr val="lt2"/>
                </a:solidFill>
              </a:rPr>
              <a:t>analytics</a:t>
            </a:r>
            <a:endParaRPr>
              <a:solidFill>
                <a:schemeClr val="lt2"/>
              </a:solidFill>
            </a:endParaRPr>
          </a:p>
        </p:txBody>
      </p:sp>
      <p:sp>
        <p:nvSpPr>
          <p:cNvPr id="257" name="Google Shape;257;p47"/>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CAGNY 2020</a:t>
            </a:r>
            <a:endParaRPr/>
          </a:p>
          <a:p>
            <a:pPr marL="0" lvl="0" indent="0" algn="ctr" rtl="0">
              <a:spcBef>
                <a:spcPts val="0"/>
              </a:spcBef>
              <a:spcAft>
                <a:spcPts val="0"/>
              </a:spcAft>
              <a:buNone/>
            </a:pPr>
            <a:r>
              <a:rPr lang="en"/>
              <a:t>@kasaai_</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8"/>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accent1"/>
                </a:solidFill>
              </a:rPr>
              <a:t>Towards</a:t>
            </a:r>
            <a:r>
              <a:rPr lang="en"/>
              <a:t> </a:t>
            </a:r>
            <a:r>
              <a:rPr lang="en" b="1"/>
              <a:t>open collaboration</a:t>
            </a:r>
            <a:r>
              <a:rPr lang="en"/>
              <a:t> </a:t>
            </a:r>
            <a:r>
              <a:rPr lang="en">
                <a:solidFill>
                  <a:schemeClr val="accent1"/>
                </a:solidFill>
              </a:rPr>
              <a:t>in</a:t>
            </a:r>
            <a:r>
              <a:rPr lang="en"/>
              <a:t> </a:t>
            </a:r>
            <a:r>
              <a:rPr lang="en" b="1"/>
              <a:t>insurance</a:t>
            </a:r>
            <a:r>
              <a:rPr lang="en"/>
              <a:t> </a:t>
            </a:r>
            <a:r>
              <a:rPr lang="en">
                <a:solidFill>
                  <a:schemeClr val="accent1"/>
                </a:solidFill>
              </a:rPr>
              <a:t>analytics</a:t>
            </a:r>
            <a:endParaRPr>
              <a:solidFill>
                <a:schemeClr val="accent1"/>
              </a:solidFill>
            </a:endParaRPr>
          </a:p>
        </p:txBody>
      </p:sp>
      <p:sp>
        <p:nvSpPr>
          <p:cNvPr id="263" name="Google Shape;263;p48"/>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1"/>
                </a:solidFill>
              </a:rPr>
              <a:t>CAGNY 2020</a:t>
            </a:r>
            <a:endParaRPr>
              <a:solidFill>
                <a:schemeClr val="accent1"/>
              </a:solidFill>
            </a:endParaRPr>
          </a:p>
          <a:p>
            <a:pPr marL="0" lvl="0" indent="0" algn="ctr" rtl="0">
              <a:spcBef>
                <a:spcPts val="0"/>
              </a:spcBef>
              <a:spcAft>
                <a:spcPts val="0"/>
              </a:spcAft>
              <a:buNone/>
            </a:pPr>
            <a:r>
              <a:rPr lang="en">
                <a:solidFill>
                  <a:schemeClr val="accent1"/>
                </a:solidFill>
              </a:rPr>
              <a:t>@kasaai_</a:t>
            </a:r>
            <a:endParaRPr>
              <a:solidFill>
                <a:schemeClr val="accen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9"/>
          <p:cNvPicPr preferRelativeResize="0"/>
          <p:nvPr/>
        </p:nvPicPr>
        <p:blipFill>
          <a:blip r:embed="rId3">
            <a:alphaModFix/>
          </a:blip>
          <a:stretch>
            <a:fillRect/>
          </a:stretch>
        </p:blipFill>
        <p:spPr>
          <a:xfrm>
            <a:off x="152400" y="152400"/>
            <a:ext cx="8839200" cy="479503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50"/>
          <p:cNvPicPr preferRelativeResize="0"/>
          <p:nvPr/>
        </p:nvPicPr>
        <p:blipFill>
          <a:blip r:embed="rId3">
            <a:alphaModFix/>
          </a:blip>
          <a:stretch>
            <a:fillRect/>
          </a:stretch>
        </p:blipFill>
        <p:spPr>
          <a:xfrm>
            <a:off x="152400" y="152400"/>
            <a:ext cx="8839200" cy="481736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7"/>
        <p:cNvGrpSpPr/>
        <p:nvPr/>
      </p:nvGrpSpPr>
      <p:grpSpPr>
        <a:xfrm>
          <a:off x="0" y="0"/>
          <a:ext cx="0" cy="0"/>
          <a:chOff x="0" y="0"/>
          <a:chExt cx="0" cy="0"/>
        </a:xfrm>
      </p:grpSpPr>
      <p:pic>
        <p:nvPicPr>
          <p:cNvPr id="278" name="Google Shape;278;p51"/>
          <p:cNvPicPr preferRelativeResize="0"/>
          <p:nvPr/>
        </p:nvPicPr>
        <p:blipFill>
          <a:blip r:embed="rId3">
            <a:alphaModFix/>
          </a:blip>
          <a:stretch>
            <a:fillRect/>
          </a:stretch>
        </p:blipFill>
        <p:spPr>
          <a:xfrm>
            <a:off x="1572600" y="64250"/>
            <a:ext cx="5998800" cy="50149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82"/>
        <p:cNvGrpSpPr/>
        <p:nvPr/>
      </p:nvGrpSpPr>
      <p:grpSpPr>
        <a:xfrm>
          <a:off x="0" y="0"/>
          <a:ext cx="0" cy="0"/>
          <a:chOff x="0" y="0"/>
          <a:chExt cx="0" cy="0"/>
        </a:xfrm>
      </p:grpSpPr>
      <p:sp>
        <p:nvSpPr>
          <p:cNvPr id="283" name="Google Shape;283;p52"/>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solidFill>
                  <a:schemeClr val="lt1"/>
                </a:solidFill>
              </a:rPr>
              <a:t>Cultural changes don’t happen overnight!</a:t>
            </a:r>
            <a:endParaRPr sz="48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7"/>
        <p:cNvGrpSpPr/>
        <p:nvPr/>
      </p:nvGrpSpPr>
      <p:grpSpPr>
        <a:xfrm>
          <a:off x="0" y="0"/>
          <a:ext cx="0" cy="0"/>
          <a:chOff x="0" y="0"/>
          <a:chExt cx="0" cy="0"/>
        </a:xfrm>
      </p:grpSpPr>
      <p:sp>
        <p:nvSpPr>
          <p:cNvPr id="288" name="Google Shape;288;p53"/>
          <p:cNvSpPr txBox="1">
            <a:spLocks noGrp="1"/>
          </p:cNvSpPr>
          <p:nvPr>
            <p:ph type="title" idx="4294967295"/>
          </p:nvPr>
        </p:nvSpPr>
        <p:spPr>
          <a:xfrm>
            <a:off x="1902150" y="1983300"/>
            <a:ext cx="5339700" cy="11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dk2"/>
                </a:solidFill>
              </a:rPr>
              <a:t>wins &lt;&lt;- wins + 0.01</a:t>
            </a:r>
            <a:endParaRPr sz="36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1"/>
        <p:cNvGrpSpPr/>
        <p:nvPr/>
      </p:nvGrpSpPr>
      <p:grpSpPr>
        <a:xfrm>
          <a:off x="0" y="0"/>
          <a:ext cx="0" cy="0"/>
          <a:chOff x="0" y="0"/>
          <a:chExt cx="0" cy="0"/>
        </a:xfrm>
      </p:grpSpPr>
      <p:sp>
        <p:nvSpPr>
          <p:cNvPr id="122" name="Google Shape;122;p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Amuse-bouche</a:t>
            </a:r>
            <a:endParaRPr/>
          </a:p>
        </p:txBody>
      </p:sp>
      <p:sp>
        <p:nvSpPr>
          <p:cNvPr id="123" name="Google Shape;123;p2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About me!</a:t>
            </a:r>
            <a:endParaRPr sz="2400"/>
          </a:p>
          <a:p>
            <a:pPr marL="457200" lvl="0" indent="-381000" algn="l" rtl="0">
              <a:spcBef>
                <a:spcPts val="1600"/>
              </a:spcBef>
              <a:spcAft>
                <a:spcPts val="0"/>
              </a:spcAft>
              <a:buSzPts val="2400"/>
              <a:buChar char="-"/>
            </a:pPr>
            <a:r>
              <a:rPr lang="en" sz="2400"/>
              <a:t>Ryan (he/him)</a:t>
            </a:r>
            <a:endParaRPr sz="2400"/>
          </a:p>
          <a:p>
            <a:pPr marL="457200" lvl="0" indent="-381000" algn="l" rtl="0">
              <a:spcBef>
                <a:spcPts val="0"/>
              </a:spcBef>
              <a:spcAft>
                <a:spcPts val="0"/>
              </a:spcAft>
              <a:buSzPts val="2400"/>
              <a:buChar char="-"/>
            </a:pPr>
            <a:r>
              <a:rPr lang="en" sz="2400"/>
              <a:t>Currently: Actuary/Data Scientist/Software Dev in Core Analytics @Willis Towers Watson</a:t>
            </a:r>
            <a:endParaRPr sz="2400"/>
          </a:p>
          <a:p>
            <a:pPr marL="457200" lvl="0" indent="-381000" algn="l" rtl="0">
              <a:spcBef>
                <a:spcPts val="0"/>
              </a:spcBef>
              <a:spcAft>
                <a:spcPts val="0"/>
              </a:spcAft>
              <a:buSzPts val="2400"/>
              <a:buChar char="-"/>
            </a:pPr>
            <a:r>
              <a:rPr lang="en" sz="2400"/>
              <a:t>Formerly: EY, PartnerRe, AmTrust</a:t>
            </a:r>
            <a:endParaRPr sz="2400"/>
          </a:p>
          <a:p>
            <a:pPr marL="457200" lvl="0" indent="0" algn="l" rtl="0">
              <a:spcBef>
                <a:spcPts val="1600"/>
              </a:spcBef>
              <a:spcAft>
                <a:spcPts val="1600"/>
              </a:spcAft>
              <a:buNone/>
            </a:pP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2"/>
        <p:cNvGrpSpPr/>
        <p:nvPr/>
      </p:nvGrpSpPr>
      <p:grpSpPr>
        <a:xfrm>
          <a:off x="0" y="0"/>
          <a:ext cx="0" cy="0"/>
          <a:chOff x="0" y="0"/>
          <a:chExt cx="0" cy="0"/>
        </a:xfrm>
      </p:grpSpPr>
      <p:sp>
        <p:nvSpPr>
          <p:cNvPr id="293" name="Google Shape;293;p54"/>
          <p:cNvSpPr txBox="1">
            <a:spLocks noGrp="1"/>
          </p:cNvSpPr>
          <p:nvPr>
            <p:ph type="title" idx="4294967295"/>
          </p:nvPr>
        </p:nvSpPr>
        <p:spPr>
          <a:xfrm>
            <a:off x="1902150" y="1983300"/>
            <a:ext cx="5339700" cy="11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dk2"/>
                </a:solidFill>
              </a:rPr>
              <a:t>wins &lt;&lt;- wins + 0.01</a:t>
            </a:r>
            <a:endParaRPr sz="3600">
              <a:solidFill>
                <a:schemeClr val="dk2"/>
              </a:solidFill>
            </a:endParaRPr>
          </a:p>
          <a:p>
            <a:pPr marL="0" lvl="0" indent="0" algn="ctr" rtl="0">
              <a:spcBef>
                <a:spcPts val="0"/>
              </a:spcBef>
              <a:spcAft>
                <a:spcPts val="0"/>
              </a:spcAft>
              <a:buNone/>
            </a:pPr>
            <a:endParaRPr sz="3600">
              <a:solidFill>
                <a:schemeClr val="dk2"/>
              </a:solidFill>
            </a:endParaRPr>
          </a:p>
          <a:p>
            <a:pPr marL="0" lvl="0" indent="0" algn="ctr" rtl="0">
              <a:spcBef>
                <a:spcPts val="0"/>
              </a:spcBef>
              <a:spcAft>
                <a:spcPts val="0"/>
              </a:spcAft>
              <a:buNone/>
            </a:pPr>
            <a:r>
              <a:rPr lang="en" sz="3600">
                <a:solidFill>
                  <a:schemeClr val="dk2"/>
                </a:solidFill>
              </a:rPr>
              <a:t>Build critical mass, slowly but surely</a:t>
            </a:r>
            <a:endParaRPr sz="36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7"/>
        <p:cNvGrpSpPr/>
        <p:nvPr/>
      </p:nvGrpSpPr>
      <p:grpSpPr>
        <a:xfrm>
          <a:off x="0" y="0"/>
          <a:ext cx="0" cy="0"/>
          <a:chOff x="0" y="0"/>
          <a:chExt cx="0" cy="0"/>
        </a:xfrm>
      </p:grpSpPr>
      <p:sp>
        <p:nvSpPr>
          <p:cNvPr id="298" name="Google Shape;298;p55"/>
          <p:cNvSpPr txBox="1">
            <a:spLocks noGrp="1"/>
          </p:cNvSpPr>
          <p:nvPr>
            <p:ph type="title" idx="4294967295"/>
          </p:nvPr>
        </p:nvSpPr>
        <p:spPr>
          <a:xfrm>
            <a:off x="1902150" y="1983300"/>
            <a:ext cx="5339700" cy="11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dk2"/>
                </a:solidFill>
              </a:rPr>
              <a:t>wins &lt;&lt;- wins + 0.01</a:t>
            </a:r>
            <a:endParaRPr sz="3600">
              <a:solidFill>
                <a:schemeClr val="dk2"/>
              </a:solidFill>
            </a:endParaRPr>
          </a:p>
          <a:p>
            <a:pPr marL="0" lvl="0" indent="0" algn="ctr" rtl="0">
              <a:spcBef>
                <a:spcPts val="0"/>
              </a:spcBef>
              <a:spcAft>
                <a:spcPts val="0"/>
              </a:spcAft>
              <a:buNone/>
            </a:pPr>
            <a:endParaRPr sz="3600">
              <a:solidFill>
                <a:schemeClr val="dk2"/>
              </a:solidFill>
            </a:endParaRPr>
          </a:p>
          <a:p>
            <a:pPr marL="0" lvl="0" indent="0" algn="ctr" rtl="0">
              <a:spcBef>
                <a:spcPts val="0"/>
              </a:spcBef>
              <a:spcAft>
                <a:spcPts val="0"/>
              </a:spcAft>
              <a:buNone/>
            </a:pPr>
            <a:r>
              <a:rPr lang="en" sz="3600">
                <a:solidFill>
                  <a:schemeClr val="dk2"/>
                </a:solidFill>
              </a:rPr>
              <a:t>Build </a:t>
            </a:r>
            <a:r>
              <a:rPr lang="en" sz="3600" b="1">
                <a:solidFill>
                  <a:schemeClr val="dk2"/>
                </a:solidFill>
              </a:rPr>
              <a:t>critical mass</a:t>
            </a:r>
            <a:r>
              <a:rPr lang="en" sz="3600">
                <a:solidFill>
                  <a:schemeClr val="dk2"/>
                </a:solidFill>
              </a:rPr>
              <a:t>, slowly but surely</a:t>
            </a:r>
            <a:endParaRPr sz="36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6"/>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4800"/>
          </a:p>
          <a:p>
            <a:pPr marL="0" lvl="0" indent="0" algn="ctr" rtl="0">
              <a:spcBef>
                <a:spcPts val="0"/>
              </a:spcBef>
              <a:spcAft>
                <a:spcPts val="0"/>
              </a:spcAft>
              <a:buNone/>
            </a:pPr>
            <a:r>
              <a:rPr lang="en" sz="4800"/>
              <a:t>Have we gotten there?</a:t>
            </a:r>
            <a:endParaRPr sz="4800"/>
          </a:p>
          <a:p>
            <a:pPr marL="0" lvl="0" indent="0" algn="ctr" rtl="0">
              <a:spcBef>
                <a:spcPts val="0"/>
              </a:spcBef>
              <a:spcAft>
                <a:spcPts val="0"/>
              </a:spcAft>
              <a:buNone/>
            </a:pPr>
            <a:r>
              <a:rPr lang="en" sz="4800"/>
              <a:t>How do we define winning?</a:t>
            </a:r>
            <a:endParaRPr sz="4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7"/>
        <p:cNvGrpSpPr/>
        <p:nvPr/>
      </p:nvGrpSpPr>
      <p:grpSpPr>
        <a:xfrm>
          <a:off x="0" y="0"/>
          <a:ext cx="0" cy="0"/>
          <a:chOff x="0" y="0"/>
          <a:chExt cx="0" cy="0"/>
        </a:xfrm>
      </p:grpSpPr>
      <p:sp>
        <p:nvSpPr>
          <p:cNvPr id="308" name="Google Shape;308;p57"/>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#2</a:t>
            </a:r>
            <a:endParaRPr sz="4800"/>
          </a:p>
          <a:p>
            <a:pPr marL="0" lvl="0" indent="0" algn="ctr" rtl="0">
              <a:spcBef>
                <a:spcPts val="0"/>
              </a:spcBef>
              <a:spcAft>
                <a:spcPts val="0"/>
              </a:spcAft>
              <a:buNone/>
            </a:pPr>
            <a:r>
              <a:rPr lang="en" sz="4800"/>
              <a:t>The needle is moving</a:t>
            </a:r>
            <a:endParaRPr sz="4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2"/>
        <p:cNvGrpSpPr/>
        <p:nvPr/>
      </p:nvGrpSpPr>
      <p:grpSpPr>
        <a:xfrm>
          <a:off x="0" y="0"/>
          <a:ext cx="0" cy="0"/>
          <a:chOff x="0" y="0"/>
          <a:chExt cx="0" cy="0"/>
        </a:xfrm>
      </p:grpSpPr>
      <p:sp>
        <p:nvSpPr>
          <p:cNvPr id="313" name="Google Shape;313;p58"/>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#2</a:t>
            </a:r>
            <a:endParaRPr sz="4800"/>
          </a:p>
          <a:p>
            <a:pPr marL="0" lvl="0" indent="0" algn="ctr" rtl="0">
              <a:spcBef>
                <a:spcPts val="0"/>
              </a:spcBef>
              <a:spcAft>
                <a:spcPts val="0"/>
              </a:spcAft>
              <a:buNone/>
            </a:pPr>
            <a:r>
              <a:rPr lang="en" sz="4800"/>
              <a:t>The needle is moving</a:t>
            </a:r>
            <a:endParaRPr sz="4800"/>
          </a:p>
          <a:p>
            <a:pPr marL="0" lvl="0" indent="0" algn="ctr" rtl="0">
              <a:spcBef>
                <a:spcPts val="0"/>
              </a:spcBef>
              <a:spcAft>
                <a:spcPts val="0"/>
              </a:spcAft>
              <a:buNone/>
            </a:pPr>
            <a:r>
              <a:rPr lang="en" sz="3500"/>
              <a:t>(albeit kinda slowly)</a:t>
            </a:r>
            <a:endParaRPr sz="35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7"/>
        <p:cNvGrpSpPr/>
        <p:nvPr/>
      </p:nvGrpSpPr>
      <p:grpSpPr>
        <a:xfrm>
          <a:off x="0" y="0"/>
          <a:ext cx="0" cy="0"/>
          <a:chOff x="0" y="0"/>
          <a:chExt cx="0" cy="0"/>
        </a:xfrm>
      </p:grpSpPr>
      <p:sp>
        <p:nvSpPr>
          <p:cNvPr id="318" name="Google Shape;318;p59"/>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#2</a:t>
            </a:r>
            <a:endParaRPr sz="4800"/>
          </a:p>
          <a:p>
            <a:pPr marL="0" lvl="0" indent="0" algn="ctr" rtl="0">
              <a:spcBef>
                <a:spcPts val="0"/>
              </a:spcBef>
              <a:spcAft>
                <a:spcPts val="0"/>
              </a:spcAft>
              <a:buNone/>
            </a:pPr>
            <a:r>
              <a:rPr lang="en" sz="4800"/>
              <a:t>The needle is moving</a:t>
            </a:r>
            <a:endParaRPr sz="4800"/>
          </a:p>
          <a:p>
            <a:pPr marL="0" lvl="0" indent="0" algn="ctr" rtl="0">
              <a:spcBef>
                <a:spcPts val="0"/>
              </a:spcBef>
              <a:spcAft>
                <a:spcPts val="0"/>
              </a:spcAft>
              <a:buNone/>
            </a:pPr>
            <a:r>
              <a:rPr lang="en" sz="3500"/>
              <a:t>(albeit kinda slowly)</a:t>
            </a:r>
            <a:endParaRPr sz="2000"/>
          </a:p>
          <a:p>
            <a:pPr marL="0" lvl="0" indent="0" algn="ctr" rtl="0">
              <a:spcBef>
                <a:spcPts val="0"/>
              </a:spcBef>
              <a:spcAft>
                <a:spcPts val="0"/>
              </a:spcAft>
              <a:buNone/>
            </a:pPr>
            <a:r>
              <a:rPr lang="en" sz="2000"/>
              <a:t>But it’s moving so it’s all good 😅😅</a:t>
            </a:r>
            <a:endParaRPr sz="2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2"/>
        <p:cNvGrpSpPr/>
        <p:nvPr/>
      </p:nvGrpSpPr>
      <p:grpSpPr>
        <a:xfrm>
          <a:off x="0" y="0"/>
          <a:ext cx="0" cy="0"/>
          <a:chOff x="0" y="0"/>
          <a:chExt cx="0" cy="0"/>
        </a:xfrm>
      </p:grpSpPr>
      <p:sp>
        <p:nvSpPr>
          <p:cNvPr id="323" name="Google Shape;323;p60"/>
          <p:cNvSpPr txBox="1">
            <a:spLocks noGrp="1"/>
          </p:cNvSpPr>
          <p:nvPr>
            <p:ph type="title" idx="4294967295"/>
          </p:nvPr>
        </p:nvSpPr>
        <p:spPr>
          <a:xfrm>
            <a:off x="1902150" y="1983300"/>
            <a:ext cx="5339700" cy="117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chemeClr val="dk2"/>
                </a:solidFill>
              </a:rPr>
              <a:t>Kasa AI Blog: Five (5) posts since September 2019</a:t>
            </a:r>
            <a:endParaRPr sz="36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7"/>
        <p:cNvGrpSpPr/>
        <p:nvPr/>
      </p:nvGrpSpPr>
      <p:grpSpPr>
        <a:xfrm>
          <a:off x="0" y="0"/>
          <a:ext cx="0" cy="0"/>
          <a:chOff x="0" y="0"/>
          <a:chExt cx="0" cy="0"/>
        </a:xfrm>
      </p:grpSpPr>
      <p:sp>
        <p:nvSpPr>
          <p:cNvPr id="328" name="Google Shape;328;p61"/>
          <p:cNvSpPr txBox="1">
            <a:spLocks noGrp="1"/>
          </p:cNvSpPr>
          <p:nvPr>
            <p:ph type="title" idx="4294967295"/>
          </p:nvPr>
        </p:nvSpPr>
        <p:spPr>
          <a:xfrm>
            <a:off x="436625" y="471550"/>
            <a:ext cx="8592900" cy="445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dk2"/>
                </a:solidFill>
              </a:rPr>
              <a:t>Good things happening:</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CAS has a GitHub org! See </a:t>
            </a:r>
            <a:r>
              <a:rPr lang="en" sz="2600" u="sng">
                <a:solidFill>
                  <a:schemeClr val="hlink"/>
                </a:solidFill>
                <a:hlinkClick r:id="rId3"/>
              </a:rPr>
              <a:t>https://github.com/casact</a:t>
            </a:r>
            <a:r>
              <a:rPr lang="en" sz="2600">
                <a:solidFill>
                  <a:schemeClr val="dk2"/>
                </a:solidFill>
              </a:rPr>
              <a:t> (h/t to Brian Fannin)</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Actuarial Data Science still pushing new content </a:t>
            </a:r>
            <a:r>
              <a:rPr lang="en" sz="2600" u="sng">
                <a:solidFill>
                  <a:schemeClr val="hlink"/>
                </a:solidFill>
                <a:hlinkClick r:id="rId4"/>
              </a:rPr>
              <a:t>https://github.com/JSchelldorfer/ActuarialDataScience</a:t>
            </a:r>
            <a:r>
              <a:rPr lang="en" sz="2600">
                <a:solidFill>
                  <a:schemeClr val="dk2"/>
                </a:solidFill>
              </a:rPr>
              <a:t> (Swiss Association of Actuaries)</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Lots of open source R code shipping with actuarial papers (see e.g. Mario Wuthrich </a:t>
            </a:r>
            <a:r>
              <a:rPr lang="en" sz="2600" u="sng">
                <a:solidFill>
                  <a:schemeClr val="accent5"/>
                </a:solidFill>
                <a:hlinkClick r:id="rId5">
                  <a:extLst>
                    <a:ext uri="{A12FA001-AC4F-418D-AE19-62706E023703}">
                      <ahyp:hlinkClr xmlns:ahyp="http://schemas.microsoft.com/office/drawing/2018/hyperlinkcolor" val="tx"/>
                    </a:ext>
                  </a:extLst>
                </a:hlinkClick>
              </a:rPr>
              <a:t>https://people.math.ethz.ch/~wueth/papers.html</a:t>
            </a:r>
            <a:r>
              <a:rPr lang="en" sz="2600">
                <a:solidFill>
                  <a:schemeClr val="dk2"/>
                </a:solidFill>
              </a:rPr>
              <a:t> and Ron Richman </a:t>
            </a:r>
            <a:r>
              <a:rPr lang="en" sz="2600" u="sng">
                <a:solidFill>
                  <a:schemeClr val="accent5"/>
                </a:solidFill>
                <a:hlinkClick r:id="rId6">
                  <a:extLst>
                    <a:ext uri="{A12FA001-AC4F-418D-AE19-62706E023703}">
                      <ahyp:hlinkClr xmlns:ahyp="http://schemas.microsoft.com/office/drawing/2018/hyperlinkcolor" val="tx"/>
                    </a:ext>
                  </a:extLst>
                </a:hlinkClick>
              </a:rPr>
              <a:t>http://ronaldrichman.co.za/</a:t>
            </a:r>
            <a:r>
              <a:rPr lang="en" sz="2600">
                <a:solidFill>
                  <a:schemeClr val="dk2"/>
                </a:solidFill>
              </a:rPr>
              <a:t>)</a:t>
            </a:r>
            <a:endParaRPr sz="26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32"/>
        <p:cNvGrpSpPr/>
        <p:nvPr/>
      </p:nvGrpSpPr>
      <p:grpSpPr>
        <a:xfrm>
          <a:off x="0" y="0"/>
          <a:ext cx="0" cy="0"/>
          <a:chOff x="0" y="0"/>
          <a:chExt cx="0" cy="0"/>
        </a:xfrm>
      </p:grpSpPr>
      <p:sp>
        <p:nvSpPr>
          <p:cNvPr id="333" name="Google Shape;333;p62"/>
          <p:cNvSpPr txBox="1">
            <a:spLocks noGrp="1"/>
          </p:cNvSpPr>
          <p:nvPr>
            <p:ph type="title" idx="4294967295"/>
          </p:nvPr>
        </p:nvSpPr>
        <p:spPr>
          <a:xfrm>
            <a:off x="436625" y="471550"/>
            <a:ext cx="8592900" cy="445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dk2"/>
                </a:solidFill>
              </a:rPr>
              <a:t>More stuff:</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IFoA Machine Learning in Reserving Working Party (with open source code/tutorials) </a:t>
            </a:r>
            <a:r>
              <a:rPr lang="en" sz="2600" u="sng">
                <a:solidFill>
                  <a:schemeClr val="hlink"/>
                </a:solidFill>
                <a:hlinkClick r:id="rId3"/>
              </a:rPr>
              <a:t>https://institute-and-faculty-of-actuaries.github.io/mlr-blog/</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OASIS (OSS for cat modeling) gaining traction https://oasislmf.org/</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List of other insurance OSS stuff: </a:t>
            </a:r>
            <a:r>
              <a:rPr lang="en" sz="2600" u="sng">
                <a:solidFill>
                  <a:schemeClr val="hlink"/>
                </a:solidFill>
                <a:hlinkClick r:id="rId4"/>
              </a:rPr>
              <a:t>https://github.com/genedan/actuarial-foss</a:t>
            </a:r>
            <a:r>
              <a:rPr lang="en" sz="2600">
                <a:solidFill>
                  <a:schemeClr val="dk2"/>
                </a:solidFill>
              </a:rPr>
              <a:t> (Maintained by Gene Dan)</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Others??</a:t>
            </a:r>
            <a:endParaRPr sz="2600">
              <a:solidFill>
                <a:schemeClr val="dk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7"/>
        <p:cNvGrpSpPr/>
        <p:nvPr/>
      </p:nvGrpSpPr>
      <p:grpSpPr>
        <a:xfrm>
          <a:off x="0" y="0"/>
          <a:ext cx="0" cy="0"/>
          <a:chOff x="0" y="0"/>
          <a:chExt cx="0" cy="0"/>
        </a:xfrm>
      </p:grpSpPr>
      <p:sp>
        <p:nvSpPr>
          <p:cNvPr id="338" name="Google Shape;338;p63"/>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#3</a:t>
            </a:r>
            <a:endParaRPr sz="4800"/>
          </a:p>
          <a:p>
            <a:pPr marL="0" lvl="0" indent="0" algn="ctr" rtl="0">
              <a:spcBef>
                <a:spcPts val="0"/>
              </a:spcBef>
              <a:spcAft>
                <a:spcPts val="0"/>
              </a:spcAft>
              <a:buNone/>
            </a:pPr>
            <a:r>
              <a:rPr lang="en" sz="4800"/>
              <a:t>Running open source projects on nights/weekends is hard</a:t>
            </a:r>
            <a:endParaRPr sz="4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Legal Disclosure</a:t>
            </a:r>
            <a:endParaRPr/>
          </a:p>
        </p:txBody>
      </p:sp>
      <p:sp>
        <p:nvSpPr>
          <p:cNvPr id="129" name="Google Shape;129;p2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The views expressed here are our own and they do not necessarily reflect the views of our employers or the CAS.</a:t>
            </a:r>
            <a:endParaRPr sz="3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42"/>
        <p:cNvGrpSpPr/>
        <p:nvPr/>
      </p:nvGrpSpPr>
      <p:grpSpPr>
        <a:xfrm>
          <a:off x="0" y="0"/>
          <a:ext cx="0" cy="0"/>
          <a:chOff x="0" y="0"/>
          <a:chExt cx="0" cy="0"/>
        </a:xfrm>
      </p:grpSpPr>
      <p:sp>
        <p:nvSpPr>
          <p:cNvPr id="343" name="Google Shape;343;p64"/>
          <p:cNvSpPr txBox="1">
            <a:spLocks noGrp="1"/>
          </p:cNvSpPr>
          <p:nvPr>
            <p:ph type="title" idx="4294967295"/>
          </p:nvPr>
        </p:nvSpPr>
        <p:spPr>
          <a:xfrm>
            <a:off x="460950" y="1795300"/>
            <a:ext cx="8222100" cy="240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#3</a:t>
            </a:r>
            <a:endParaRPr sz="4800"/>
          </a:p>
          <a:p>
            <a:pPr marL="0" lvl="0" indent="0" algn="ctr" rtl="0">
              <a:spcBef>
                <a:spcPts val="0"/>
              </a:spcBef>
              <a:spcAft>
                <a:spcPts val="0"/>
              </a:spcAft>
              <a:buNone/>
            </a:pPr>
            <a:r>
              <a:rPr lang="en" sz="4800"/>
              <a:t>Running open source projects on nights/weekends is hard</a:t>
            </a:r>
            <a:endParaRPr sz="4800"/>
          </a:p>
          <a:p>
            <a:pPr marL="0" lvl="0" indent="0" algn="ctr" rtl="0">
              <a:spcBef>
                <a:spcPts val="0"/>
              </a:spcBef>
              <a:spcAft>
                <a:spcPts val="0"/>
              </a:spcAft>
              <a:buNone/>
            </a:pPr>
            <a:r>
              <a:rPr lang="en" sz="4300" i="1"/>
              <a:t>...especially in 2020</a:t>
            </a:r>
            <a:endParaRPr sz="4300" i="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7"/>
        <p:cNvGrpSpPr/>
        <p:nvPr/>
      </p:nvGrpSpPr>
      <p:grpSpPr>
        <a:xfrm>
          <a:off x="0" y="0"/>
          <a:ext cx="0" cy="0"/>
          <a:chOff x="0" y="0"/>
          <a:chExt cx="0" cy="0"/>
        </a:xfrm>
      </p:grpSpPr>
      <p:sp>
        <p:nvSpPr>
          <p:cNvPr id="348" name="Google Shape;348;p65"/>
          <p:cNvSpPr txBox="1">
            <a:spLocks noGrp="1"/>
          </p:cNvSpPr>
          <p:nvPr>
            <p:ph type="title" idx="4294967295"/>
          </p:nvPr>
        </p:nvSpPr>
        <p:spPr>
          <a:xfrm>
            <a:off x="436625" y="471550"/>
            <a:ext cx="8592900" cy="445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dk2"/>
                </a:solidFill>
              </a:rPr>
              <a:t>Challenges:</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Profile of ideal contributor: someone who</a:t>
            </a:r>
            <a:endParaRPr sz="2600">
              <a:solidFill>
                <a:schemeClr val="dk2"/>
              </a:solidFill>
            </a:endParaRPr>
          </a:p>
          <a:p>
            <a:pPr marL="914400" lvl="1" indent="-393700" algn="l" rtl="0">
              <a:spcBef>
                <a:spcPts val="0"/>
              </a:spcBef>
              <a:spcAft>
                <a:spcPts val="0"/>
              </a:spcAft>
              <a:buClr>
                <a:schemeClr val="dk2"/>
              </a:buClr>
              <a:buSzPts val="2600"/>
              <a:buChar char="-"/>
            </a:pPr>
            <a:r>
              <a:rPr lang="en" sz="2600">
                <a:solidFill>
                  <a:schemeClr val="dk2"/>
                </a:solidFill>
              </a:rPr>
              <a:t>Knows insurance and actuarial methods</a:t>
            </a:r>
            <a:endParaRPr sz="2600">
              <a:solidFill>
                <a:schemeClr val="dk2"/>
              </a:solidFill>
            </a:endParaRPr>
          </a:p>
          <a:p>
            <a:pPr marL="914400" lvl="1" indent="-393700" algn="l" rtl="0">
              <a:spcBef>
                <a:spcPts val="0"/>
              </a:spcBef>
              <a:spcAft>
                <a:spcPts val="0"/>
              </a:spcAft>
              <a:buClr>
                <a:schemeClr val="dk2"/>
              </a:buClr>
              <a:buSzPts val="2600"/>
              <a:buChar char="-"/>
            </a:pPr>
            <a:r>
              <a:rPr lang="en" sz="2600">
                <a:solidFill>
                  <a:schemeClr val="dk2"/>
                </a:solidFill>
              </a:rPr>
              <a:t>Can code</a:t>
            </a:r>
            <a:endParaRPr sz="2600">
              <a:solidFill>
                <a:schemeClr val="dk2"/>
              </a:solidFill>
            </a:endParaRPr>
          </a:p>
          <a:p>
            <a:pPr marL="914400" lvl="1" indent="-393700" algn="l" rtl="0">
              <a:spcBef>
                <a:spcPts val="0"/>
              </a:spcBef>
              <a:spcAft>
                <a:spcPts val="0"/>
              </a:spcAft>
              <a:buClr>
                <a:schemeClr val="dk2"/>
              </a:buClr>
              <a:buSzPts val="2600"/>
              <a:buChar char="-"/>
            </a:pPr>
            <a:r>
              <a:rPr lang="en" sz="2600">
                <a:solidFill>
                  <a:schemeClr val="dk2"/>
                </a:solidFill>
              </a:rPr>
              <a:t>Familiar with AI/ML</a:t>
            </a:r>
            <a:endParaRPr sz="2600">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2"/>
        <p:cNvGrpSpPr/>
        <p:nvPr/>
      </p:nvGrpSpPr>
      <p:grpSpPr>
        <a:xfrm>
          <a:off x="0" y="0"/>
          <a:ext cx="0" cy="0"/>
          <a:chOff x="0" y="0"/>
          <a:chExt cx="0" cy="0"/>
        </a:xfrm>
      </p:grpSpPr>
      <p:sp>
        <p:nvSpPr>
          <p:cNvPr id="353" name="Google Shape;353;p66"/>
          <p:cNvSpPr txBox="1">
            <a:spLocks noGrp="1"/>
          </p:cNvSpPr>
          <p:nvPr>
            <p:ph type="title" idx="4294967295"/>
          </p:nvPr>
        </p:nvSpPr>
        <p:spPr>
          <a:xfrm>
            <a:off x="436625" y="471550"/>
            <a:ext cx="8592900" cy="445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dk2"/>
                </a:solidFill>
              </a:rPr>
              <a:t>Challenges:</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Profile of ideal contributor: someone who</a:t>
            </a:r>
            <a:endParaRPr sz="2600">
              <a:solidFill>
                <a:schemeClr val="dk2"/>
              </a:solidFill>
            </a:endParaRPr>
          </a:p>
          <a:p>
            <a:pPr marL="914400" lvl="1" indent="-393700" algn="l" rtl="0">
              <a:spcBef>
                <a:spcPts val="0"/>
              </a:spcBef>
              <a:spcAft>
                <a:spcPts val="0"/>
              </a:spcAft>
              <a:buClr>
                <a:schemeClr val="dk2"/>
              </a:buClr>
              <a:buSzPts val="2600"/>
              <a:buChar char="-"/>
            </a:pPr>
            <a:r>
              <a:rPr lang="en" sz="2600">
                <a:solidFill>
                  <a:schemeClr val="dk2"/>
                </a:solidFill>
              </a:rPr>
              <a:t>Knows insurance and actuarial methods</a:t>
            </a:r>
            <a:endParaRPr sz="2600">
              <a:solidFill>
                <a:schemeClr val="dk2"/>
              </a:solidFill>
            </a:endParaRPr>
          </a:p>
          <a:p>
            <a:pPr marL="914400" lvl="1" indent="-393700" algn="l" rtl="0">
              <a:spcBef>
                <a:spcPts val="0"/>
              </a:spcBef>
              <a:spcAft>
                <a:spcPts val="0"/>
              </a:spcAft>
              <a:buClr>
                <a:schemeClr val="dk2"/>
              </a:buClr>
              <a:buSzPts val="2600"/>
              <a:buChar char="-"/>
            </a:pPr>
            <a:r>
              <a:rPr lang="en" sz="2600">
                <a:solidFill>
                  <a:schemeClr val="dk2"/>
                </a:solidFill>
              </a:rPr>
              <a:t>Can code</a:t>
            </a:r>
            <a:endParaRPr sz="2600">
              <a:solidFill>
                <a:schemeClr val="dk2"/>
              </a:solidFill>
            </a:endParaRPr>
          </a:p>
          <a:p>
            <a:pPr marL="914400" lvl="1" indent="-393700" algn="l" rtl="0">
              <a:spcBef>
                <a:spcPts val="0"/>
              </a:spcBef>
              <a:spcAft>
                <a:spcPts val="0"/>
              </a:spcAft>
              <a:buClr>
                <a:schemeClr val="dk2"/>
              </a:buClr>
              <a:buSzPts val="2600"/>
              <a:buChar char="-"/>
            </a:pPr>
            <a:r>
              <a:rPr lang="en" sz="2600">
                <a:solidFill>
                  <a:schemeClr val="dk2"/>
                </a:solidFill>
              </a:rPr>
              <a:t>Familiar with AI/ML</a:t>
            </a:r>
            <a:endParaRPr sz="2600">
              <a:solidFill>
                <a:schemeClr val="dk2"/>
              </a:solidFill>
            </a:endParaRPr>
          </a:p>
          <a:p>
            <a:pPr marL="0" lvl="0" indent="0" algn="l" rtl="0">
              <a:spcBef>
                <a:spcPts val="0"/>
              </a:spcBef>
              <a:spcAft>
                <a:spcPts val="0"/>
              </a:spcAft>
              <a:buNone/>
            </a:pPr>
            <a:endParaRPr sz="2600">
              <a:solidFill>
                <a:schemeClr val="dk2"/>
              </a:solidFill>
            </a:endParaRPr>
          </a:p>
          <a:p>
            <a:pPr marL="0" lvl="0" indent="0" algn="l" rtl="0">
              <a:spcBef>
                <a:spcPts val="0"/>
              </a:spcBef>
              <a:spcAft>
                <a:spcPts val="0"/>
              </a:spcAft>
              <a:buNone/>
            </a:pPr>
            <a:r>
              <a:rPr lang="en" sz="2600">
                <a:solidFill>
                  <a:schemeClr val="dk2"/>
                </a:solidFill>
              </a:rPr>
              <a:t>^^^^^^ probably employed, and busy</a:t>
            </a:r>
            <a:endParaRPr sz="2600">
              <a:solidFill>
                <a:schemeClr val="dk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7"/>
        <p:cNvGrpSpPr/>
        <p:nvPr/>
      </p:nvGrpSpPr>
      <p:grpSpPr>
        <a:xfrm>
          <a:off x="0" y="0"/>
          <a:ext cx="0" cy="0"/>
          <a:chOff x="0" y="0"/>
          <a:chExt cx="0" cy="0"/>
        </a:xfrm>
      </p:grpSpPr>
      <p:sp>
        <p:nvSpPr>
          <p:cNvPr id="358" name="Google Shape;358;p67"/>
          <p:cNvSpPr txBox="1">
            <a:spLocks noGrp="1"/>
          </p:cNvSpPr>
          <p:nvPr>
            <p:ph type="title" idx="4294967295"/>
          </p:nvPr>
        </p:nvSpPr>
        <p:spPr>
          <a:xfrm>
            <a:off x="436625" y="471550"/>
            <a:ext cx="8592900" cy="445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dk2"/>
                </a:solidFill>
              </a:rPr>
              <a:t>How do get more people to contribute to open source in insurance?</a:t>
            </a:r>
            <a:endParaRPr sz="2600">
              <a:solidFill>
                <a:schemeClr val="dk2"/>
              </a:solidFill>
            </a:endParaRPr>
          </a:p>
          <a:p>
            <a:pPr marL="0" lvl="0" indent="0" algn="l" rtl="0">
              <a:spcBef>
                <a:spcPts val="0"/>
              </a:spcBef>
              <a:spcAft>
                <a:spcPts val="0"/>
              </a:spcAft>
              <a:buNone/>
            </a:pPr>
            <a:r>
              <a:rPr lang="en" sz="2600">
                <a:solidFill>
                  <a:schemeClr val="dk2"/>
                </a:solidFill>
              </a:rPr>
              <a:t>What motivates contributors?</a:t>
            </a:r>
            <a:endParaRPr sz="2600">
              <a:solidFill>
                <a:schemeClr val="dk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2"/>
        <p:cNvGrpSpPr/>
        <p:nvPr/>
      </p:nvGrpSpPr>
      <p:grpSpPr>
        <a:xfrm>
          <a:off x="0" y="0"/>
          <a:ext cx="0" cy="0"/>
          <a:chOff x="0" y="0"/>
          <a:chExt cx="0" cy="0"/>
        </a:xfrm>
      </p:grpSpPr>
      <p:pic>
        <p:nvPicPr>
          <p:cNvPr id="363" name="Google Shape;363;p68"/>
          <p:cNvPicPr preferRelativeResize="0"/>
          <p:nvPr/>
        </p:nvPicPr>
        <p:blipFill>
          <a:blip r:embed="rId3">
            <a:alphaModFix/>
          </a:blip>
          <a:stretch>
            <a:fillRect/>
          </a:stretch>
        </p:blipFill>
        <p:spPr>
          <a:xfrm>
            <a:off x="321350" y="0"/>
            <a:ext cx="8487609"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7"/>
        <p:cNvGrpSpPr/>
        <p:nvPr/>
      </p:nvGrpSpPr>
      <p:grpSpPr>
        <a:xfrm>
          <a:off x="0" y="0"/>
          <a:ext cx="0" cy="0"/>
          <a:chOff x="0" y="0"/>
          <a:chExt cx="0" cy="0"/>
        </a:xfrm>
      </p:grpSpPr>
      <p:sp>
        <p:nvSpPr>
          <p:cNvPr id="368" name="Google Shape;368;p69"/>
          <p:cNvSpPr txBox="1">
            <a:spLocks noGrp="1"/>
          </p:cNvSpPr>
          <p:nvPr>
            <p:ph type="title" idx="4294967295"/>
          </p:nvPr>
        </p:nvSpPr>
        <p:spPr>
          <a:xfrm>
            <a:off x="436625" y="471550"/>
            <a:ext cx="8592900" cy="445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dk2"/>
                </a:solidFill>
              </a:rPr>
              <a:t>Some ideas (see Gordon Haff’s lightning talk “Why do we contribute to open source?” </a:t>
            </a:r>
            <a:r>
              <a:rPr lang="en" sz="2600" u="sng">
                <a:solidFill>
                  <a:schemeClr val="hlink"/>
                </a:solidFill>
                <a:hlinkClick r:id="rId3"/>
              </a:rPr>
              <a:t>https://youtu.be/1N2vdjTGPOM</a:t>
            </a:r>
            <a:r>
              <a:rPr lang="en" sz="2600">
                <a:solidFill>
                  <a:schemeClr val="dk2"/>
                </a:solidFill>
              </a:rPr>
              <a:t>)</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Mix of intrinsic/extrinsic motivations</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Career advantages</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Fun</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Altruism (feel-goodness?)</a:t>
            </a:r>
            <a:endParaRPr sz="2600">
              <a:solidFill>
                <a:schemeClr val="dk2"/>
              </a:solidFill>
            </a:endParaRPr>
          </a:p>
          <a:p>
            <a:pPr marL="457200" lvl="0" indent="-393700" algn="l" rtl="0">
              <a:spcBef>
                <a:spcPts val="0"/>
              </a:spcBef>
              <a:spcAft>
                <a:spcPts val="0"/>
              </a:spcAft>
              <a:buClr>
                <a:schemeClr val="dk2"/>
              </a:buClr>
              <a:buSzPts val="2600"/>
              <a:buChar char="-"/>
            </a:pPr>
            <a:r>
              <a:rPr lang="en" sz="2600">
                <a:solidFill>
                  <a:schemeClr val="dk2"/>
                </a:solidFill>
              </a:rPr>
              <a:t>???</a:t>
            </a:r>
            <a:endParaRPr sz="2600">
              <a:solidFill>
                <a:schemeClr val="dk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72"/>
        <p:cNvGrpSpPr/>
        <p:nvPr/>
      </p:nvGrpSpPr>
      <p:grpSpPr>
        <a:xfrm>
          <a:off x="0" y="0"/>
          <a:ext cx="0" cy="0"/>
          <a:chOff x="0" y="0"/>
          <a:chExt cx="0" cy="0"/>
        </a:xfrm>
      </p:grpSpPr>
      <p:sp>
        <p:nvSpPr>
          <p:cNvPr id="373" name="Google Shape;373;p70"/>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#4</a:t>
            </a:r>
            <a:endParaRPr sz="4800"/>
          </a:p>
          <a:p>
            <a:pPr marL="0" lvl="0" indent="0" algn="ctr" rtl="0">
              <a:spcBef>
                <a:spcPts val="0"/>
              </a:spcBef>
              <a:spcAft>
                <a:spcPts val="0"/>
              </a:spcAft>
              <a:buNone/>
            </a:pPr>
            <a:r>
              <a:rPr lang="en" sz="4800"/>
              <a:t>Mind the gap</a:t>
            </a:r>
            <a:endParaRPr sz="4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7"/>
        <p:cNvGrpSpPr/>
        <p:nvPr/>
      </p:nvGrpSpPr>
      <p:grpSpPr>
        <a:xfrm>
          <a:off x="0" y="0"/>
          <a:ext cx="0" cy="0"/>
          <a:chOff x="0" y="0"/>
          <a:chExt cx="0" cy="0"/>
        </a:xfrm>
      </p:grpSpPr>
      <p:pic>
        <p:nvPicPr>
          <p:cNvPr id="378" name="Google Shape;378;p71"/>
          <p:cNvPicPr preferRelativeResize="0"/>
          <p:nvPr/>
        </p:nvPicPr>
        <p:blipFill>
          <a:blip r:embed="rId3">
            <a:alphaModFix/>
          </a:blip>
          <a:stretch>
            <a:fillRect/>
          </a:stretch>
        </p:blipFill>
        <p:spPr>
          <a:xfrm>
            <a:off x="789325" y="1201100"/>
            <a:ext cx="7565350" cy="3743235"/>
          </a:xfrm>
          <a:prstGeom prst="rect">
            <a:avLst/>
          </a:prstGeom>
          <a:noFill/>
          <a:ln>
            <a:noFill/>
          </a:ln>
        </p:spPr>
      </p:pic>
      <p:sp>
        <p:nvSpPr>
          <p:cNvPr id="379" name="Google Shape;379;p71"/>
          <p:cNvSpPr txBox="1"/>
          <p:nvPr/>
        </p:nvSpPr>
        <p:spPr>
          <a:xfrm>
            <a:off x="193850" y="3140100"/>
            <a:ext cx="3834300" cy="20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Q3-IBNR-Analysis-v1.xlsx</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Q3-IBNR-Analysis-v2.xlsx</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Q3-IBNR-Analysis-v2b.xlsx</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Q3-IBNR-Analysis-v3-FINAL.xlsx</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Q3-IBNR-Analysis-v3-FINAL-REVISED.xlsx</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380" name="Google Shape;380;p71"/>
          <p:cNvPicPr preferRelativeResize="0"/>
          <p:nvPr/>
        </p:nvPicPr>
        <p:blipFill>
          <a:blip r:embed="rId4">
            <a:alphaModFix/>
          </a:blip>
          <a:stretch>
            <a:fillRect/>
          </a:stretch>
        </p:blipFill>
        <p:spPr>
          <a:xfrm>
            <a:off x="6843425" y="2634563"/>
            <a:ext cx="2095500" cy="876300"/>
          </a:xfrm>
          <a:prstGeom prst="rect">
            <a:avLst/>
          </a:prstGeom>
          <a:noFill/>
          <a:ln>
            <a:noFill/>
          </a:ln>
        </p:spPr>
      </p:pic>
      <p:pic>
        <p:nvPicPr>
          <p:cNvPr id="381" name="Google Shape;381;p71"/>
          <p:cNvPicPr preferRelativeResize="0"/>
          <p:nvPr/>
        </p:nvPicPr>
        <p:blipFill>
          <a:blip r:embed="rId5">
            <a:alphaModFix/>
          </a:blip>
          <a:stretch>
            <a:fillRect/>
          </a:stretch>
        </p:blipFill>
        <p:spPr>
          <a:xfrm>
            <a:off x="6312901" y="1474650"/>
            <a:ext cx="1415874" cy="1097100"/>
          </a:xfrm>
          <a:prstGeom prst="rect">
            <a:avLst/>
          </a:prstGeom>
          <a:noFill/>
          <a:ln>
            <a:noFill/>
          </a:ln>
        </p:spPr>
      </p:pic>
      <p:pic>
        <p:nvPicPr>
          <p:cNvPr id="382" name="Google Shape;382;p71"/>
          <p:cNvPicPr preferRelativeResize="0"/>
          <p:nvPr/>
        </p:nvPicPr>
        <p:blipFill>
          <a:blip r:embed="rId6">
            <a:alphaModFix/>
          </a:blip>
          <a:stretch>
            <a:fillRect/>
          </a:stretch>
        </p:blipFill>
        <p:spPr>
          <a:xfrm>
            <a:off x="7523047" y="3517062"/>
            <a:ext cx="1108351" cy="1249476"/>
          </a:xfrm>
          <a:prstGeom prst="rect">
            <a:avLst/>
          </a:prstGeom>
          <a:noFill/>
          <a:ln>
            <a:noFill/>
          </a:ln>
        </p:spPr>
      </p:pic>
      <p:pic>
        <p:nvPicPr>
          <p:cNvPr id="383" name="Google Shape;383;p71"/>
          <p:cNvPicPr preferRelativeResize="0"/>
          <p:nvPr/>
        </p:nvPicPr>
        <p:blipFill>
          <a:blip r:embed="rId7">
            <a:alphaModFix/>
          </a:blip>
          <a:stretch>
            <a:fillRect/>
          </a:stretch>
        </p:blipFill>
        <p:spPr>
          <a:xfrm>
            <a:off x="7771651" y="1398451"/>
            <a:ext cx="1249500" cy="1249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7"/>
        <p:cNvGrpSpPr/>
        <p:nvPr/>
      </p:nvGrpSpPr>
      <p:grpSpPr>
        <a:xfrm>
          <a:off x="0" y="0"/>
          <a:ext cx="0" cy="0"/>
          <a:chOff x="0" y="0"/>
          <a:chExt cx="0" cy="0"/>
        </a:xfrm>
      </p:grpSpPr>
      <p:pic>
        <p:nvPicPr>
          <p:cNvPr id="388" name="Google Shape;388;p72"/>
          <p:cNvPicPr preferRelativeResize="0"/>
          <p:nvPr/>
        </p:nvPicPr>
        <p:blipFill>
          <a:blip r:embed="rId3">
            <a:alphaModFix/>
          </a:blip>
          <a:stretch>
            <a:fillRect/>
          </a:stretch>
        </p:blipFill>
        <p:spPr>
          <a:xfrm>
            <a:off x="236550" y="13851"/>
            <a:ext cx="8670900" cy="511580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2"/>
        <p:cNvGrpSpPr/>
        <p:nvPr/>
      </p:nvGrpSpPr>
      <p:grpSpPr>
        <a:xfrm>
          <a:off x="0" y="0"/>
          <a:ext cx="0" cy="0"/>
          <a:chOff x="0" y="0"/>
          <a:chExt cx="0" cy="0"/>
        </a:xfrm>
      </p:grpSpPr>
      <p:pic>
        <p:nvPicPr>
          <p:cNvPr id="393" name="Google Shape;393;p73"/>
          <p:cNvPicPr preferRelativeResize="0"/>
          <p:nvPr/>
        </p:nvPicPr>
        <p:blipFill>
          <a:blip r:embed="rId3">
            <a:alphaModFix/>
          </a:blip>
          <a:stretch>
            <a:fillRect/>
          </a:stretch>
        </p:blipFill>
        <p:spPr>
          <a:xfrm>
            <a:off x="789325" y="1201100"/>
            <a:ext cx="7565350" cy="3743235"/>
          </a:xfrm>
          <a:prstGeom prst="rect">
            <a:avLst/>
          </a:prstGeom>
          <a:noFill/>
          <a:ln>
            <a:noFill/>
          </a:ln>
        </p:spPr>
      </p:pic>
      <p:pic>
        <p:nvPicPr>
          <p:cNvPr id="394" name="Google Shape;394;p73"/>
          <p:cNvPicPr preferRelativeResize="0"/>
          <p:nvPr/>
        </p:nvPicPr>
        <p:blipFill>
          <a:blip r:embed="rId4">
            <a:alphaModFix/>
          </a:blip>
          <a:stretch>
            <a:fillRect/>
          </a:stretch>
        </p:blipFill>
        <p:spPr>
          <a:xfrm>
            <a:off x="3088425" y="2496075"/>
            <a:ext cx="3405701" cy="2270474"/>
          </a:xfrm>
          <a:prstGeom prst="rect">
            <a:avLst/>
          </a:prstGeom>
          <a:noFill/>
          <a:ln>
            <a:noFill/>
          </a:ln>
        </p:spPr>
      </p:pic>
      <p:sp>
        <p:nvSpPr>
          <p:cNvPr id="395" name="Google Shape;395;p73"/>
          <p:cNvSpPr txBox="1"/>
          <p:nvPr/>
        </p:nvSpPr>
        <p:spPr>
          <a:xfrm>
            <a:off x="193850" y="3140100"/>
            <a:ext cx="3834300" cy="20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Q3-IBNR-Analysis-v1.xlsx</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Q3-IBNR-Analysis-v2.xlsx</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Q3-IBNR-Analysis-v2b.xlsx</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Q3-IBNR-Analysis-v3-FINAL.xlsx</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Q3-IBNR-Analysis-v3-FINAL-REVISED.xlsx</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396" name="Google Shape;396;p73"/>
          <p:cNvPicPr preferRelativeResize="0"/>
          <p:nvPr/>
        </p:nvPicPr>
        <p:blipFill>
          <a:blip r:embed="rId5">
            <a:alphaModFix/>
          </a:blip>
          <a:stretch>
            <a:fillRect/>
          </a:stretch>
        </p:blipFill>
        <p:spPr>
          <a:xfrm>
            <a:off x="6843425" y="2634563"/>
            <a:ext cx="2095500" cy="876300"/>
          </a:xfrm>
          <a:prstGeom prst="rect">
            <a:avLst/>
          </a:prstGeom>
          <a:noFill/>
          <a:ln>
            <a:noFill/>
          </a:ln>
        </p:spPr>
      </p:pic>
      <p:pic>
        <p:nvPicPr>
          <p:cNvPr id="397" name="Google Shape;397;p73"/>
          <p:cNvPicPr preferRelativeResize="0"/>
          <p:nvPr/>
        </p:nvPicPr>
        <p:blipFill>
          <a:blip r:embed="rId6">
            <a:alphaModFix/>
          </a:blip>
          <a:stretch>
            <a:fillRect/>
          </a:stretch>
        </p:blipFill>
        <p:spPr>
          <a:xfrm>
            <a:off x="6305751" y="1474650"/>
            <a:ext cx="1415874" cy="1097100"/>
          </a:xfrm>
          <a:prstGeom prst="rect">
            <a:avLst/>
          </a:prstGeom>
          <a:noFill/>
          <a:ln>
            <a:noFill/>
          </a:ln>
        </p:spPr>
      </p:pic>
      <p:pic>
        <p:nvPicPr>
          <p:cNvPr id="398" name="Google Shape;398;p73"/>
          <p:cNvPicPr preferRelativeResize="0"/>
          <p:nvPr/>
        </p:nvPicPr>
        <p:blipFill>
          <a:blip r:embed="rId7">
            <a:alphaModFix/>
          </a:blip>
          <a:stretch>
            <a:fillRect/>
          </a:stretch>
        </p:blipFill>
        <p:spPr>
          <a:xfrm>
            <a:off x="7523047" y="3517062"/>
            <a:ext cx="1108351" cy="1249476"/>
          </a:xfrm>
          <a:prstGeom prst="rect">
            <a:avLst/>
          </a:prstGeom>
          <a:noFill/>
          <a:ln>
            <a:noFill/>
          </a:ln>
        </p:spPr>
      </p:pic>
      <p:sp>
        <p:nvSpPr>
          <p:cNvPr id="399" name="Google Shape;399;p73"/>
          <p:cNvSpPr txBox="1"/>
          <p:nvPr/>
        </p:nvSpPr>
        <p:spPr>
          <a:xfrm>
            <a:off x="4812575" y="1692463"/>
            <a:ext cx="2234400" cy="7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Happygitwithr.com</a:t>
            </a:r>
            <a:endParaRPr b="1">
              <a:latin typeface="Roboto"/>
              <a:ea typeface="Roboto"/>
              <a:cs typeface="Roboto"/>
              <a:sym typeface="Roboto"/>
            </a:endParaRPr>
          </a:p>
          <a:p>
            <a:pPr marL="0" lvl="0" indent="0" algn="l" rtl="0">
              <a:spcBef>
                <a:spcPts val="0"/>
              </a:spcBef>
              <a:spcAft>
                <a:spcPts val="0"/>
              </a:spcAft>
              <a:buNone/>
            </a:pPr>
            <a:r>
              <a:rPr lang="en" b="1">
                <a:latin typeface="Roboto"/>
                <a:ea typeface="Roboto"/>
                <a:cs typeface="Roboto"/>
                <a:sym typeface="Roboto"/>
              </a:rPr>
              <a:t>Tutorials</a:t>
            </a:r>
            <a:endParaRPr b="1">
              <a:latin typeface="Roboto"/>
              <a:ea typeface="Roboto"/>
              <a:cs typeface="Roboto"/>
              <a:sym typeface="Roboto"/>
            </a:endParaRPr>
          </a:p>
          <a:p>
            <a:pPr marL="0" lvl="0" indent="0" algn="l" rtl="0">
              <a:spcBef>
                <a:spcPts val="0"/>
              </a:spcBef>
              <a:spcAft>
                <a:spcPts val="0"/>
              </a:spcAft>
              <a:buNone/>
            </a:pPr>
            <a:r>
              <a:rPr lang="en" b="1">
                <a:latin typeface="Roboto"/>
                <a:ea typeface="Roboto"/>
                <a:cs typeface="Roboto"/>
                <a:sym typeface="Roboto"/>
              </a:rPr>
              <a:t>Etc</a:t>
            </a:r>
            <a:endParaRPr b="1">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p:txBody>
      </p:sp>
      <p:pic>
        <p:nvPicPr>
          <p:cNvPr id="400" name="Google Shape;400;p73"/>
          <p:cNvPicPr preferRelativeResize="0"/>
          <p:nvPr/>
        </p:nvPicPr>
        <p:blipFill>
          <a:blip r:embed="rId8">
            <a:alphaModFix/>
          </a:blip>
          <a:stretch>
            <a:fillRect/>
          </a:stretch>
        </p:blipFill>
        <p:spPr>
          <a:xfrm>
            <a:off x="2566000" y="1342600"/>
            <a:ext cx="2350575" cy="1405425"/>
          </a:xfrm>
          <a:prstGeom prst="rect">
            <a:avLst/>
          </a:prstGeom>
          <a:noFill/>
          <a:ln>
            <a:noFill/>
          </a:ln>
        </p:spPr>
      </p:pic>
      <p:pic>
        <p:nvPicPr>
          <p:cNvPr id="401" name="Google Shape;401;p73"/>
          <p:cNvPicPr preferRelativeResize="0"/>
          <p:nvPr/>
        </p:nvPicPr>
        <p:blipFill>
          <a:blip r:embed="rId9">
            <a:alphaModFix/>
          </a:blip>
          <a:stretch>
            <a:fillRect/>
          </a:stretch>
        </p:blipFill>
        <p:spPr>
          <a:xfrm>
            <a:off x="7771651" y="1398451"/>
            <a:ext cx="1249500" cy="1249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3"/>
        <p:cNvGrpSpPr/>
        <p:nvPr/>
      </p:nvGrpSpPr>
      <p:grpSpPr>
        <a:xfrm>
          <a:off x="0" y="0"/>
          <a:ext cx="0" cy="0"/>
          <a:chOff x="0" y="0"/>
          <a:chExt cx="0" cy="0"/>
        </a:xfrm>
      </p:grpSpPr>
      <p:sp>
        <p:nvSpPr>
          <p:cNvPr id="134" name="Google Shape;134;p2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Menu of the day</a:t>
            </a:r>
            <a:endParaRPr>
              <a:solidFill>
                <a:schemeClr val="dk2"/>
              </a:solidFill>
            </a:endParaRPr>
          </a:p>
        </p:txBody>
      </p:sp>
      <p:sp>
        <p:nvSpPr>
          <p:cNvPr id="135" name="Google Shape;135;p29"/>
          <p:cNvSpPr txBox="1">
            <a:spLocks noGrp="1"/>
          </p:cNvSpPr>
          <p:nvPr>
            <p:ph type="body" idx="1"/>
          </p:nvPr>
        </p:nvSpPr>
        <p:spPr>
          <a:xfrm>
            <a:off x="387900" y="1489825"/>
            <a:ext cx="8368200" cy="352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Who we are / What we do</a:t>
            </a:r>
            <a:endParaRPr b="1" i="1">
              <a:solidFill>
                <a:schemeClr val="dk2"/>
              </a:solidFill>
            </a:endParaRPr>
          </a:p>
          <a:p>
            <a:pPr marL="457200" lvl="0" indent="0" algn="l" rtl="0">
              <a:spcBef>
                <a:spcPts val="1600"/>
              </a:spcBef>
              <a:spcAft>
                <a:spcPts val="0"/>
              </a:spcAft>
              <a:buNone/>
            </a:pPr>
            <a:r>
              <a:rPr lang="en" i="1">
                <a:solidFill>
                  <a:schemeClr val="dk2"/>
                </a:solidFill>
              </a:rPr>
              <a:t>Château Kasa, Blanc de Blancs, “Le Rêverie”, NV</a:t>
            </a:r>
            <a:endParaRPr i="1">
              <a:solidFill>
                <a:schemeClr val="dk2"/>
              </a:solidFill>
            </a:endParaRPr>
          </a:p>
          <a:p>
            <a:pPr marL="0" lvl="0" indent="0" algn="l" rtl="0">
              <a:spcBef>
                <a:spcPts val="1600"/>
              </a:spcBef>
              <a:spcAft>
                <a:spcPts val="0"/>
              </a:spcAft>
              <a:buNone/>
            </a:pPr>
            <a:r>
              <a:rPr lang="en" b="1">
                <a:solidFill>
                  <a:schemeClr val="dk2"/>
                </a:solidFill>
              </a:rPr>
              <a:t>Lessons learned / Discoveries / Tips</a:t>
            </a:r>
            <a:endParaRPr b="1" i="1">
              <a:solidFill>
                <a:schemeClr val="dk2"/>
              </a:solidFill>
            </a:endParaRPr>
          </a:p>
          <a:p>
            <a:pPr marL="457200" lvl="0" indent="0" algn="l" rtl="0">
              <a:spcBef>
                <a:spcPts val="1600"/>
              </a:spcBef>
              <a:spcAft>
                <a:spcPts val="0"/>
              </a:spcAft>
              <a:buNone/>
            </a:pPr>
            <a:r>
              <a:rPr lang="en" i="1">
                <a:solidFill>
                  <a:schemeClr val="dk2"/>
                </a:solidFill>
              </a:rPr>
              <a:t>Bad Joke Cellars, Red Blend, “The Cynic”, 2012</a:t>
            </a:r>
            <a:endParaRPr i="1">
              <a:solidFill>
                <a:schemeClr val="dk2"/>
              </a:solidFill>
            </a:endParaRPr>
          </a:p>
          <a:p>
            <a:pPr marL="0" lvl="0" indent="0" algn="l" rtl="0">
              <a:spcBef>
                <a:spcPts val="1600"/>
              </a:spcBef>
              <a:spcAft>
                <a:spcPts val="0"/>
              </a:spcAft>
              <a:buNone/>
            </a:pPr>
            <a:r>
              <a:rPr lang="en" b="1">
                <a:solidFill>
                  <a:schemeClr val="dk2"/>
                </a:solidFill>
              </a:rPr>
              <a:t>A sampling of projects</a:t>
            </a:r>
            <a:endParaRPr b="1">
              <a:solidFill>
                <a:schemeClr val="dk2"/>
              </a:solidFill>
            </a:endParaRPr>
          </a:p>
          <a:p>
            <a:pPr marL="0" lvl="0" indent="0" algn="l" rtl="0">
              <a:spcBef>
                <a:spcPts val="1600"/>
              </a:spcBef>
              <a:spcAft>
                <a:spcPts val="0"/>
              </a:spcAft>
              <a:buNone/>
            </a:pPr>
            <a:r>
              <a:rPr lang="en">
                <a:solidFill>
                  <a:schemeClr val="dk2"/>
                </a:solidFill>
              </a:rPr>
              <a:t>	</a:t>
            </a:r>
            <a:r>
              <a:rPr lang="en" i="1">
                <a:solidFill>
                  <a:schemeClr val="dk2"/>
                </a:solidFill>
              </a:rPr>
              <a:t>Dr. Brandstiftung, Riesling S.G.N., “Einladung”, 1990</a:t>
            </a:r>
            <a:endParaRPr i="1">
              <a:solidFill>
                <a:schemeClr val="dk2"/>
              </a:solidFill>
            </a:endParaRPr>
          </a:p>
          <a:p>
            <a:pPr marL="0" lvl="0" indent="0" algn="l" rtl="0">
              <a:spcBef>
                <a:spcPts val="1600"/>
              </a:spcBef>
              <a:spcAft>
                <a:spcPts val="1600"/>
              </a:spcAft>
              <a:buNone/>
            </a:pPr>
            <a:endParaRPr>
              <a:solidFill>
                <a:schemeClr val="dk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05"/>
        <p:cNvGrpSpPr/>
        <p:nvPr/>
      </p:nvGrpSpPr>
      <p:grpSpPr>
        <a:xfrm>
          <a:off x="0" y="0"/>
          <a:ext cx="0" cy="0"/>
          <a:chOff x="0" y="0"/>
          <a:chExt cx="0" cy="0"/>
        </a:xfrm>
      </p:grpSpPr>
      <p:sp>
        <p:nvSpPr>
          <p:cNvPr id="406" name="Google Shape;406;p74"/>
          <p:cNvSpPr txBox="1">
            <a:spLocks noGrp="1"/>
          </p:cNvSpPr>
          <p:nvPr>
            <p:ph type="title" idx="4294967295"/>
          </p:nvPr>
        </p:nvSpPr>
        <p:spPr>
          <a:xfrm>
            <a:off x="436625" y="471550"/>
            <a:ext cx="8592900" cy="445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a:solidFill>
                  <a:schemeClr val="dk2"/>
                </a:solidFill>
              </a:rPr>
              <a:t>&gt; As fun is bleeding edge research is, we should have a healthy focus on educational content!</a:t>
            </a:r>
            <a:endParaRPr sz="2600">
              <a:solidFill>
                <a:schemeClr val="dk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10"/>
        <p:cNvGrpSpPr/>
        <p:nvPr/>
      </p:nvGrpSpPr>
      <p:grpSpPr>
        <a:xfrm>
          <a:off x="0" y="0"/>
          <a:ext cx="0" cy="0"/>
          <a:chOff x="0" y="0"/>
          <a:chExt cx="0" cy="0"/>
        </a:xfrm>
      </p:grpSpPr>
      <p:sp>
        <p:nvSpPr>
          <p:cNvPr id="411" name="Google Shape;411;p7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Menu of the day</a:t>
            </a:r>
            <a:endParaRPr>
              <a:solidFill>
                <a:schemeClr val="dk2"/>
              </a:solidFill>
            </a:endParaRPr>
          </a:p>
        </p:txBody>
      </p:sp>
      <p:sp>
        <p:nvSpPr>
          <p:cNvPr id="412" name="Google Shape;412;p75"/>
          <p:cNvSpPr txBox="1">
            <a:spLocks noGrp="1"/>
          </p:cNvSpPr>
          <p:nvPr>
            <p:ph type="body" idx="1"/>
          </p:nvPr>
        </p:nvSpPr>
        <p:spPr>
          <a:xfrm>
            <a:off x="387900" y="1489825"/>
            <a:ext cx="8368200" cy="352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Who we are / What we do</a:t>
            </a:r>
            <a:endParaRPr i="1">
              <a:solidFill>
                <a:schemeClr val="dk2"/>
              </a:solidFill>
            </a:endParaRPr>
          </a:p>
          <a:p>
            <a:pPr marL="457200" lvl="0" indent="0" algn="l" rtl="0">
              <a:spcBef>
                <a:spcPts val="1600"/>
              </a:spcBef>
              <a:spcAft>
                <a:spcPts val="0"/>
              </a:spcAft>
              <a:buNone/>
            </a:pPr>
            <a:r>
              <a:rPr lang="en" i="1">
                <a:solidFill>
                  <a:schemeClr val="dk2"/>
                </a:solidFill>
              </a:rPr>
              <a:t>Château Kasa, Blanc de Blancs, “Le Rêverie”, NV</a:t>
            </a:r>
            <a:endParaRPr i="1">
              <a:solidFill>
                <a:schemeClr val="dk2"/>
              </a:solidFill>
            </a:endParaRPr>
          </a:p>
          <a:p>
            <a:pPr marL="0" lvl="0" indent="0" algn="l" rtl="0">
              <a:spcBef>
                <a:spcPts val="1600"/>
              </a:spcBef>
              <a:spcAft>
                <a:spcPts val="0"/>
              </a:spcAft>
              <a:buNone/>
            </a:pPr>
            <a:r>
              <a:rPr lang="en">
                <a:solidFill>
                  <a:schemeClr val="dk2"/>
                </a:solidFill>
              </a:rPr>
              <a:t>Lessons learned / Discoveries / Tips</a:t>
            </a:r>
            <a:endParaRPr i="1">
              <a:solidFill>
                <a:schemeClr val="dk2"/>
              </a:solidFill>
            </a:endParaRPr>
          </a:p>
          <a:p>
            <a:pPr marL="457200" lvl="0" indent="0" algn="l" rtl="0">
              <a:spcBef>
                <a:spcPts val="1600"/>
              </a:spcBef>
              <a:spcAft>
                <a:spcPts val="0"/>
              </a:spcAft>
              <a:buNone/>
            </a:pPr>
            <a:r>
              <a:rPr lang="en" i="1">
                <a:solidFill>
                  <a:schemeClr val="dk2"/>
                </a:solidFill>
              </a:rPr>
              <a:t>Bad Joke Cellars, Red Blend, “The Cynic”, 2012</a:t>
            </a:r>
            <a:endParaRPr i="1">
              <a:solidFill>
                <a:schemeClr val="dk2"/>
              </a:solidFill>
            </a:endParaRPr>
          </a:p>
          <a:p>
            <a:pPr marL="0" lvl="0" indent="0" algn="l" rtl="0">
              <a:spcBef>
                <a:spcPts val="1600"/>
              </a:spcBef>
              <a:spcAft>
                <a:spcPts val="0"/>
              </a:spcAft>
              <a:buNone/>
            </a:pPr>
            <a:r>
              <a:rPr lang="en" b="1">
                <a:solidFill>
                  <a:schemeClr val="dk2"/>
                </a:solidFill>
              </a:rPr>
              <a:t>&gt; A sampling of projects</a:t>
            </a:r>
            <a:endParaRPr b="1">
              <a:solidFill>
                <a:schemeClr val="dk2"/>
              </a:solidFill>
            </a:endParaRPr>
          </a:p>
          <a:p>
            <a:pPr marL="0" lvl="0" indent="0" algn="l" rtl="0">
              <a:spcBef>
                <a:spcPts val="1600"/>
              </a:spcBef>
              <a:spcAft>
                <a:spcPts val="0"/>
              </a:spcAft>
              <a:buNone/>
            </a:pPr>
            <a:r>
              <a:rPr lang="en" b="1">
                <a:solidFill>
                  <a:schemeClr val="dk2"/>
                </a:solidFill>
              </a:rPr>
              <a:t>	</a:t>
            </a:r>
            <a:r>
              <a:rPr lang="en" b="1" i="1">
                <a:solidFill>
                  <a:schemeClr val="dk2"/>
                </a:solidFill>
              </a:rPr>
              <a:t>Dr. Brandstiftung, Riesling S.G.N., “Einladung”, 1990</a:t>
            </a:r>
            <a:endParaRPr b="1" i="1">
              <a:solidFill>
                <a:schemeClr val="dk2"/>
              </a:solidFill>
            </a:endParaRPr>
          </a:p>
          <a:p>
            <a:pPr marL="0" lvl="0" indent="0" algn="l" rtl="0">
              <a:spcBef>
                <a:spcPts val="1600"/>
              </a:spcBef>
              <a:spcAft>
                <a:spcPts val="1600"/>
              </a:spcAft>
              <a:buNone/>
            </a:pPr>
            <a:endParaRPr>
              <a:solidFill>
                <a:schemeClr val="dk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16"/>
        <p:cNvGrpSpPr/>
        <p:nvPr/>
      </p:nvGrpSpPr>
      <p:grpSpPr>
        <a:xfrm>
          <a:off x="0" y="0"/>
          <a:ext cx="0" cy="0"/>
          <a:chOff x="0" y="0"/>
          <a:chExt cx="0" cy="0"/>
        </a:xfrm>
      </p:grpSpPr>
      <p:sp>
        <p:nvSpPr>
          <p:cNvPr id="417" name="Google Shape;417;p76"/>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Cellar</a:t>
            </a:r>
            <a:endParaRPr sz="4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21"/>
        <p:cNvGrpSpPr/>
        <p:nvPr/>
      </p:nvGrpSpPr>
      <p:grpSpPr>
        <a:xfrm>
          <a:off x="0" y="0"/>
          <a:ext cx="0" cy="0"/>
          <a:chOff x="0" y="0"/>
          <a:chExt cx="0" cy="0"/>
        </a:xfrm>
      </p:grpSpPr>
      <p:sp>
        <p:nvSpPr>
          <p:cNvPr id="422" name="Google Shape;422;p77"/>
          <p:cNvSpPr txBox="1">
            <a:spLocks noGrp="1"/>
          </p:cNvSpPr>
          <p:nvPr>
            <p:ph type="title" idx="4294967295"/>
          </p:nvPr>
        </p:nvSpPr>
        <p:spPr>
          <a:xfrm>
            <a:off x="460950" y="1262625"/>
            <a:ext cx="8222100" cy="240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chemeClr val="dk2"/>
                </a:solidFill>
              </a:rPr>
              <a:t>Lack of Data</a:t>
            </a:r>
            <a:endParaRPr sz="4800">
              <a:solidFill>
                <a:schemeClr val="dk2"/>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Cellar</a:t>
            </a:r>
            <a:endParaRPr/>
          </a:p>
        </p:txBody>
      </p:sp>
      <p:sp>
        <p:nvSpPr>
          <p:cNvPr id="428" name="Google Shape;428;p78"/>
          <p:cNvSpPr txBox="1">
            <a:spLocks noGrp="1"/>
          </p:cNvSpPr>
          <p:nvPr>
            <p:ph type="body" idx="1"/>
          </p:nvPr>
        </p:nvSpPr>
        <p:spPr>
          <a:xfrm>
            <a:off x="387900" y="1489825"/>
            <a:ext cx="8423100" cy="3078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u="sng">
                <a:solidFill>
                  <a:schemeClr val="hlink"/>
                </a:solidFill>
                <a:hlinkClick r:id="rId3"/>
              </a:rPr>
              <a:t>https://cellar.kasa.ai</a:t>
            </a:r>
            <a:endParaRPr sz="2400"/>
          </a:p>
          <a:p>
            <a:pPr marL="457200" lvl="0" indent="-381000" algn="l" rtl="0">
              <a:spcBef>
                <a:spcPts val="0"/>
              </a:spcBef>
              <a:spcAft>
                <a:spcPts val="0"/>
              </a:spcAft>
              <a:buSzPts val="2400"/>
              <a:buChar char="●"/>
            </a:pPr>
            <a:r>
              <a:rPr lang="en" sz="2400"/>
              <a:t>Community-curated open datasets for insurance analytics</a:t>
            </a:r>
            <a:endParaRPr sz="2400"/>
          </a:p>
          <a:p>
            <a:pPr marL="1371600" lvl="0" indent="0" algn="l" rtl="0">
              <a:spcBef>
                <a:spcPts val="1600"/>
              </a:spcBef>
              <a:spcAft>
                <a:spcPts val="0"/>
              </a:spcAft>
              <a:buNone/>
            </a:pPr>
            <a:endParaRPr sz="2400"/>
          </a:p>
          <a:p>
            <a:pPr marL="0" lvl="0" indent="0" algn="l" rtl="0">
              <a:spcBef>
                <a:spcPts val="1600"/>
              </a:spcBef>
              <a:spcAft>
                <a:spcPts val="1600"/>
              </a:spcAft>
              <a:buNone/>
            </a:pPr>
            <a:endParaRPr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2"/>
        <p:cNvGrpSpPr/>
        <p:nvPr/>
      </p:nvGrpSpPr>
      <p:grpSpPr>
        <a:xfrm>
          <a:off x="0" y="0"/>
          <a:ext cx="0" cy="0"/>
          <a:chOff x="0" y="0"/>
          <a:chExt cx="0" cy="0"/>
        </a:xfrm>
      </p:grpSpPr>
      <p:pic>
        <p:nvPicPr>
          <p:cNvPr id="433" name="Google Shape;433;p79"/>
          <p:cNvPicPr preferRelativeResize="0"/>
          <p:nvPr/>
        </p:nvPicPr>
        <p:blipFill>
          <a:blip r:embed="rId3">
            <a:alphaModFix/>
          </a:blip>
          <a:stretch>
            <a:fillRect/>
          </a:stretch>
        </p:blipFill>
        <p:spPr>
          <a:xfrm>
            <a:off x="381950" y="690900"/>
            <a:ext cx="8305800" cy="34099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8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Know about an Open Dataset?</a:t>
            </a:r>
            <a:endParaRPr/>
          </a:p>
        </p:txBody>
      </p:sp>
      <p:sp>
        <p:nvSpPr>
          <p:cNvPr id="439" name="Google Shape;439;p80"/>
          <p:cNvSpPr txBox="1">
            <a:spLocks noGrp="1"/>
          </p:cNvSpPr>
          <p:nvPr>
            <p:ph type="body" idx="1"/>
          </p:nvPr>
        </p:nvSpPr>
        <p:spPr>
          <a:xfrm>
            <a:off x="387900" y="1489825"/>
            <a:ext cx="40434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File an issue on the cellar github page</a:t>
            </a:r>
            <a:endParaRPr/>
          </a:p>
          <a:p>
            <a:pPr marL="0" lvl="0" indent="0" algn="l" rtl="0">
              <a:spcBef>
                <a:spcPts val="1600"/>
              </a:spcBef>
              <a:spcAft>
                <a:spcPts val="0"/>
              </a:spcAft>
              <a:buNone/>
            </a:pPr>
            <a:r>
              <a:rPr lang="en" u="sng">
                <a:solidFill>
                  <a:schemeClr val="hlink"/>
                </a:solidFill>
                <a:hlinkClick r:id="rId3"/>
              </a:rPr>
              <a:t>https://github.com/kasaai/cellar</a:t>
            </a:r>
            <a:endParaRPr/>
          </a:p>
          <a:p>
            <a:pPr marL="0" lvl="0" indent="0" algn="l" rtl="0">
              <a:spcBef>
                <a:spcPts val="1600"/>
              </a:spcBef>
              <a:spcAft>
                <a:spcPts val="1600"/>
              </a:spcAft>
              <a:buNone/>
            </a:pPr>
            <a:endParaRPr/>
          </a:p>
        </p:txBody>
      </p:sp>
      <p:pic>
        <p:nvPicPr>
          <p:cNvPr id="440" name="Google Shape;440;p80"/>
          <p:cNvPicPr preferRelativeResize="0"/>
          <p:nvPr/>
        </p:nvPicPr>
        <p:blipFill>
          <a:blip r:embed="rId4">
            <a:alphaModFix/>
          </a:blip>
          <a:stretch>
            <a:fillRect/>
          </a:stretch>
        </p:blipFill>
        <p:spPr>
          <a:xfrm>
            <a:off x="4651300" y="1619300"/>
            <a:ext cx="4253075" cy="29063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44"/>
        <p:cNvGrpSpPr/>
        <p:nvPr/>
      </p:nvGrpSpPr>
      <p:grpSpPr>
        <a:xfrm>
          <a:off x="0" y="0"/>
          <a:ext cx="0" cy="0"/>
          <a:chOff x="0" y="0"/>
          <a:chExt cx="0" cy="0"/>
        </a:xfrm>
      </p:grpSpPr>
      <p:sp>
        <p:nvSpPr>
          <p:cNvPr id="445" name="Google Shape;445;p81"/>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Demo</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9"/>
        <p:cNvGrpSpPr/>
        <p:nvPr/>
      </p:nvGrpSpPr>
      <p:grpSpPr>
        <a:xfrm>
          <a:off x="0" y="0"/>
          <a:ext cx="0" cy="0"/>
          <a:chOff x="0" y="0"/>
          <a:chExt cx="0" cy="0"/>
        </a:xfrm>
      </p:grpSpPr>
      <p:pic>
        <p:nvPicPr>
          <p:cNvPr id="450" name="Google Shape;450;p82"/>
          <p:cNvPicPr preferRelativeResize="0"/>
          <p:nvPr/>
        </p:nvPicPr>
        <p:blipFill>
          <a:blip r:embed="rId3">
            <a:alphaModFix/>
          </a:blip>
          <a:stretch>
            <a:fillRect/>
          </a:stretch>
        </p:blipFill>
        <p:spPr>
          <a:xfrm>
            <a:off x="2752612" y="152400"/>
            <a:ext cx="3743522" cy="48387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E5068-F746-47C6-8D7C-0BA9E83F17F4}"/>
              </a:ext>
            </a:extLst>
          </p:cNvPr>
          <p:cNvSpPr>
            <a:spLocks noGrp="1"/>
          </p:cNvSpPr>
          <p:nvPr>
            <p:ph type="title"/>
          </p:nvPr>
        </p:nvSpPr>
        <p:spPr>
          <a:xfrm>
            <a:off x="490249" y="526350"/>
            <a:ext cx="7920505" cy="4090800"/>
          </a:xfrm>
        </p:spPr>
        <p:txBody>
          <a:bodyPr/>
          <a:lstStyle/>
          <a:p>
            <a:r>
              <a:rPr lang="en-US" dirty="0"/>
              <a:t>Cellar Demo Code Available at:</a:t>
            </a:r>
            <a:br>
              <a:rPr lang="en-US" dirty="0"/>
            </a:br>
            <a:r>
              <a:rPr lang="en-US" sz="2400" dirty="0">
                <a:hlinkClick r:id="rId3"/>
              </a:rPr>
              <a:t>https://github.com/actuarialvoodoo/cellar-demo</a:t>
            </a:r>
            <a:br>
              <a:rPr lang="en-US" dirty="0"/>
            </a:br>
            <a:endParaRPr lang="en-US" dirty="0"/>
          </a:p>
        </p:txBody>
      </p:sp>
    </p:spTree>
    <p:extLst>
      <p:ext uri="{BB962C8B-B14F-4D97-AF65-F5344CB8AC3E}">
        <p14:creationId xmlns:p14="http://schemas.microsoft.com/office/powerpoint/2010/main" val="3965528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9"/>
        <p:cNvGrpSpPr/>
        <p:nvPr/>
      </p:nvGrpSpPr>
      <p:grpSpPr>
        <a:xfrm>
          <a:off x="0" y="0"/>
          <a:ext cx="0" cy="0"/>
          <a:chOff x="0" y="0"/>
          <a:chExt cx="0" cy="0"/>
        </a:xfrm>
      </p:grpSpPr>
      <p:sp>
        <p:nvSpPr>
          <p:cNvPr id="140" name="Google Shape;140;p3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Menu of the day</a:t>
            </a:r>
            <a:endParaRPr>
              <a:solidFill>
                <a:schemeClr val="dk2"/>
              </a:solidFill>
            </a:endParaRPr>
          </a:p>
        </p:txBody>
      </p:sp>
      <p:sp>
        <p:nvSpPr>
          <p:cNvPr id="141" name="Google Shape;141;p30"/>
          <p:cNvSpPr txBox="1">
            <a:spLocks noGrp="1"/>
          </p:cNvSpPr>
          <p:nvPr>
            <p:ph type="body" idx="1"/>
          </p:nvPr>
        </p:nvSpPr>
        <p:spPr>
          <a:xfrm>
            <a:off x="387900" y="1489825"/>
            <a:ext cx="8368200" cy="352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&gt; Who we are / What we do</a:t>
            </a:r>
            <a:endParaRPr b="1" i="1">
              <a:solidFill>
                <a:schemeClr val="dk2"/>
              </a:solidFill>
            </a:endParaRPr>
          </a:p>
          <a:p>
            <a:pPr marL="457200" lvl="0" indent="0" algn="l" rtl="0">
              <a:spcBef>
                <a:spcPts val="1600"/>
              </a:spcBef>
              <a:spcAft>
                <a:spcPts val="0"/>
              </a:spcAft>
              <a:buNone/>
            </a:pPr>
            <a:r>
              <a:rPr lang="en" b="1" i="1">
                <a:solidFill>
                  <a:schemeClr val="dk2"/>
                </a:solidFill>
              </a:rPr>
              <a:t>Château Kasa, Blanc de Blancs, “Le Rêverie”, NV</a:t>
            </a:r>
            <a:endParaRPr b="1" i="1">
              <a:solidFill>
                <a:schemeClr val="dk2"/>
              </a:solidFill>
            </a:endParaRPr>
          </a:p>
          <a:p>
            <a:pPr marL="0" lvl="0" indent="0" algn="l" rtl="0">
              <a:spcBef>
                <a:spcPts val="1600"/>
              </a:spcBef>
              <a:spcAft>
                <a:spcPts val="0"/>
              </a:spcAft>
              <a:buNone/>
            </a:pPr>
            <a:r>
              <a:rPr lang="en">
                <a:solidFill>
                  <a:schemeClr val="dk2"/>
                </a:solidFill>
              </a:rPr>
              <a:t>Lessons learned / Discoveries / Tips</a:t>
            </a:r>
            <a:endParaRPr i="1">
              <a:solidFill>
                <a:schemeClr val="dk2"/>
              </a:solidFill>
            </a:endParaRPr>
          </a:p>
          <a:p>
            <a:pPr marL="457200" lvl="0" indent="0" algn="l" rtl="0">
              <a:spcBef>
                <a:spcPts val="1600"/>
              </a:spcBef>
              <a:spcAft>
                <a:spcPts val="0"/>
              </a:spcAft>
              <a:buNone/>
            </a:pPr>
            <a:r>
              <a:rPr lang="en" i="1">
                <a:solidFill>
                  <a:schemeClr val="dk2"/>
                </a:solidFill>
              </a:rPr>
              <a:t>Bad Joke Cellars, Red Blend, “The Cynic”, 2012</a:t>
            </a:r>
            <a:endParaRPr i="1">
              <a:solidFill>
                <a:schemeClr val="dk2"/>
              </a:solidFill>
            </a:endParaRPr>
          </a:p>
          <a:p>
            <a:pPr marL="0" lvl="0" indent="0" algn="l" rtl="0">
              <a:spcBef>
                <a:spcPts val="1600"/>
              </a:spcBef>
              <a:spcAft>
                <a:spcPts val="0"/>
              </a:spcAft>
              <a:buNone/>
            </a:pPr>
            <a:r>
              <a:rPr lang="en">
                <a:solidFill>
                  <a:schemeClr val="dk2"/>
                </a:solidFill>
              </a:rPr>
              <a:t>A sampling of projects</a:t>
            </a:r>
            <a:endParaRPr>
              <a:solidFill>
                <a:schemeClr val="dk2"/>
              </a:solidFill>
            </a:endParaRPr>
          </a:p>
          <a:p>
            <a:pPr marL="0" lvl="0" indent="0" algn="l" rtl="0">
              <a:spcBef>
                <a:spcPts val="1600"/>
              </a:spcBef>
              <a:spcAft>
                <a:spcPts val="0"/>
              </a:spcAft>
              <a:buNone/>
            </a:pPr>
            <a:r>
              <a:rPr lang="en">
                <a:solidFill>
                  <a:schemeClr val="dk2"/>
                </a:solidFill>
              </a:rPr>
              <a:t>	</a:t>
            </a:r>
            <a:r>
              <a:rPr lang="en" i="1">
                <a:solidFill>
                  <a:schemeClr val="dk2"/>
                </a:solidFill>
              </a:rPr>
              <a:t>Dr. Brandstiftung, Riesling S.G.N., “Einladung”, 1990</a:t>
            </a:r>
            <a:endParaRPr i="1">
              <a:solidFill>
                <a:schemeClr val="dk2"/>
              </a:solidFill>
            </a:endParaRPr>
          </a:p>
          <a:p>
            <a:pPr marL="0" lvl="0" indent="0" algn="l" rtl="0">
              <a:spcBef>
                <a:spcPts val="1600"/>
              </a:spcBef>
              <a:spcAft>
                <a:spcPts val="1600"/>
              </a:spcAft>
              <a:buNone/>
            </a:pPr>
            <a:endParaRPr>
              <a:solidFill>
                <a:schemeClr val="dk2"/>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4"/>
        <p:cNvGrpSpPr/>
        <p:nvPr/>
      </p:nvGrpSpPr>
      <p:grpSpPr>
        <a:xfrm>
          <a:off x="0" y="0"/>
          <a:ext cx="0" cy="0"/>
          <a:chOff x="0" y="0"/>
          <a:chExt cx="0" cy="0"/>
        </a:xfrm>
      </p:grpSpPr>
      <p:sp>
        <p:nvSpPr>
          <p:cNvPr id="455" name="Google Shape;455;p83"/>
          <p:cNvSpPr txBox="1"/>
          <p:nvPr/>
        </p:nvSpPr>
        <p:spPr>
          <a:xfrm>
            <a:off x="916925" y="1082850"/>
            <a:ext cx="7789500" cy="137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Roboto"/>
                <a:ea typeface="Roboto"/>
                <a:cs typeface="Roboto"/>
                <a:sym typeface="Roboto"/>
              </a:rPr>
              <a:t>Demos on synthesizing data</a:t>
            </a: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r>
              <a:rPr lang="en" dirty="0">
                <a:latin typeface="Roboto"/>
                <a:ea typeface="Roboto"/>
                <a:cs typeface="Roboto"/>
                <a:sym typeface="Roboto"/>
              </a:rPr>
              <a:t>Code will be available on </a:t>
            </a:r>
            <a:r>
              <a:rPr lang="en" u="sng" dirty="0">
                <a:solidFill>
                  <a:schemeClr val="hlink"/>
                </a:solidFill>
                <a:latin typeface="Roboto"/>
                <a:ea typeface="Roboto"/>
                <a:cs typeface="Roboto"/>
                <a:sym typeface="Roboto"/>
                <a:hlinkClick r:id="rId3"/>
              </a:rPr>
              <a:t>https://github.com/kevinykuo/cagny-demo</a:t>
            </a:r>
            <a:r>
              <a:rPr lang="en" dirty="0">
                <a:latin typeface="Roboto"/>
                <a:ea typeface="Roboto"/>
                <a:cs typeface="Roboto"/>
                <a:sym typeface="Roboto"/>
              </a:rPr>
              <a:t> sometime after the talk</a:t>
            </a:r>
            <a:endParaRPr dirty="0">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9"/>
        <p:cNvGrpSpPr/>
        <p:nvPr/>
      </p:nvGrpSpPr>
      <p:grpSpPr>
        <a:xfrm>
          <a:off x="0" y="0"/>
          <a:ext cx="0" cy="0"/>
          <a:chOff x="0" y="0"/>
          <a:chExt cx="0" cy="0"/>
        </a:xfrm>
      </p:grpSpPr>
      <p:sp>
        <p:nvSpPr>
          <p:cNvPr id="460" name="Google Shape;460;p8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Get involved!</a:t>
            </a:r>
            <a:endParaRPr>
              <a:solidFill>
                <a:schemeClr val="dk2"/>
              </a:solidFill>
            </a:endParaRPr>
          </a:p>
        </p:txBody>
      </p:sp>
      <p:sp>
        <p:nvSpPr>
          <p:cNvPr id="461" name="Google Shape;461;p84"/>
          <p:cNvSpPr txBox="1">
            <a:spLocks noGrp="1"/>
          </p:cNvSpPr>
          <p:nvPr>
            <p:ph type="body" idx="1"/>
          </p:nvPr>
        </p:nvSpPr>
        <p:spPr>
          <a:xfrm>
            <a:off x="387900" y="1489825"/>
            <a:ext cx="8368200" cy="365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Hibernating projects</a:t>
            </a:r>
            <a:endParaRPr b="1">
              <a:solidFill>
                <a:schemeClr val="dk2"/>
              </a:solidFill>
            </a:endParaRPr>
          </a:p>
          <a:p>
            <a:pPr marL="457200" lvl="0" indent="-342900" algn="l" rtl="0">
              <a:spcBef>
                <a:spcPts val="1600"/>
              </a:spcBef>
              <a:spcAft>
                <a:spcPts val="0"/>
              </a:spcAft>
              <a:buClr>
                <a:schemeClr val="dk2"/>
              </a:buClr>
              <a:buSzPts val="1800"/>
              <a:buChar char="-"/>
            </a:pPr>
            <a:r>
              <a:rPr lang="en">
                <a:solidFill>
                  <a:schemeClr val="dk2"/>
                </a:solidFill>
              </a:rPr>
              <a:t>P&amp;C pricing tutorial </a:t>
            </a:r>
            <a:r>
              <a:rPr lang="en" u="sng">
                <a:solidFill>
                  <a:schemeClr val="hlink"/>
                </a:solidFill>
                <a:hlinkClick r:id="rId3"/>
              </a:rPr>
              <a:t>https://github.com/kasaai/pc-pricing-tutorial</a:t>
            </a:r>
            <a:r>
              <a:rPr lang="en">
                <a:solidFill>
                  <a:schemeClr val="dk2"/>
                </a:solidFill>
              </a:rPr>
              <a:t> (ultimate deliverable: </a:t>
            </a:r>
            <a:r>
              <a:rPr lang="en" u="sng">
                <a:solidFill>
                  <a:schemeClr val="hlink"/>
                </a:solidFill>
                <a:hlinkClick r:id="rId4"/>
              </a:rPr>
              <a:t>https://ratemake.com/</a:t>
            </a:r>
            <a:r>
              <a:rPr lang="en">
                <a:solidFill>
                  <a:schemeClr val="dk2"/>
                </a:solidFill>
              </a:rPr>
              <a:t>)</a:t>
            </a:r>
            <a:endParaRPr>
              <a:solidFill>
                <a:schemeClr val="dk2"/>
              </a:solidFill>
            </a:endParaRPr>
          </a:p>
          <a:p>
            <a:pPr marL="457200" lvl="0" indent="-342900" algn="l" rtl="0">
              <a:spcBef>
                <a:spcPts val="0"/>
              </a:spcBef>
              <a:spcAft>
                <a:spcPts val="0"/>
              </a:spcAft>
              <a:buClr>
                <a:schemeClr val="dk2"/>
              </a:buClr>
              <a:buSzPts val="1800"/>
              <a:buChar char="-"/>
            </a:pPr>
            <a:r>
              <a:rPr lang="en">
                <a:solidFill>
                  <a:schemeClr val="dk2"/>
                </a:solidFill>
              </a:rPr>
              <a:t>{rsvr}: a data frame-oriented package for loss reserving </a:t>
            </a:r>
            <a:r>
              <a:rPr lang="en" u="sng">
                <a:solidFill>
                  <a:schemeClr val="hlink"/>
                </a:solidFill>
                <a:hlinkClick r:id="rId5"/>
              </a:rPr>
              <a:t>https://github.com/kasaai/rsvr</a:t>
            </a:r>
            <a:endParaRPr>
              <a:solidFill>
                <a:schemeClr val="dk2"/>
              </a:solidFill>
            </a:endParaRPr>
          </a:p>
          <a:p>
            <a:pPr marL="457200" lvl="0" indent="-342900" algn="l" rtl="0">
              <a:spcBef>
                <a:spcPts val="0"/>
              </a:spcBef>
              <a:spcAft>
                <a:spcPts val="0"/>
              </a:spcAft>
              <a:buClr>
                <a:schemeClr val="dk2"/>
              </a:buClr>
              <a:buSzPts val="1800"/>
              <a:buChar char="-"/>
            </a:pPr>
            <a:r>
              <a:rPr lang="en">
                <a:solidFill>
                  <a:schemeClr val="dk2"/>
                </a:solidFill>
              </a:rPr>
              <a:t>Other stuff??</a:t>
            </a:r>
            <a:endParaRPr>
              <a:solidFill>
                <a:schemeClr val="dk2"/>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65"/>
        <p:cNvGrpSpPr/>
        <p:nvPr/>
      </p:nvGrpSpPr>
      <p:grpSpPr>
        <a:xfrm>
          <a:off x="0" y="0"/>
          <a:ext cx="0" cy="0"/>
          <a:chOff x="0" y="0"/>
          <a:chExt cx="0" cy="0"/>
        </a:xfrm>
      </p:grpSpPr>
      <p:sp>
        <p:nvSpPr>
          <p:cNvPr id="466" name="Google Shape;466;p8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The invite</a:t>
            </a:r>
            <a:endParaRPr>
              <a:solidFill>
                <a:schemeClr val="dk2"/>
              </a:solidFill>
            </a:endParaRPr>
          </a:p>
        </p:txBody>
      </p:sp>
      <p:sp>
        <p:nvSpPr>
          <p:cNvPr id="467" name="Google Shape;467;p85"/>
          <p:cNvSpPr txBox="1">
            <a:spLocks noGrp="1"/>
          </p:cNvSpPr>
          <p:nvPr>
            <p:ph type="body" idx="1"/>
          </p:nvPr>
        </p:nvSpPr>
        <p:spPr>
          <a:xfrm>
            <a:off x="387900" y="1489825"/>
            <a:ext cx="8368200" cy="365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Please connect if you are</a:t>
            </a:r>
            <a:endParaRPr sz="2400">
              <a:solidFill>
                <a:schemeClr val="dk2"/>
              </a:solidFill>
            </a:endParaRPr>
          </a:p>
          <a:p>
            <a:pPr marL="457200" lvl="0" indent="-381000" algn="l" rtl="0">
              <a:spcBef>
                <a:spcPts val="1600"/>
              </a:spcBef>
              <a:spcAft>
                <a:spcPts val="0"/>
              </a:spcAft>
              <a:buClr>
                <a:schemeClr val="dk2"/>
              </a:buClr>
              <a:buSzPts val="2400"/>
              <a:buChar char="-"/>
            </a:pPr>
            <a:r>
              <a:rPr lang="en" sz="2400">
                <a:solidFill>
                  <a:schemeClr val="dk2"/>
                </a:solidFill>
              </a:rPr>
              <a:t>Insurance student/professional at all interested in R/Python/open source</a:t>
            </a:r>
            <a:endParaRPr sz="2400">
              <a:solidFill>
                <a:schemeClr val="dk2"/>
              </a:solidFill>
            </a:endParaRPr>
          </a:p>
          <a:p>
            <a:pPr marL="457200" lvl="0" indent="-381000" algn="l" rtl="0">
              <a:spcBef>
                <a:spcPts val="0"/>
              </a:spcBef>
              <a:spcAft>
                <a:spcPts val="0"/>
              </a:spcAft>
              <a:buClr>
                <a:schemeClr val="dk2"/>
              </a:buClr>
              <a:buSzPts val="2400"/>
              <a:buChar char="-"/>
            </a:pPr>
            <a:r>
              <a:rPr lang="en" sz="2400">
                <a:solidFill>
                  <a:schemeClr val="dk2"/>
                </a:solidFill>
              </a:rPr>
              <a:t>Interested in helping out in any way</a:t>
            </a:r>
            <a:endParaRPr sz="2400">
              <a:solidFill>
                <a:schemeClr val="dk2"/>
              </a:solidFill>
            </a:endParaRPr>
          </a:p>
          <a:p>
            <a:pPr marL="457200" lvl="0" indent="0" algn="l" rtl="0">
              <a:spcBef>
                <a:spcPts val="1600"/>
              </a:spcBef>
              <a:spcAft>
                <a:spcPts val="1600"/>
              </a:spcAft>
              <a:buNone/>
            </a:pPr>
            <a:endParaRPr>
              <a:solidFill>
                <a:schemeClr val="dk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71"/>
        <p:cNvGrpSpPr/>
        <p:nvPr/>
      </p:nvGrpSpPr>
      <p:grpSpPr>
        <a:xfrm>
          <a:off x="0" y="0"/>
          <a:ext cx="0" cy="0"/>
          <a:chOff x="0" y="0"/>
          <a:chExt cx="0" cy="0"/>
        </a:xfrm>
      </p:grpSpPr>
      <p:sp>
        <p:nvSpPr>
          <p:cNvPr id="472" name="Google Shape;472;p8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The invite</a:t>
            </a:r>
            <a:endParaRPr>
              <a:solidFill>
                <a:schemeClr val="dk2"/>
              </a:solidFill>
            </a:endParaRPr>
          </a:p>
        </p:txBody>
      </p:sp>
      <p:sp>
        <p:nvSpPr>
          <p:cNvPr id="473" name="Google Shape;473;p86"/>
          <p:cNvSpPr txBox="1">
            <a:spLocks noGrp="1"/>
          </p:cNvSpPr>
          <p:nvPr>
            <p:ph type="body" idx="1"/>
          </p:nvPr>
        </p:nvSpPr>
        <p:spPr>
          <a:xfrm>
            <a:off x="387900" y="1489825"/>
            <a:ext cx="8368200" cy="365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Please connect if you are</a:t>
            </a:r>
            <a:endParaRPr sz="2400">
              <a:solidFill>
                <a:schemeClr val="dk2"/>
              </a:solidFill>
            </a:endParaRPr>
          </a:p>
          <a:p>
            <a:pPr marL="457200" lvl="0" indent="-374650" algn="l" rtl="0">
              <a:spcBef>
                <a:spcPts val="1600"/>
              </a:spcBef>
              <a:spcAft>
                <a:spcPts val="0"/>
              </a:spcAft>
              <a:buClr>
                <a:schemeClr val="dk2"/>
              </a:buClr>
              <a:buSzPts val="2300"/>
              <a:buChar char="-"/>
            </a:pPr>
            <a:r>
              <a:rPr lang="en" sz="2300">
                <a:solidFill>
                  <a:schemeClr val="dk2"/>
                </a:solidFill>
              </a:rPr>
              <a:t>Insurance student/professional at all interested in R/Python/open source</a:t>
            </a:r>
            <a:endParaRPr sz="2300">
              <a:solidFill>
                <a:schemeClr val="dk2"/>
              </a:solidFill>
            </a:endParaRPr>
          </a:p>
          <a:p>
            <a:pPr marL="457200" lvl="0" indent="-374650" algn="l" rtl="0">
              <a:spcBef>
                <a:spcPts val="0"/>
              </a:spcBef>
              <a:spcAft>
                <a:spcPts val="0"/>
              </a:spcAft>
              <a:buClr>
                <a:schemeClr val="dk2"/>
              </a:buClr>
              <a:buSzPts val="2300"/>
              <a:buChar char="-"/>
            </a:pPr>
            <a:r>
              <a:rPr lang="en" sz="2300">
                <a:solidFill>
                  <a:schemeClr val="dk2"/>
                </a:solidFill>
              </a:rPr>
              <a:t>Interested in helping out in any way</a:t>
            </a:r>
            <a:endParaRPr sz="2300">
              <a:solidFill>
                <a:schemeClr val="dk2"/>
              </a:solidFill>
            </a:endParaRPr>
          </a:p>
          <a:p>
            <a:pPr marL="0" lvl="0" indent="0" algn="l" rtl="0">
              <a:spcBef>
                <a:spcPts val="1600"/>
              </a:spcBef>
              <a:spcAft>
                <a:spcPts val="0"/>
              </a:spcAft>
              <a:buNone/>
            </a:pPr>
            <a:r>
              <a:rPr lang="en" sz="2300">
                <a:solidFill>
                  <a:schemeClr val="dk2"/>
                </a:solidFill>
              </a:rPr>
              <a:t>Or not!</a:t>
            </a:r>
            <a:endParaRPr sz="2300">
              <a:solidFill>
                <a:schemeClr val="dk2"/>
              </a:solidFill>
            </a:endParaRPr>
          </a:p>
          <a:p>
            <a:pPr marL="0" lvl="0" indent="0" algn="l" rtl="0">
              <a:spcBef>
                <a:spcPts val="1600"/>
              </a:spcBef>
              <a:spcAft>
                <a:spcPts val="0"/>
              </a:spcAft>
              <a:buNone/>
            </a:pPr>
            <a:r>
              <a:rPr lang="en" sz="2300">
                <a:solidFill>
                  <a:schemeClr val="dk2"/>
                </a:solidFill>
              </a:rPr>
              <a:t>Can also start your own repo, get your company to run an open source GitHub org, contribute to github.com/casact, etc.</a:t>
            </a:r>
            <a:endParaRPr sz="2300">
              <a:solidFill>
                <a:schemeClr val="dk2"/>
              </a:solidFill>
            </a:endParaRPr>
          </a:p>
          <a:p>
            <a:pPr marL="457200" lvl="0" indent="0" algn="l" rtl="0">
              <a:spcBef>
                <a:spcPts val="1600"/>
              </a:spcBef>
              <a:spcAft>
                <a:spcPts val="1600"/>
              </a:spcAft>
              <a:buNone/>
            </a:pPr>
            <a:endParaRPr sz="1700">
              <a:solidFill>
                <a:schemeClr val="dk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77"/>
        <p:cNvGrpSpPr/>
        <p:nvPr/>
      </p:nvGrpSpPr>
      <p:grpSpPr>
        <a:xfrm>
          <a:off x="0" y="0"/>
          <a:ext cx="0" cy="0"/>
          <a:chOff x="0" y="0"/>
          <a:chExt cx="0" cy="0"/>
        </a:xfrm>
      </p:grpSpPr>
      <p:sp>
        <p:nvSpPr>
          <p:cNvPr id="478" name="Google Shape;478;p8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Cheers!</a:t>
            </a:r>
            <a:endParaRPr>
              <a:solidFill>
                <a:schemeClr val="dk2"/>
              </a:solidFill>
            </a:endParaRPr>
          </a:p>
        </p:txBody>
      </p:sp>
      <p:sp>
        <p:nvSpPr>
          <p:cNvPr id="479" name="Google Shape;479;p87"/>
          <p:cNvSpPr txBox="1">
            <a:spLocks noGrp="1"/>
          </p:cNvSpPr>
          <p:nvPr>
            <p:ph type="body" idx="1"/>
          </p:nvPr>
        </p:nvSpPr>
        <p:spPr>
          <a:xfrm>
            <a:off x="387900" y="1489825"/>
            <a:ext cx="8368200" cy="365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Resources</a:t>
            </a:r>
            <a:endParaRPr b="1">
              <a:solidFill>
                <a:schemeClr val="dk2"/>
              </a:solidFill>
            </a:endParaRPr>
          </a:p>
          <a:p>
            <a:pPr marL="457200" lvl="0" indent="-381000" algn="l" rtl="0">
              <a:spcBef>
                <a:spcPts val="1600"/>
              </a:spcBef>
              <a:spcAft>
                <a:spcPts val="0"/>
              </a:spcAft>
              <a:buClr>
                <a:schemeClr val="dk2"/>
              </a:buClr>
              <a:buSzPts val="2400"/>
              <a:buChar char="-"/>
            </a:pPr>
            <a:r>
              <a:rPr lang="en" sz="2400">
                <a:solidFill>
                  <a:schemeClr val="dk2"/>
                </a:solidFill>
              </a:rPr>
              <a:t>github.com/kasaai</a:t>
            </a:r>
            <a:endParaRPr sz="2400">
              <a:solidFill>
                <a:schemeClr val="dk2"/>
              </a:solidFill>
            </a:endParaRPr>
          </a:p>
          <a:p>
            <a:pPr marL="457200" lvl="0" indent="-381000" algn="l" rtl="0">
              <a:spcBef>
                <a:spcPts val="0"/>
              </a:spcBef>
              <a:spcAft>
                <a:spcPts val="0"/>
              </a:spcAft>
              <a:buClr>
                <a:schemeClr val="dk2"/>
              </a:buClr>
              <a:buSzPts val="2400"/>
              <a:buChar char="-"/>
            </a:pPr>
            <a:r>
              <a:rPr lang="en" sz="2400">
                <a:solidFill>
                  <a:schemeClr val="dk2"/>
                </a:solidFill>
              </a:rPr>
              <a:t>kasa.ai / blog.kasa.ai</a:t>
            </a:r>
            <a:endParaRPr sz="2400">
              <a:solidFill>
                <a:schemeClr val="dk2"/>
              </a:solidFill>
            </a:endParaRPr>
          </a:p>
          <a:p>
            <a:pPr marL="457200" lvl="0" indent="-381000" algn="l" rtl="0">
              <a:spcBef>
                <a:spcPts val="0"/>
              </a:spcBef>
              <a:spcAft>
                <a:spcPts val="0"/>
              </a:spcAft>
              <a:buClr>
                <a:schemeClr val="dk2"/>
              </a:buClr>
              <a:buSzPts val="2400"/>
              <a:buChar char="-"/>
            </a:pPr>
            <a:r>
              <a:rPr lang="en" sz="2400">
                <a:solidFill>
                  <a:schemeClr val="dk2"/>
                </a:solidFill>
              </a:rPr>
              <a:t>slack.kasa.ai</a:t>
            </a:r>
            <a:endParaRPr sz="2400">
              <a:solidFill>
                <a:schemeClr val="dk2"/>
              </a:solidFill>
            </a:endParaRPr>
          </a:p>
          <a:p>
            <a:pPr marL="457200" lvl="0" indent="-381000" algn="l" rtl="0">
              <a:spcBef>
                <a:spcPts val="0"/>
              </a:spcBef>
              <a:spcAft>
                <a:spcPts val="0"/>
              </a:spcAft>
              <a:buClr>
                <a:schemeClr val="dk2"/>
              </a:buClr>
              <a:buSzPts val="2400"/>
              <a:buChar char="-"/>
            </a:pPr>
            <a:r>
              <a:rPr lang="en" sz="2400">
                <a:solidFill>
                  <a:schemeClr val="dk2"/>
                </a:solidFill>
              </a:rPr>
              <a:t>Hit us up </a:t>
            </a:r>
            <a:endParaRPr sz="2400">
              <a:solidFill>
                <a:schemeClr val="dk2"/>
              </a:solidFill>
            </a:endParaRPr>
          </a:p>
          <a:p>
            <a:pPr marL="914400" lvl="1" indent="-381000" algn="l" rtl="0">
              <a:spcBef>
                <a:spcPts val="0"/>
              </a:spcBef>
              <a:spcAft>
                <a:spcPts val="0"/>
              </a:spcAft>
              <a:buClr>
                <a:schemeClr val="dk2"/>
              </a:buClr>
              <a:buSzPts val="2400"/>
              <a:buChar char="-"/>
            </a:pPr>
            <a:r>
              <a:rPr lang="en" sz="2400">
                <a:solidFill>
                  <a:schemeClr val="dk2"/>
                </a:solidFill>
              </a:rPr>
              <a:t>@kasaai (github, linkedin)</a:t>
            </a:r>
            <a:endParaRPr sz="2400">
              <a:solidFill>
                <a:schemeClr val="dk2"/>
              </a:solidFill>
            </a:endParaRPr>
          </a:p>
          <a:p>
            <a:pPr marL="914400" lvl="1" indent="-381000" algn="l" rtl="0">
              <a:spcBef>
                <a:spcPts val="0"/>
              </a:spcBef>
              <a:spcAft>
                <a:spcPts val="0"/>
              </a:spcAft>
              <a:buClr>
                <a:schemeClr val="dk2"/>
              </a:buClr>
              <a:buSzPts val="2400"/>
              <a:buChar char="-"/>
            </a:pPr>
            <a:r>
              <a:rPr lang="en" sz="2400">
                <a:solidFill>
                  <a:schemeClr val="dk2"/>
                </a:solidFill>
              </a:rPr>
              <a:t>@kasaai_(twitter)</a:t>
            </a:r>
            <a:endParaRPr sz="24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1"/>
          <p:cNvSpPr txBox="1">
            <a:spLocks noGrp="1"/>
          </p:cNvSpPr>
          <p:nvPr>
            <p:ph type="ctrTitle"/>
          </p:nvPr>
        </p:nvSpPr>
        <p:spPr>
          <a:xfrm>
            <a:off x="1680302" y="1188925"/>
            <a:ext cx="5783400" cy="1457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800" b="1"/>
              <a:t>Towards</a:t>
            </a:r>
            <a:r>
              <a:rPr lang="en"/>
              <a:t> </a:t>
            </a:r>
            <a:r>
              <a:rPr lang="en">
                <a:solidFill>
                  <a:schemeClr val="lt2"/>
                </a:solidFill>
              </a:rPr>
              <a:t>open collaboration in insurance analytics</a:t>
            </a:r>
            <a:endParaRPr>
              <a:solidFill>
                <a:schemeClr val="lt2"/>
              </a:solidFill>
            </a:endParaRPr>
          </a:p>
        </p:txBody>
      </p:sp>
      <p:sp>
        <p:nvSpPr>
          <p:cNvPr id="147" name="Google Shape;147;p31"/>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CAGNY 2020</a:t>
            </a:r>
            <a:endParaRPr/>
          </a:p>
          <a:p>
            <a:pPr marL="0" lvl="0" indent="0" algn="ctr" rtl="0">
              <a:spcBef>
                <a:spcPts val="0"/>
              </a:spcBef>
              <a:spcAft>
                <a:spcPts val="0"/>
              </a:spcAft>
              <a:buNone/>
            </a:pPr>
            <a:r>
              <a:rPr lang="en"/>
              <a:t>@kasaai_</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1"/>
        <p:cNvGrpSpPr/>
        <p:nvPr/>
      </p:nvGrpSpPr>
      <p:grpSpPr>
        <a:xfrm>
          <a:off x="0" y="0"/>
          <a:ext cx="0" cy="0"/>
          <a:chOff x="0" y="0"/>
          <a:chExt cx="0" cy="0"/>
        </a:xfrm>
      </p:grpSpPr>
      <p:pic>
        <p:nvPicPr>
          <p:cNvPr id="152" name="Google Shape;152;p32"/>
          <p:cNvPicPr preferRelativeResize="0"/>
          <p:nvPr/>
        </p:nvPicPr>
        <p:blipFill>
          <a:blip r:embed="rId3">
            <a:alphaModFix/>
          </a:blip>
          <a:stretch>
            <a:fillRect/>
          </a:stretch>
        </p:blipFill>
        <p:spPr>
          <a:xfrm>
            <a:off x="152400" y="599175"/>
            <a:ext cx="8839200" cy="3626339"/>
          </a:xfrm>
          <a:prstGeom prst="rect">
            <a:avLst/>
          </a:prstGeom>
          <a:noFill/>
          <a:ln>
            <a:noFill/>
          </a:ln>
        </p:spPr>
      </p:pic>
      <p:cxnSp>
        <p:nvCxnSpPr>
          <p:cNvPr id="153" name="Google Shape;153;p32"/>
          <p:cNvCxnSpPr/>
          <p:nvPr/>
        </p:nvCxnSpPr>
        <p:spPr>
          <a:xfrm flipH="1">
            <a:off x="2909775" y="1774800"/>
            <a:ext cx="1885200" cy="632100"/>
          </a:xfrm>
          <a:prstGeom prst="straightConnector1">
            <a:avLst/>
          </a:prstGeom>
          <a:noFill/>
          <a:ln w="38100" cap="flat" cmpd="sng">
            <a:solidFill>
              <a:schemeClr val="dk2"/>
            </a:solidFill>
            <a:prstDash val="solid"/>
            <a:round/>
            <a:headEnd type="none" w="med" len="med"/>
            <a:tailEnd type="triangle" w="med" len="med"/>
          </a:ln>
        </p:spPr>
      </p:cxnSp>
      <p:sp>
        <p:nvSpPr>
          <p:cNvPr id="154" name="Google Shape;154;p32"/>
          <p:cNvSpPr txBox="1"/>
          <p:nvPr/>
        </p:nvSpPr>
        <p:spPr>
          <a:xfrm>
            <a:off x="4794975" y="1469675"/>
            <a:ext cx="2746200" cy="6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omic Sans MS"/>
                <a:ea typeface="Comic Sans MS"/>
                <a:cs typeface="Comic Sans MS"/>
                <a:sym typeface="Comic Sans MS"/>
              </a:rPr>
              <a:t>A+ for effort!</a:t>
            </a:r>
            <a:endParaRPr sz="2400">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8"/>
        <p:cNvGrpSpPr/>
        <p:nvPr/>
      </p:nvGrpSpPr>
      <p:grpSpPr>
        <a:xfrm>
          <a:off x="0" y="0"/>
          <a:ext cx="0" cy="0"/>
          <a:chOff x="0" y="0"/>
          <a:chExt cx="0" cy="0"/>
        </a:xfrm>
      </p:grpSpPr>
      <p:sp>
        <p:nvSpPr>
          <p:cNvPr id="159" name="Google Shape;159;p33"/>
          <p:cNvSpPr txBox="1"/>
          <p:nvPr/>
        </p:nvSpPr>
        <p:spPr>
          <a:xfrm>
            <a:off x="3323675" y="3779900"/>
            <a:ext cx="2136000" cy="8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omic Sans MS"/>
                <a:ea typeface="Comic Sans MS"/>
                <a:cs typeface="Comic Sans MS"/>
                <a:sym typeface="Comic Sans MS"/>
              </a:rPr>
              <a:t>Japanese for umbrella</a:t>
            </a:r>
            <a:endParaRPr>
              <a:latin typeface="Comic Sans MS"/>
              <a:ea typeface="Comic Sans MS"/>
              <a:cs typeface="Comic Sans MS"/>
              <a:sym typeface="Comic Sans MS"/>
            </a:endParaRPr>
          </a:p>
          <a:p>
            <a:pPr marL="0" lvl="0" indent="0" algn="l" rtl="0">
              <a:spcBef>
                <a:spcPts val="0"/>
              </a:spcBef>
              <a:spcAft>
                <a:spcPts val="0"/>
              </a:spcAft>
              <a:buNone/>
            </a:pPr>
            <a:endParaRPr>
              <a:latin typeface="Comic Sans MS"/>
              <a:ea typeface="Comic Sans MS"/>
              <a:cs typeface="Comic Sans MS"/>
              <a:sym typeface="Comic Sans MS"/>
            </a:endParaRPr>
          </a:p>
        </p:txBody>
      </p:sp>
      <p:cxnSp>
        <p:nvCxnSpPr>
          <p:cNvPr id="160" name="Google Shape;160;p33"/>
          <p:cNvCxnSpPr/>
          <p:nvPr/>
        </p:nvCxnSpPr>
        <p:spPr>
          <a:xfrm rot="10800000" flipH="1">
            <a:off x="1787325" y="2962500"/>
            <a:ext cx="675600" cy="762900"/>
          </a:xfrm>
          <a:prstGeom prst="straightConnector1">
            <a:avLst/>
          </a:prstGeom>
          <a:noFill/>
          <a:ln w="38100" cap="flat" cmpd="sng">
            <a:solidFill>
              <a:schemeClr val="dk2"/>
            </a:solidFill>
            <a:prstDash val="solid"/>
            <a:round/>
            <a:headEnd type="none" w="med" len="med"/>
            <a:tailEnd type="triangle" w="med" len="med"/>
          </a:ln>
        </p:spPr>
      </p:cxnSp>
      <p:sp>
        <p:nvSpPr>
          <p:cNvPr id="161" name="Google Shape;161;p33"/>
          <p:cNvSpPr txBox="1"/>
          <p:nvPr/>
        </p:nvSpPr>
        <p:spPr>
          <a:xfrm>
            <a:off x="675800" y="3725400"/>
            <a:ext cx="1633800" cy="6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omic Sans MS"/>
                <a:ea typeface="Comic Sans MS"/>
                <a:cs typeface="Comic Sans MS"/>
                <a:sym typeface="Comic Sans MS"/>
              </a:rPr>
              <a:t>Umbrella, because insurance</a:t>
            </a:r>
            <a:endParaRPr sz="2400">
              <a:latin typeface="Comic Sans MS"/>
              <a:ea typeface="Comic Sans MS"/>
              <a:cs typeface="Comic Sans MS"/>
              <a:sym typeface="Comic Sans MS"/>
            </a:endParaRPr>
          </a:p>
        </p:txBody>
      </p:sp>
      <p:pic>
        <p:nvPicPr>
          <p:cNvPr id="162" name="Google Shape;162;p33"/>
          <p:cNvPicPr preferRelativeResize="0"/>
          <p:nvPr/>
        </p:nvPicPr>
        <p:blipFill>
          <a:blip r:embed="rId3">
            <a:alphaModFix/>
          </a:blip>
          <a:stretch>
            <a:fillRect/>
          </a:stretch>
        </p:blipFill>
        <p:spPr>
          <a:xfrm>
            <a:off x="1318375" y="1471763"/>
            <a:ext cx="6381734" cy="1894874"/>
          </a:xfrm>
          <a:prstGeom prst="rect">
            <a:avLst/>
          </a:prstGeom>
          <a:noFill/>
          <a:ln>
            <a:noFill/>
          </a:ln>
        </p:spPr>
      </p:pic>
      <p:sp>
        <p:nvSpPr>
          <p:cNvPr id="163" name="Google Shape;163;p33"/>
          <p:cNvSpPr txBox="1"/>
          <p:nvPr/>
        </p:nvSpPr>
        <p:spPr>
          <a:xfrm>
            <a:off x="457875" y="804925"/>
            <a:ext cx="5132700" cy="13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Comic Sans MS"/>
                <a:ea typeface="Comic Sans MS"/>
                <a:cs typeface="Comic Sans MS"/>
                <a:sym typeface="Comic Sans MS"/>
              </a:rPr>
              <a:t>The (on-going) story of...</a:t>
            </a:r>
            <a:endParaRPr sz="3000">
              <a:latin typeface="Comic Sans MS"/>
              <a:ea typeface="Comic Sans MS"/>
              <a:cs typeface="Comic Sans MS"/>
              <a:sym typeface="Comic Sans MS"/>
            </a:endParaRPr>
          </a:p>
        </p:txBody>
      </p:sp>
      <p:cxnSp>
        <p:nvCxnSpPr>
          <p:cNvPr id="164" name="Google Shape;164;p33"/>
          <p:cNvCxnSpPr/>
          <p:nvPr/>
        </p:nvCxnSpPr>
        <p:spPr>
          <a:xfrm rot="10800000" flipH="1">
            <a:off x="4391700" y="3027800"/>
            <a:ext cx="6000" cy="752100"/>
          </a:xfrm>
          <a:prstGeom prst="straightConnector1">
            <a:avLst/>
          </a:prstGeom>
          <a:noFill/>
          <a:ln w="38100" cap="flat" cmpd="sng">
            <a:solidFill>
              <a:schemeClr val="dk2"/>
            </a:solidFill>
            <a:prstDash val="solid"/>
            <a:round/>
            <a:headEnd type="none" w="med" len="med"/>
            <a:tailEnd type="triangle" w="med" len="med"/>
          </a:ln>
        </p:spPr>
      </p:cxnSp>
      <p:cxnSp>
        <p:nvCxnSpPr>
          <p:cNvPr id="165" name="Google Shape;165;p33"/>
          <p:cNvCxnSpPr/>
          <p:nvPr/>
        </p:nvCxnSpPr>
        <p:spPr>
          <a:xfrm rot="10800000">
            <a:off x="6718675" y="3027800"/>
            <a:ext cx="484500" cy="752100"/>
          </a:xfrm>
          <a:prstGeom prst="straightConnector1">
            <a:avLst/>
          </a:prstGeom>
          <a:noFill/>
          <a:ln w="38100" cap="flat" cmpd="sng">
            <a:solidFill>
              <a:schemeClr val="dk2"/>
            </a:solidFill>
            <a:prstDash val="solid"/>
            <a:round/>
            <a:headEnd type="none" w="med" len="med"/>
            <a:tailEnd type="triangle" w="med" len="med"/>
          </a:ln>
        </p:spPr>
      </p:cxnSp>
      <p:sp>
        <p:nvSpPr>
          <p:cNvPr id="166" name="Google Shape;166;p33"/>
          <p:cNvSpPr txBox="1"/>
          <p:nvPr/>
        </p:nvSpPr>
        <p:spPr>
          <a:xfrm>
            <a:off x="6309375" y="3866925"/>
            <a:ext cx="2136000" cy="8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omic Sans MS"/>
                <a:ea typeface="Comic Sans MS"/>
                <a:cs typeface="Comic Sans MS"/>
                <a:sym typeface="Comic Sans MS"/>
              </a:rPr>
              <a:t>AI, for hype</a:t>
            </a:r>
            <a:endParaRPr sz="2400">
              <a:latin typeface="Comic Sans MS"/>
              <a:ea typeface="Comic Sans MS"/>
              <a:cs typeface="Comic Sans MS"/>
              <a:sym typeface="Comic Sans MS"/>
            </a:endParaRPr>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1851</Words>
  <Application>Microsoft Office PowerPoint</Application>
  <PresentationFormat>On-screen Show (16:9)</PresentationFormat>
  <Paragraphs>238</Paragraphs>
  <Slides>64</Slides>
  <Notes>64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64</vt:i4>
      </vt:variant>
    </vt:vector>
  </HeadingPairs>
  <TitlesOfParts>
    <vt:vector size="72" baseType="lpstr">
      <vt:lpstr>Amatic SC</vt:lpstr>
      <vt:lpstr>Roboto Slab</vt:lpstr>
      <vt:lpstr>Roboto</vt:lpstr>
      <vt:lpstr>Comic Sans MS</vt:lpstr>
      <vt:lpstr>Source Code Pro</vt:lpstr>
      <vt:lpstr>Arial</vt:lpstr>
      <vt:lpstr>Marina</vt:lpstr>
      <vt:lpstr>Beach Day</vt:lpstr>
      <vt:lpstr>Towards open collaboration in insurance analytics</vt:lpstr>
      <vt:lpstr>Amuse-bouche</vt:lpstr>
      <vt:lpstr>Amuse-bouche</vt:lpstr>
      <vt:lpstr>Legal Disclosure</vt:lpstr>
      <vt:lpstr>Menu of the day</vt:lpstr>
      <vt:lpstr>Menu of the day</vt:lpstr>
      <vt:lpstr>Towards open collaboration in insurance analytics</vt:lpstr>
      <vt:lpstr>PowerPoint Presentation</vt:lpstr>
      <vt:lpstr>PowerPoint Presentation</vt:lpstr>
      <vt:lpstr>PowerPoint Presentation</vt:lpstr>
      <vt:lpstr>Improve workflows and advance applied AI in insurance through open collaboration</vt:lpstr>
      <vt:lpstr>Some Challenges</vt:lpstr>
      <vt:lpstr>PowerPoint Presentation</vt:lpstr>
      <vt:lpstr>PowerPoint Presentation</vt:lpstr>
      <vt:lpstr>PowerPoint Presentation</vt:lpstr>
      <vt:lpstr>The output</vt:lpstr>
      <vt:lpstr>PowerPoint Presentation</vt:lpstr>
      <vt:lpstr>PowerPoint Presentation</vt:lpstr>
      <vt:lpstr>Menu of the day</vt:lpstr>
      <vt:lpstr>#1 Empathy</vt:lpstr>
      <vt:lpstr>Acknowledge the Objections</vt:lpstr>
      <vt:lpstr>Towards open collaboration in insurance analytics</vt:lpstr>
      <vt:lpstr>Towards open collaboration in insurance analytics</vt:lpstr>
      <vt:lpstr>Towards open collaboration in insurance analytics</vt:lpstr>
      <vt:lpstr>PowerPoint Presentation</vt:lpstr>
      <vt:lpstr>PowerPoint Presentation</vt:lpstr>
      <vt:lpstr>PowerPoint Presentation</vt:lpstr>
      <vt:lpstr>Cultural changes don’t happen overnight!</vt:lpstr>
      <vt:lpstr>wins &lt;&lt;- wins + 0.01</vt:lpstr>
      <vt:lpstr>wins &lt;&lt;- wins + 0.01  Build critical mass, slowly but surely</vt:lpstr>
      <vt:lpstr>wins &lt;&lt;- wins + 0.01  Build critical mass, slowly but surely</vt:lpstr>
      <vt:lpstr> Have we gotten there? How do we define winning?</vt:lpstr>
      <vt:lpstr>#2 The needle is moving</vt:lpstr>
      <vt:lpstr>#2 The needle is moving (albeit kinda slowly)</vt:lpstr>
      <vt:lpstr>#2 The needle is moving (albeit kinda slowly) But it’s moving so it’s all good 😅😅</vt:lpstr>
      <vt:lpstr>Kasa AI Blog: Five (5) posts since September 2019</vt:lpstr>
      <vt:lpstr>Good things happening: CAS has a GitHub org! See https://github.com/casact (h/t to Brian Fannin) Actuarial Data Science still pushing new content https://github.com/JSchelldorfer/ActuarialDataScience (Swiss Association of Actuaries) Lots of open source R code shipping with actuarial papers (see e.g. Mario Wuthrich https://people.math.ethz.ch/~wueth/papers.html and Ron Richman http://ronaldrichman.co.za/)</vt:lpstr>
      <vt:lpstr>More stuff: IFoA Machine Learning in Reserving Working Party (with open source code/tutorials) https://institute-and-faculty-of-actuaries.github.io/mlr-blog/ OASIS (OSS for cat modeling) gaining traction https://oasislmf.org/ List of other insurance OSS stuff: https://github.com/genedan/actuarial-foss (Maintained by Gene Dan) Others??</vt:lpstr>
      <vt:lpstr>#3 Running open source projects on nights/weekends is hard</vt:lpstr>
      <vt:lpstr>#3 Running open source projects on nights/weekends is hard ...especially in 2020</vt:lpstr>
      <vt:lpstr>Challenges: Profile of ideal contributor: someone who Knows insurance and actuarial methods Can code Familiar with AI/ML</vt:lpstr>
      <vt:lpstr>Challenges: Profile of ideal contributor: someone who Knows insurance and actuarial methods Can code Familiar with AI/ML  ^^^^^^ probably employed, and busy</vt:lpstr>
      <vt:lpstr>How do get more people to contribute to open source in insurance? What motivates contributors?</vt:lpstr>
      <vt:lpstr>PowerPoint Presentation</vt:lpstr>
      <vt:lpstr>Some ideas (see Gordon Haff’s lightning talk “Why do we contribute to open source?” https://youtu.be/1N2vdjTGPOM) Mix of intrinsic/extrinsic motivations $$$ Career advantages Fun Altruism (feel-goodness?) ???</vt:lpstr>
      <vt:lpstr>#4 Mind the gap</vt:lpstr>
      <vt:lpstr>PowerPoint Presentation</vt:lpstr>
      <vt:lpstr>PowerPoint Presentation</vt:lpstr>
      <vt:lpstr>PowerPoint Presentation</vt:lpstr>
      <vt:lpstr>&gt; As fun is bleeding edge research is, we should have a healthy focus on educational content!</vt:lpstr>
      <vt:lpstr>Menu of the day</vt:lpstr>
      <vt:lpstr>Cellar</vt:lpstr>
      <vt:lpstr>Lack of Data</vt:lpstr>
      <vt:lpstr>Cellar</vt:lpstr>
      <vt:lpstr>PowerPoint Presentation</vt:lpstr>
      <vt:lpstr>Know about an Open Dataset?</vt:lpstr>
      <vt:lpstr>Demo</vt:lpstr>
      <vt:lpstr>PowerPoint Presentation</vt:lpstr>
      <vt:lpstr>Cellar Demo Code Available at: https://github.com/actuarialvoodoo/cellar-demo </vt:lpstr>
      <vt:lpstr>PowerPoint Presentation</vt:lpstr>
      <vt:lpstr>Get involved!</vt:lpstr>
      <vt:lpstr>The invite</vt:lpstr>
      <vt:lpstr>The invite</vt:lpstr>
      <vt:lpstr>Cheers!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open collaboration in insurance analytics</dc:title>
  <cp:lastModifiedBy>Thomas, Ryan</cp:lastModifiedBy>
  <cp:revision>1</cp:revision>
  <dcterms:modified xsi:type="dcterms:W3CDTF">2020-12-10T14:16:21Z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c700311-1b20-487f-9129-30717d50ca8e_Enabled">
    <vt:lpwstr>True</vt:lpwstr>
  </property>
  <property fmtid="{D5CDD505-2E9C-101B-9397-08002B2CF9AE}" pid="3" name="MSIP_Label_9c700311-1b20-487f-9129-30717d50ca8e_SiteId">
    <vt:lpwstr>76e3921f-489b-4b7e-9547-9ea297add9b5</vt:lpwstr>
  </property>
  <property fmtid="{D5CDD505-2E9C-101B-9397-08002B2CF9AE}" pid="4" name="MSIP_Label_9c700311-1b20-487f-9129-30717d50ca8e_Owner">
    <vt:lpwstr>ryan.thomas@willistowerswatson.com</vt:lpwstr>
  </property>
  <property fmtid="{D5CDD505-2E9C-101B-9397-08002B2CF9AE}" pid="5" name="MSIP_Label_9c700311-1b20-487f-9129-30717d50ca8e_SetDate">
    <vt:lpwstr>2020-12-10T14:16:20.3661396Z</vt:lpwstr>
  </property>
  <property fmtid="{D5CDD505-2E9C-101B-9397-08002B2CF9AE}" pid="6" name="MSIP_Label_9c700311-1b20-487f-9129-30717d50ca8e_Name">
    <vt:lpwstr>Confidential</vt:lpwstr>
  </property>
  <property fmtid="{D5CDD505-2E9C-101B-9397-08002B2CF9AE}" pid="7" name="MSIP_Label_9c700311-1b20-487f-9129-30717d50ca8e_Application">
    <vt:lpwstr>Microsoft Azure Information Protection</vt:lpwstr>
  </property>
  <property fmtid="{D5CDD505-2E9C-101B-9397-08002B2CF9AE}" pid="8" name="MSIP_Label_9c700311-1b20-487f-9129-30717d50ca8e_ActionId">
    <vt:lpwstr>c5432f4a-f7da-4f74-838b-0a5211fc05d5</vt:lpwstr>
  </property>
  <property fmtid="{D5CDD505-2E9C-101B-9397-08002B2CF9AE}" pid="9" name="MSIP_Label_9c700311-1b20-487f-9129-30717d50ca8e_Extended_MSFT_Method">
    <vt:lpwstr>Automatic</vt:lpwstr>
  </property>
  <property fmtid="{D5CDD505-2E9C-101B-9397-08002B2CF9AE}" pid="10" name="MSIP_Label_d347b247-e90e-43a3-9d7b-004f14ae6873_Enabled">
    <vt:lpwstr>True</vt:lpwstr>
  </property>
  <property fmtid="{D5CDD505-2E9C-101B-9397-08002B2CF9AE}" pid="11" name="MSIP_Label_d347b247-e90e-43a3-9d7b-004f14ae6873_SiteId">
    <vt:lpwstr>76e3921f-489b-4b7e-9547-9ea297add9b5</vt:lpwstr>
  </property>
  <property fmtid="{D5CDD505-2E9C-101B-9397-08002B2CF9AE}" pid="12" name="MSIP_Label_d347b247-e90e-43a3-9d7b-004f14ae6873_Owner">
    <vt:lpwstr>ryan.thomas@willistowerswatson.com</vt:lpwstr>
  </property>
  <property fmtid="{D5CDD505-2E9C-101B-9397-08002B2CF9AE}" pid="13" name="MSIP_Label_d347b247-e90e-43a3-9d7b-004f14ae6873_SetDate">
    <vt:lpwstr>2020-12-10T14:16:20.3661396Z</vt:lpwstr>
  </property>
  <property fmtid="{D5CDD505-2E9C-101B-9397-08002B2CF9AE}" pid="14" name="MSIP_Label_d347b247-e90e-43a3-9d7b-004f14ae6873_Name">
    <vt:lpwstr>Anyone (No Protection)</vt:lpwstr>
  </property>
  <property fmtid="{D5CDD505-2E9C-101B-9397-08002B2CF9AE}" pid="15" name="MSIP_Label_d347b247-e90e-43a3-9d7b-004f14ae6873_Application">
    <vt:lpwstr>Microsoft Azure Information Protection</vt:lpwstr>
  </property>
  <property fmtid="{D5CDD505-2E9C-101B-9397-08002B2CF9AE}" pid="16" name="MSIP_Label_d347b247-e90e-43a3-9d7b-004f14ae6873_ActionId">
    <vt:lpwstr>c5432f4a-f7da-4f74-838b-0a5211fc05d5</vt:lpwstr>
  </property>
  <property fmtid="{D5CDD505-2E9C-101B-9397-08002B2CF9AE}" pid="17" name="MSIP_Label_d347b247-e90e-43a3-9d7b-004f14ae6873_Parent">
    <vt:lpwstr>9c700311-1b20-487f-9129-30717d50ca8e</vt:lpwstr>
  </property>
  <property fmtid="{D5CDD505-2E9C-101B-9397-08002B2CF9AE}" pid="18" name="MSIP_Label_d347b247-e90e-43a3-9d7b-004f14ae6873_Extended_MSFT_Method">
    <vt:lpwstr>Automatic</vt:lpwstr>
  </property>
  <property fmtid="{D5CDD505-2E9C-101B-9397-08002B2CF9AE}" pid="19" name="Sensitivity">
    <vt:lpwstr>Confidential Anyone (No Protection)</vt:lpwstr>
  </property>
</Properties>
</file>